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48" r:id="rId2"/>
    <p:sldMasterId id="2147483678" r:id="rId3"/>
  </p:sldMasterIdLst>
  <p:notesMasterIdLst>
    <p:notesMasterId r:id="rId105"/>
  </p:notesMasterIdLst>
  <p:sldIdLst>
    <p:sldId id="257" r:id="rId4"/>
    <p:sldId id="428" r:id="rId5"/>
    <p:sldId id="256" r:id="rId6"/>
    <p:sldId id="340" r:id="rId7"/>
    <p:sldId id="341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260" r:id="rId16"/>
    <p:sldId id="342" r:id="rId17"/>
    <p:sldId id="343" r:id="rId18"/>
    <p:sldId id="345" r:id="rId19"/>
    <p:sldId id="346" r:id="rId20"/>
    <p:sldId id="347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348" r:id="rId31"/>
    <p:sldId id="349" r:id="rId32"/>
    <p:sldId id="350" r:id="rId33"/>
    <p:sldId id="353" r:id="rId34"/>
    <p:sldId id="354" r:id="rId35"/>
    <p:sldId id="355" r:id="rId36"/>
    <p:sldId id="281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427" r:id="rId45"/>
    <p:sldId id="375" r:id="rId46"/>
    <p:sldId id="376" r:id="rId47"/>
    <p:sldId id="377" r:id="rId48"/>
    <p:sldId id="378" r:id="rId49"/>
    <p:sldId id="379" r:id="rId50"/>
    <p:sldId id="380" r:id="rId51"/>
    <p:sldId id="381" r:id="rId52"/>
    <p:sldId id="382" r:id="rId53"/>
    <p:sldId id="383" r:id="rId54"/>
    <p:sldId id="384" r:id="rId55"/>
    <p:sldId id="385" r:id="rId56"/>
    <p:sldId id="386" r:id="rId57"/>
    <p:sldId id="387" r:id="rId58"/>
    <p:sldId id="388" r:id="rId59"/>
    <p:sldId id="390" r:id="rId60"/>
    <p:sldId id="391" r:id="rId61"/>
    <p:sldId id="392" r:id="rId62"/>
    <p:sldId id="297" r:id="rId63"/>
    <p:sldId id="298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50" r:id="rId78"/>
    <p:sldId id="406" r:id="rId79"/>
    <p:sldId id="407" r:id="rId80"/>
    <p:sldId id="451" r:id="rId81"/>
    <p:sldId id="452" r:id="rId82"/>
    <p:sldId id="453" r:id="rId83"/>
    <p:sldId id="454" r:id="rId84"/>
    <p:sldId id="409" r:id="rId85"/>
    <p:sldId id="458" r:id="rId86"/>
    <p:sldId id="410" r:id="rId87"/>
    <p:sldId id="455" r:id="rId88"/>
    <p:sldId id="456" r:id="rId89"/>
    <p:sldId id="457" r:id="rId90"/>
    <p:sldId id="411" r:id="rId91"/>
    <p:sldId id="320" r:id="rId92"/>
    <p:sldId id="413" r:id="rId93"/>
    <p:sldId id="414" r:id="rId94"/>
    <p:sldId id="415" r:id="rId95"/>
    <p:sldId id="416" r:id="rId96"/>
    <p:sldId id="417" r:id="rId97"/>
    <p:sldId id="418" r:id="rId98"/>
    <p:sldId id="419" r:id="rId99"/>
    <p:sldId id="420" r:id="rId100"/>
    <p:sldId id="421" r:id="rId101"/>
    <p:sldId id="422" r:id="rId102"/>
    <p:sldId id="423" r:id="rId103"/>
    <p:sldId id="424" r:id="rId104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06"/>
      <p:bold r:id="rId107"/>
      <p:italic r:id="rId108"/>
      <p:boldItalic r:id="rId109"/>
    </p:embeddedFont>
    <p:embeddedFont>
      <p:font typeface="黑体" panose="02010609060101010101" pitchFamily="49" charset="-122"/>
      <p:regular r:id="rId110"/>
    </p:embeddedFont>
    <p:embeddedFont>
      <p:font typeface="仿宋" panose="02010609060101010101" pitchFamily="49" charset="-122"/>
      <p:regular r:id="rId111"/>
    </p:embeddedFont>
    <p:embeddedFont>
      <p:font typeface="微软雅黑" panose="020B0503020204020204" pitchFamily="34" charset="-122"/>
      <p:regular r:id="rId112"/>
      <p:bold r:id="rId113"/>
    </p:embeddedFont>
    <p:embeddedFont>
      <p:font typeface="Tahoma" panose="020B0604030504040204" pitchFamily="34" charset="0"/>
      <p:regular r:id="rId114"/>
      <p:bold r:id="rId115"/>
    </p:embeddedFont>
    <p:embeddedFont>
      <p:font typeface="Calibri" panose="020F0502020204030204" pitchFamily="34" charset="0"/>
      <p:regular r:id="rId116"/>
      <p:bold r:id="rId117"/>
      <p:italic r:id="rId118"/>
      <p:boldItalic r:id="rId119"/>
    </p:embeddedFont>
    <p:embeddedFont>
      <p:font typeface="微软雅黑" panose="020B0503020204020204" pitchFamily="34" charset="-122"/>
      <p:regular r:id="rId112"/>
      <p:bold r:id="rId113"/>
    </p:embeddedFont>
    <p:embeddedFont>
      <p:font typeface="Arial Rounded MT Bold" panose="020F0704030504030204" pitchFamily="34" charset="0"/>
      <p:regular r:id="rId120"/>
    </p:embeddedFont>
    <p:embeddedFont>
      <p:font typeface="Wingdings 2" panose="05020102010507070707" pitchFamily="18" charset="2"/>
      <p:regular r:id="rId121"/>
    </p:embeddedFont>
    <p:embeddedFont>
      <p:font typeface="方正姚体" panose="02010601030101010101" pitchFamily="2" charset="-122"/>
      <p:regular r:id="rId122"/>
    </p:embeddedFont>
    <p:embeddedFont>
      <p:font typeface="Arial Narrow" panose="020B0606020202030204" pitchFamily="34" charset="0"/>
      <p:regular r:id="rId123"/>
      <p:bold r:id="rId124"/>
      <p:italic r:id="rId125"/>
      <p:boldItalic r:id="rId1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8F9"/>
    <a:srgbClr val="99FFCC"/>
    <a:srgbClr val="0000FF"/>
    <a:srgbClr val="000099"/>
    <a:srgbClr val="C3E3F9"/>
    <a:srgbClr val="FFFF99"/>
    <a:srgbClr val="9900CC"/>
    <a:srgbClr val="FFFF00"/>
    <a:srgbClr val="FFFF66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06" autoAdjust="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2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font" Target="fonts/font7.fntdata"/><Relationship Id="rId16" Type="http://schemas.openxmlformats.org/officeDocument/2006/relationships/slide" Target="slides/slide13.xml"/><Relationship Id="rId107" Type="http://schemas.openxmlformats.org/officeDocument/2006/relationships/font" Target="fonts/font2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font" Target="fonts/font18.fntdata"/><Relationship Id="rId128" Type="http://schemas.openxmlformats.org/officeDocument/2006/relationships/viewProps" Target="view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font" Target="fonts/font8.fntdata"/><Relationship Id="rId118" Type="http://schemas.openxmlformats.org/officeDocument/2006/relationships/font" Target="fonts/font13.fntdata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font" Target="fonts/font3.fntdata"/><Relationship Id="rId124" Type="http://schemas.openxmlformats.org/officeDocument/2006/relationships/font" Target="fonts/font19.fntdata"/><Relationship Id="rId129" Type="http://schemas.openxmlformats.org/officeDocument/2006/relationships/theme" Target="theme/theme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font" Target="fonts/font9.fntdata"/><Relationship Id="rId119" Type="http://schemas.openxmlformats.org/officeDocument/2006/relationships/font" Target="fonts/font14.fntdata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4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font" Target="fonts/font15.fntdata"/><Relationship Id="rId125" Type="http://schemas.openxmlformats.org/officeDocument/2006/relationships/font" Target="fonts/font20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notesMaster" Target="notesMasters/notesMaster1.xml"/><Relationship Id="rId126" Type="http://schemas.openxmlformats.org/officeDocument/2006/relationships/font" Target="fonts/font2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font" Target="fonts/font6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font" Target="fonts/font1.fntdata"/><Relationship Id="rId12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7A0F7-AD19-4993-8574-730EC50C92A6}" type="datetimeFigureOut">
              <a:rPr lang="zh-CN" altLang="en-US" smtClean="0"/>
              <a:pPr/>
              <a:t>2022/9/12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4BD24-89E3-4C51-B736-BCCE6C13A8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373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6%8F%92%E5%A4%B4/10343171" TargetMode="External"/><Relationship Id="rId13" Type="http://schemas.openxmlformats.org/officeDocument/2006/relationships/hyperlink" Target="https://baike.baidu.com/item/%E7%BE%8E%E5%9B%BD%E7%94%B5%E5%AD%90%E5%B7%A5%E4%B8%9A%E5%8D%8F%E4%BC%9A/3931871" TargetMode="External"/><Relationship Id="rId3" Type="http://schemas.openxmlformats.org/officeDocument/2006/relationships/hyperlink" Target="https://baike.baidu.com/item/%E5%8F%8C%E7%BB%9E%E7%BA%BF/487416" TargetMode="External"/><Relationship Id="rId7" Type="http://schemas.openxmlformats.org/officeDocument/2006/relationships/hyperlink" Target="https://baike.baidu.com/item/%E4%BF%A1%E6%81%AF%E6%8F%92%E5%BA%A7/5902530" TargetMode="External"/><Relationship Id="rId12" Type="http://schemas.openxmlformats.org/officeDocument/2006/relationships/hyperlink" Target="https://baike.baidu.com/item/%E8%AE%A1%E7%AE%97%E6%9C%BA%E7%BD%91%E7%BB%9C/18763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B8%83%E7%BA%BF%E7%B3%BB%E7%BB%9F/1024733" TargetMode="External"/><Relationship Id="rId11" Type="http://schemas.openxmlformats.org/officeDocument/2006/relationships/hyperlink" Target="https://baike.baidu.com/item/%E7%94%B5%E4%BF%A1%E7%BD%91%E7%BB%9C/5122869" TargetMode="External"/><Relationship Id="rId5" Type="http://schemas.openxmlformats.org/officeDocument/2006/relationships/hyperlink" Target="https://baike.baidu.com/item/%E5%B1%8F%E8%94%BD%E5%8F%8C%E7%BB%9E%E7%BA%BF/8634072" TargetMode="External"/><Relationship Id="rId10" Type="http://schemas.openxmlformats.org/officeDocument/2006/relationships/hyperlink" Target="https://baike.baidu.com/item/FCC/2146" TargetMode="External"/><Relationship Id="rId4" Type="http://schemas.openxmlformats.org/officeDocument/2006/relationships/hyperlink" Target="https://baike.baidu.com/item/%E4%BB%A5%E5%A4%AA%E7%BD%91/99684" TargetMode="External"/><Relationship Id="rId9" Type="http://schemas.openxmlformats.org/officeDocument/2006/relationships/hyperlink" Target="https://baike.baidu.com/item/%E6%8F%92%E5%BA%A7/5342096" TargetMode="External"/><Relationship Id="rId14" Type="http://schemas.openxmlformats.org/officeDocument/2006/relationships/hyperlink" Target="https://baike.baidu.com/item/%E9%80%9A%E4%BF%A1%E6%8E%A5%E5%8F%A3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C%A0%E8%BE%93%E4%BB%8B%E8%B4%A8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5%8D%8A%E5%8F%8C%E5%B7%A5%E4%BC%A0%E8%BE%93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4BD24-89E3-4C51-B736-BCCE6C13A88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794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4BD24-89E3-4C51-B736-BCCE6C13A884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406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4BD24-89E3-4C51-B736-BCCE6C13A884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693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4BD24-89E3-4C51-B736-BCCE6C13A884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68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DTE</a:t>
            </a:r>
            <a:r>
              <a:rPr lang="zh-CN" altLang="en-US" dirty="0"/>
              <a:t>： </a:t>
            </a:r>
            <a:endParaRPr lang="en-US" altLang="zh-CN" dirty="0"/>
          </a:p>
          <a:p>
            <a:r>
              <a:rPr lang="en-US" altLang="zh-CN" dirty="0"/>
              <a:t>DCE</a:t>
            </a:r>
            <a:r>
              <a:rPr lang="zh-CN" altLang="en-US" dirty="0"/>
              <a:t>：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743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图中分别是</a:t>
            </a:r>
            <a:r>
              <a:rPr lang="en-US" altLang="zh-CN" dirty="0"/>
              <a:t>RJ-45</a:t>
            </a:r>
            <a:r>
              <a:rPr lang="zh-CN" altLang="en-US" dirty="0"/>
              <a:t>接口，</a:t>
            </a:r>
            <a:r>
              <a:rPr lang="en-US" altLang="zh-CN" dirty="0"/>
              <a:t>RS-232-C</a:t>
            </a:r>
            <a:r>
              <a:rPr lang="zh-CN" altLang="en-US" dirty="0"/>
              <a:t>接口，光纤接口，</a:t>
            </a:r>
            <a:r>
              <a:rPr lang="en-US" altLang="zh-CN" dirty="0"/>
              <a:t>USB</a:t>
            </a:r>
            <a:r>
              <a:rPr lang="zh-CN" altLang="en-US" dirty="0"/>
              <a:t>接口，接口</a:t>
            </a:r>
            <a:r>
              <a:rPr lang="zh-CN" altLang="en-US" dirty="0">
                <a:solidFill>
                  <a:srgbClr val="FF0000"/>
                </a:solidFill>
              </a:rPr>
              <a:t>固定和锁定装置，可以</a:t>
            </a:r>
            <a:r>
              <a:rPr lang="en-US" altLang="zh-CN" dirty="0"/>
              <a:t>RS-232-C</a:t>
            </a:r>
            <a:r>
              <a:rPr lang="zh-CN" altLang="en-US" dirty="0"/>
              <a:t>接口为例说明</a:t>
            </a:r>
            <a:r>
              <a:rPr lang="zh-CN" altLang="en-US" dirty="0">
                <a:solidFill>
                  <a:srgbClr val="FF0000"/>
                </a:solidFill>
              </a:rPr>
              <a:t>引线数目和排列（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排，</a:t>
            </a:r>
            <a:r>
              <a:rPr lang="en-US" altLang="zh-CN" dirty="0">
                <a:solidFill>
                  <a:srgbClr val="FF0000"/>
                </a:solidFill>
              </a:rPr>
              <a:t>5+4</a:t>
            </a:r>
            <a:r>
              <a:rPr lang="zh-CN" altLang="en-US" dirty="0">
                <a:solidFill>
                  <a:srgbClr val="FF0000"/>
                </a:solidFill>
              </a:rPr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334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ITU-T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是国际电信联盟电信标准分局。</a:t>
            </a:r>
            <a:r>
              <a:rPr lang="en-US" altLang="zh-CN" dirty="0"/>
              <a:t>ITU-T</a:t>
            </a:r>
            <a:r>
              <a:rPr lang="zh-CN" altLang="en-US" dirty="0"/>
              <a:t>的各种建议的分类由一个首字母来代表，称为系列，每个系列的建议除了分类字母以外还有一个编号，比如说</a:t>
            </a:r>
            <a:r>
              <a:rPr lang="en-US" altLang="zh-CN" dirty="0"/>
              <a:t>V.28</a:t>
            </a:r>
            <a:r>
              <a:rPr lang="zh-CN" altLang="en-US" dirty="0"/>
              <a:t>，</a:t>
            </a:r>
            <a:r>
              <a:rPr lang="en-US" altLang="zh-CN" dirty="0"/>
              <a:t>X.26</a:t>
            </a:r>
            <a:r>
              <a:rPr lang="zh-CN" altLang="en-US" dirty="0"/>
              <a:t>等。</a:t>
            </a:r>
            <a:endParaRPr lang="zh-CN" alt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46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10BASE-T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：是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双绞线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以太网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1990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年由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新认可的，编号为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IEEE802.3i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表示采用双绞线，现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10BASE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－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采用的是非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屏蔽双绞线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UTP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RJ-45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：是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布线系统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信息插座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（即通信引出端）连接器的一种，连接器由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8"/>
              </a:rPr>
              <a:t>插头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（接头、水晶头）和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9"/>
              </a:rPr>
              <a:t>插座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（模块）组成，插头有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个凹槽和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个触点。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RJ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Registered Jack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的缩写，意思是“注册的插座”。在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0"/>
              </a:rPr>
              <a:t>FCC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（美国联邦通信委员会标准和规章）中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RJ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是描述公用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1"/>
              </a:rPr>
              <a:t>电信网络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的接口，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2"/>
              </a:rPr>
              <a:t>计算机网络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RJ-45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是标准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位模块化接口的俗称。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RS-232-C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：全称是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EIA-RS-232-C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标准，其中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EIA(Electronic Industry Association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）代表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3"/>
              </a:rPr>
              <a:t>美国电子工业协会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recommended standard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）代表推荐标准，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232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是标识号，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代表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RS-232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的最新一次修改（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1969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）。</a:t>
            </a:r>
            <a:endParaRPr lang="en-US" altLang="zh-CN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DB-9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串行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4"/>
              </a:rPr>
              <a:t>通信接口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RS-232-C 9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1153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加图 罗列</a:t>
            </a:r>
            <a:endParaRPr lang="en-US" altLang="zh-CN" dirty="0"/>
          </a:p>
          <a:p>
            <a:r>
              <a:rPr lang="zh-CN" altLang="en-US" dirty="0"/>
              <a:t>缩写含义：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1553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IEEE 802.3</a:t>
            </a:r>
            <a:r>
              <a:rPr lang="zh-CN" altLang="en-US" dirty="0"/>
              <a:t>：</a:t>
            </a:r>
            <a:r>
              <a:rPr lang="en-US" altLang="zh-CN" dirty="0"/>
              <a:t>10M</a:t>
            </a:r>
            <a:r>
              <a:rPr lang="zh-CN" altLang="en-US" dirty="0"/>
              <a:t>以太网标准；</a:t>
            </a:r>
          </a:p>
          <a:p>
            <a:r>
              <a:rPr lang="en-US" altLang="zh-CN" dirty="0"/>
              <a:t>IEEE 802.3u</a:t>
            </a:r>
            <a:r>
              <a:rPr lang="zh-CN" altLang="en-US" dirty="0"/>
              <a:t>：</a:t>
            </a:r>
            <a:r>
              <a:rPr lang="en-US" altLang="zh-CN" dirty="0"/>
              <a:t>100M</a:t>
            </a:r>
            <a:r>
              <a:rPr lang="zh-CN" altLang="en-US" dirty="0"/>
              <a:t>的快速以太网标准；</a:t>
            </a:r>
          </a:p>
          <a:p>
            <a:r>
              <a:rPr lang="en-US" altLang="zh-CN" dirty="0"/>
              <a:t>IEEE 802.3ab</a:t>
            </a:r>
            <a:r>
              <a:rPr lang="zh-CN" altLang="en-US" dirty="0"/>
              <a:t>和</a:t>
            </a:r>
            <a:r>
              <a:rPr lang="en-US" altLang="zh-CN" dirty="0"/>
              <a:t>IEEE 802</a:t>
            </a:r>
            <a:r>
              <a:rPr lang="zh-CN" altLang="en-US" dirty="0"/>
              <a:t>．</a:t>
            </a:r>
            <a:r>
              <a:rPr lang="en-US" altLang="zh-CN" dirty="0"/>
              <a:t>3z</a:t>
            </a:r>
            <a:r>
              <a:rPr lang="zh-CN" altLang="en-US" dirty="0"/>
              <a:t>：</a:t>
            </a:r>
            <a:r>
              <a:rPr lang="en-US" altLang="zh-CN" dirty="0"/>
              <a:t>1G</a:t>
            </a:r>
            <a:r>
              <a:rPr lang="zh-CN" altLang="en-US" dirty="0"/>
              <a:t>比特以太网标准；</a:t>
            </a:r>
          </a:p>
          <a:p>
            <a:r>
              <a:rPr lang="en-US" altLang="zh-CN" dirty="0"/>
              <a:t>IEEE 802.3ae</a:t>
            </a:r>
            <a:r>
              <a:rPr lang="zh-CN" altLang="en-US" dirty="0"/>
              <a:t>：</a:t>
            </a:r>
            <a:r>
              <a:rPr lang="en-US" altLang="zh-CN" dirty="0"/>
              <a:t>10G</a:t>
            </a:r>
            <a:r>
              <a:rPr lang="zh-CN" altLang="en-US" dirty="0"/>
              <a:t>比特以太网标准。</a:t>
            </a:r>
          </a:p>
          <a:p>
            <a:r>
              <a:rPr lang="en-US" altLang="zh-CN" dirty="0"/>
              <a:t>IEEE 802.3</a:t>
            </a:r>
            <a:r>
              <a:rPr lang="zh-CN" altLang="en-US" dirty="0"/>
              <a:t>系列通信标准仅描述了</a:t>
            </a:r>
            <a:r>
              <a:rPr lang="en-US" altLang="zh-CN" dirty="0" err="1"/>
              <a:t>OSl</a:t>
            </a:r>
            <a:r>
              <a:rPr lang="zh-CN" altLang="en-US" dirty="0"/>
              <a:t>分层模型中的最低两层协议（物理层和数据链路层）由于低层都采用</a:t>
            </a:r>
            <a:r>
              <a:rPr lang="en-US" altLang="zh-CN" dirty="0"/>
              <a:t>802</a:t>
            </a:r>
            <a:r>
              <a:rPr lang="zh-CN" altLang="en-US" dirty="0"/>
              <a:t>协议标准，所以他们都是可以互通的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IEEE802.3z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光纤介质千兆以太网标准规范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802.15.4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一般指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 </a:t>
            </a:r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802.15.4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 </a:t>
            </a:r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802.15.4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是一种技术标准，它定义了低速率无线个域网 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LR-WPAN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）的协议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100 Base FX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使用光纤作为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3"/>
              </a:rPr>
              <a:t>传输介质</a:t>
            </a:r>
            <a:endParaRPr lang="en-US" altLang="zh-CN" b="0" i="0" u="none" strike="noStrike" dirty="0">
              <a:solidFill>
                <a:srgbClr val="136EC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100 Base-T4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是一个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对线系统，但是它采用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4"/>
              </a:rPr>
              <a:t>半双工传输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模式，传输媒体采用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类、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类、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类无屏蔽双绞线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对线路进行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100Mbps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的数据传输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100Base-TX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使用的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3"/>
              </a:rPr>
              <a:t>传输介质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10Base-T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一样都是双绞线。但是由于传输信号的频率较高，需要使用较高的质量的双绞线，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0514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4BD24-89E3-4C51-B736-BCCE6C13A88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954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4BD24-89E3-4C51-B736-BCCE6C13A88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051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72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6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3B0D37-B650-4F36-9AF4-E0C58AC46186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30FB5E-FBC5-486C-B226-802E21D21F30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8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4AEA-74A9-4099-9A56-447F8443042D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76FEC2-9CFF-4436-844D-2D5595FDF35B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81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F58448-F6D4-4566-AE9E-C49DFCCFFE79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485B17-6DCC-4B80-BFD5-13BCBC683071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2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329A4-D27B-47FF-810D-EE065D85E4EC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BF8F64-AEEF-4EA5-B05C-A8B826AB69EE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3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44629-E8D8-4FC9-B2F5-E1E23C54B76E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92F815-478E-4E94-8CB1-4FA036D12C22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90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271B62-ACE9-45FB-967E-7F3DF287A117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DEBAC4-09E0-4CDA-BEAB-7114EA3C252E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53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7647C-2BA5-490B-BA8F-200D31D2A377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8C907-F5C8-4C51-A988-DD1AA919B615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88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457C5-5D0E-4F46-9D0B-7EA2985D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31" y="273844"/>
            <a:ext cx="6165609" cy="65931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FA45BE-434F-B44C-99F8-C563AC076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3068"/>
            <a:ext cx="7886700" cy="3440021"/>
          </a:xfrm>
        </p:spPr>
        <p:txBody>
          <a:bodyPr/>
          <a:lstStyle>
            <a:lvl1pPr>
              <a:lnSpc>
                <a:spcPct val="100000"/>
              </a:lnSpc>
              <a:spcBef>
                <a:spcPts val="450"/>
              </a:spcBef>
              <a:buFont typeface="Wingdings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/>
            </a:lvl2pPr>
            <a:lvl3pPr>
              <a:lnSpc>
                <a:spcPct val="100000"/>
              </a:lnSpc>
              <a:spcBef>
                <a:spcPts val="450"/>
              </a:spcBef>
              <a:defRPr/>
            </a:lvl3pPr>
            <a:lvl4pPr>
              <a:lnSpc>
                <a:spcPct val="100000"/>
              </a:lnSpc>
              <a:spcBef>
                <a:spcPts val="450"/>
              </a:spcBef>
              <a:defRPr/>
            </a:lvl4pPr>
            <a:lvl5pPr>
              <a:lnSpc>
                <a:spcPct val="100000"/>
              </a:lnSpc>
              <a:spcBef>
                <a:spcPts val="450"/>
              </a:spcBef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C8C13-A111-E44B-BB6E-32C9AFF87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A9FFD-B852-1440-BFA7-3771E624B655}" type="datetime1">
              <a:rPr kumimoji="1" lang="zh-CN" altLang="en-US" smtClean="0"/>
              <a:t>2022/9/12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7B7B75-EEC1-2D4D-AB7C-5A351496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DBE6BC-6A1B-1944-BBB6-30FD8C33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06B569DB-EE88-CB4A-A634-A7CA45E81663}"/>
              </a:ext>
            </a:extLst>
          </p:cNvPr>
          <p:cNvCxnSpPr>
            <a:cxnSpLocks/>
          </p:cNvCxnSpPr>
          <p:nvPr userDrawn="1"/>
        </p:nvCxnSpPr>
        <p:spPr>
          <a:xfrm>
            <a:off x="7279051" y="395081"/>
            <a:ext cx="0" cy="377759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1D75728-DE08-814F-9EF0-7E9AFB999FE6}"/>
              </a:ext>
            </a:extLst>
          </p:cNvPr>
          <p:cNvGrpSpPr/>
          <p:nvPr userDrawn="1"/>
        </p:nvGrpSpPr>
        <p:grpSpPr>
          <a:xfrm>
            <a:off x="545734" y="483136"/>
            <a:ext cx="302279" cy="241424"/>
            <a:chOff x="1368170" y="664579"/>
            <a:chExt cx="550582" cy="439737"/>
          </a:xfrm>
          <a:solidFill>
            <a:schemeClr val="bg1"/>
          </a:solidFill>
        </p:grpSpPr>
        <p:sp>
          <p:nvSpPr>
            <p:cNvPr id="72" name="Freeform 1">
              <a:extLst>
                <a:ext uri="{FF2B5EF4-FFF2-40B4-BE49-F238E27FC236}">
                  <a16:creationId xmlns:a16="http://schemas.microsoft.com/office/drawing/2014/main" id="{53F1A011-1E52-3140-9C21-8911AB322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203" y="771778"/>
              <a:ext cx="437549" cy="332538"/>
            </a:xfrm>
            <a:custGeom>
              <a:avLst/>
              <a:gdLst>
                <a:gd name="T0" fmla="*/ 25 w 2647"/>
                <a:gd name="T1" fmla="*/ 1478 h 2011"/>
                <a:gd name="T2" fmla="*/ 525 w 2647"/>
                <a:gd name="T3" fmla="*/ 1865 h 2011"/>
                <a:gd name="T4" fmla="*/ 736 w 2647"/>
                <a:gd name="T5" fmla="*/ 1972 h 2011"/>
                <a:gd name="T6" fmla="*/ 940 w 2647"/>
                <a:gd name="T7" fmla="*/ 2010 h 2011"/>
                <a:gd name="T8" fmla="*/ 1078 w 2647"/>
                <a:gd name="T9" fmla="*/ 1991 h 2011"/>
                <a:gd name="T10" fmla="*/ 1286 w 2647"/>
                <a:gd name="T11" fmla="*/ 1894 h 2011"/>
                <a:gd name="T12" fmla="*/ 1506 w 2647"/>
                <a:gd name="T13" fmla="*/ 1715 h 2011"/>
                <a:gd name="T14" fmla="*/ 1506 w 2647"/>
                <a:gd name="T15" fmla="*/ 1715 h 2011"/>
                <a:gd name="T16" fmla="*/ 2630 w 2647"/>
                <a:gd name="T17" fmla="*/ 624 h 2011"/>
                <a:gd name="T18" fmla="*/ 2646 w 2647"/>
                <a:gd name="T19" fmla="*/ 586 h 2011"/>
                <a:gd name="T20" fmla="*/ 2630 w 2647"/>
                <a:gd name="T21" fmla="*/ 548 h 2011"/>
                <a:gd name="T22" fmla="*/ 2090 w 2647"/>
                <a:gd name="T23" fmla="*/ 21 h 2011"/>
                <a:gd name="T24" fmla="*/ 2016 w 2647"/>
                <a:gd name="T25" fmla="*/ 22 h 2011"/>
                <a:gd name="T26" fmla="*/ 2017 w 2647"/>
                <a:gd name="T27" fmla="*/ 96 h 2011"/>
                <a:gd name="T28" fmla="*/ 2518 w 2647"/>
                <a:gd name="T29" fmla="*/ 586 h 2011"/>
                <a:gd name="T30" fmla="*/ 1433 w 2647"/>
                <a:gd name="T31" fmla="*/ 1639 h 2011"/>
                <a:gd name="T32" fmla="*/ 1433 w 2647"/>
                <a:gd name="T33" fmla="*/ 1639 h 2011"/>
                <a:gd name="T34" fmla="*/ 1167 w 2647"/>
                <a:gd name="T35" fmla="*/ 1843 h 2011"/>
                <a:gd name="T36" fmla="*/ 1051 w 2647"/>
                <a:gd name="T37" fmla="*/ 1889 h 2011"/>
                <a:gd name="T38" fmla="*/ 940 w 2647"/>
                <a:gd name="T39" fmla="*/ 1904 h 2011"/>
                <a:gd name="T40" fmla="*/ 772 w 2647"/>
                <a:gd name="T41" fmla="*/ 1872 h 2011"/>
                <a:gd name="T42" fmla="*/ 474 w 2647"/>
                <a:gd name="T43" fmla="*/ 1704 h 2011"/>
                <a:gd name="T44" fmla="*/ 93 w 2647"/>
                <a:gd name="T45" fmla="*/ 1398 h 2011"/>
                <a:gd name="T46" fmla="*/ 19 w 2647"/>
                <a:gd name="T47" fmla="*/ 1404 h 2011"/>
                <a:gd name="T48" fmla="*/ 25 w 2647"/>
                <a:gd name="T49" fmla="*/ 1478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7" h="2011">
                  <a:moveTo>
                    <a:pt x="25" y="1478"/>
                  </a:moveTo>
                  <a:cubicBezTo>
                    <a:pt x="219" y="1643"/>
                    <a:pt x="380" y="1773"/>
                    <a:pt x="525" y="1865"/>
                  </a:cubicBezTo>
                  <a:cubicBezTo>
                    <a:pt x="598" y="1911"/>
                    <a:pt x="668" y="1947"/>
                    <a:pt x="736" y="1972"/>
                  </a:cubicBezTo>
                  <a:cubicBezTo>
                    <a:pt x="805" y="1996"/>
                    <a:pt x="872" y="2010"/>
                    <a:pt x="940" y="2010"/>
                  </a:cubicBezTo>
                  <a:cubicBezTo>
                    <a:pt x="986" y="2010"/>
                    <a:pt x="1032" y="2004"/>
                    <a:pt x="1078" y="1991"/>
                  </a:cubicBezTo>
                  <a:cubicBezTo>
                    <a:pt x="1147" y="1973"/>
                    <a:pt x="1216" y="1940"/>
                    <a:pt x="1286" y="1894"/>
                  </a:cubicBezTo>
                  <a:cubicBezTo>
                    <a:pt x="1357" y="1848"/>
                    <a:pt x="1429" y="1789"/>
                    <a:pt x="1506" y="1715"/>
                  </a:cubicBezTo>
                  <a:lnTo>
                    <a:pt x="1506" y="1715"/>
                  </a:lnTo>
                  <a:lnTo>
                    <a:pt x="2630" y="624"/>
                  </a:lnTo>
                  <a:cubicBezTo>
                    <a:pt x="2640" y="614"/>
                    <a:pt x="2646" y="600"/>
                    <a:pt x="2646" y="586"/>
                  </a:cubicBezTo>
                  <a:cubicBezTo>
                    <a:pt x="2646" y="572"/>
                    <a:pt x="2641" y="558"/>
                    <a:pt x="2630" y="548"/>
                  </a:cubicBezTo>
                  <a:lnTo>
                    <a:pt x="2090" y="21"/>
                  </a:lnTo>
                  <a:cubicBezTo>
                    <a:pt x="2069" y="0"/>
                    <a:pt x="2036" y="1"/>
                    <a:pt x="2016" y="22"/>
                  </a:cubicBezTo>
                  <a:cubicBezTo>
                    <a:pt x="1995" y="42"/>
                    <a:pt x="1996" y="76"/>
                    <a:pt x="2017" y="96"/>
                  </a:cubicBezTo>
                  <a:lnTo>
                    <a:pt x="2518" y="586"/>
                  </a:lnTo>
                  <a:lnTo>
                    <a:pt x="1433" y="1639"/>
                  </a:lnTo>
                  <a:lnTo>
                    <a:pt x="1433" y="1639"/>
                  </a:lnTo>
                  <a:cubicBezTo>
                    <a:pt x="1335" y="1733"/>
                    <a:pt x="1247" y="1800"/>
                    <a:pt x="1167" y="1843"/>
                  </a:cubicBezTo>
                  <a:cubicBezTo>
                    <a:pt x="1127" y="1864"/>
                    <a:pt x="1088" y="1879"/>
                    <a:pt x="1051" y="1889"/>
                  </a:cubicBezTo>
                  <a:cubicBezTo>
                    <a:pt x="1013" y="1899"/>
                    <a:pt x="977" y="1904"/>
                    <a:pt x="940" y="1904"/>
                  </a:cubicBezTo>
                  <a:cubicBezTo>
                    <a:pt x="886" y="1904"/>
                    <a:pt x="831" y="1894"/>
                    <a:pt x="772" y="1872"/>
                  </a:cubicBezTo>
                  <a:cubicBezTo>
                    <a:pt x="683" y="1840"/>
                    <a:pt x="586" y="1784"/>
                    <a:pt x="474" y="1704"/>
                  </a:cubicBezTo>
                  <a:cubicBezTo>
                    <a:pt x="363" y="1624"/>
                    <a:pt x="238" y="1521"/>
                    <a:pt x="93" y="1398"/>
                  </a:cubicBezTo>
                  <a:cubicBezTo>
                    <a:pt x="71" y="1379"/>
                    <a:pt x="38" y="1382"/>
                    <a:pt x="19" y="1404"/>
                  </a:cubicBezTo>
                  <a:cubicBezTo>
                    <a:pt x="0" y="1426"/>
                    <a:pt x="3" y="1459"/>
                    <a:pt x="25" y="147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73" name="Freeform 2">
              <a:extLst>
                <a:ext uri="{FF2B5EF4-FFF2-40B4-BE49-F238E27FC236}">
                  <a16:creationId xmlns:a16="http://schemas.microsoft.com/office/drawing/2014/main" id="{364873AD-F7AE-3D48-84F0-C71836518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832" y="868769"/>
              <a:ext cx="356603" cy="190334"/>
            </a:xfrm>
            <a:custGeom>
              <a:avLst/>
              <a:gdLst>
                <a:gd name="T0" fmla="*/ 15 w 2158"/>
                <a:gd name="T1" fmla="*/ 713 h 1152"/>
                <a:gd name="T2" fmla="*/ 432 w 2158"/>
                <a:gd name="T3" fmla="*/ 1033 h 1152"/>
                <a:gd name="T4" fmla="*/ 605 w 2158"/>
                <a:gd name="T5" fmla="*/ 1120 h 1152"/>
                <a:gd name="T6" fmla="*/ 771 w 2158"/>
                <a:gd name="T7" fmla="*/ 1151 h 1152"/>
                <a:gd name="T8" fmla="*/ 896 w 2158"/>
                <a:gd name="T9" fmla="*/ 1132 h 1152"/>
                <a:gd name="T10" fmla="*/ 1089 w 2158"/>
                <a:gd name="T11" fmla="*/ 1036 h 1152"/>
                <a:gd name="T12" fmla="*/ 1305 w 2158"/>
                <a:gd name="T13" fmla="*/ 856 h 1152"/>
                <a:gd name="T14" fmla="*/ 1305 w 2158"/>
                <a:gd name="T15" fmla="*/ 856 h 1152"/>
                <a:gd name="T16" fmla="*/ 2144 w 2158"/>
                <a:gd name="T17" fmla="*/ 57 h 1152"/>
                <a:gd name="T18" fmla="*/ 2145 w 2158"/>
                <a:gd name="T19" fmla="*/ 13 h 1152"/>
                <a:gd name="T20" fmla="*/ 2100 w 2158"/>
                <a:gd name="T21" fmla="*/ 12 h 1152"/>
                <a:gd name="T22" fmla="*/ 1262 w 2158"/>
                <a:gd name="T23" fmla="*/ 811 h 1152"/>
                <a:gd name="T24" fmla="*/ 1262 w 2158"/>
                <a:gd name="T25" fmla="*/ 811 h 1152"/>
                <a:gd name="T26" fmla="*/ 993 w 2158"/>
                <a:gd name="T27" fmla="*/ 1023 h 1152"/>
                <a:gd name="T28" fmla="*/ 878 w 2158"/>
                <a:gd name="T29" fmla="*/ 1072 h 1152"/>
                <a:gd name="T30" fmla="*/ 771 w 2158"/>
                <a:gd name="T31" fmla="*/ 1088 h 1152"/>
                <a:gd name="T32" fmla="*/ 626 w 2158"/>
                <a:gd name="T33" fmla="*/ 1061 h 1152"/>
                <a:gd name="T34" fmla="*/ 376 w 2158"/>
                <a:gd name="T35" fmla="*/ 920 h 1152"/>
                <a:gd name="T36" fmla="*/ 55 w 2158"/>
                <a:gd name="T37" fmla="*/ 665 h 1152"/>
                <a:gd name="T38" fmla="*/ 11 w 2158"/>
                <a:gd name="T39" fmla="*/ 669 h 1152"/>
                <a:gd name="T40" fmla="*/ 15 w 2158"/>
                <a:gd name="T41" fmla="*/ 71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15" y="713"/>
                  </a:moveTo>
                  <a:cubicBezTo>
                    <a:pt x="179" y="850"/>
                    <a:pt x="312" y="958"/>
                    <a:pt x="432" y="1033"/>
                  </a:cubicBezTo>
                  <a:cubicBezTo>
                    <a:pt x="492" y="1071"/>
                    <a:pt x="549" y="1100"/>
                    <a:pt x="605" y="1120"/>
                  </a:cubicBezTo>
                  <a:cubicBezTo>
                    <a:pt x="661" y="1140"/>
                    <a:pt x="716" y="1151"/>
                    <a:pt x="771" y="1151"/>
                  </a:cubicBezTo>
                  <a:cubicBezTo>
                    <a:pt x="812" y="1151"/>
                    <a:pt x="854" y="1145"/>
                    <a:pt x="896" y="1132"/>
                  </a:cubicBezTo>
                  <a:cubicBezTo>
                    <a:pt x="959" y="1114"/>
                    <a:pt x="1022" y="1082"/>
                    <a:pt x="1089" y="1036"/>
                  </a:cubicBezTo>
                  <a:cubicBezTo>
                    <a:pt x="1156" y="990"/>
                    <a:pt x="1227" y="931"/>
                    <a:pt x="1305" y="856"/>
                  </a:cubicBezTo>
                  <a:lnTo>
                    <a:pt x="1305" y="856"/>
                  </a:lnTo>
                  <a:lnTo>
                    <a:pt x="2144" y="57"/>
                  </a:lnTo>
                  <a:cubicBezTo>
                    <a:pt x="2156" y="45"/>
                    <a:pt x="2157" y="25"/>
                    <a:pt x="2145" y="13"/>
                  </a:cubicBezTo>
                  <a:cubicBezTo>
                    <a:pt x="2133" y="0"/>
                    <a:pt x="2113" y="0"/>
                    <a:pt x="2100" y="12"/>
                  </a:cubicBezTo>
                  <a:lnTo>
                    <a:pt x="1262" y="811"/>
                  </a:lnTo>
                  <a:lnTo>
                    <a:pt x="1262" y="811"/>
                  </a:lnTo>
                  <a:cubicBezTo>
                    <a:pt x="1160" y="908"/>
                    <a:pt x="1072" y="978"/>
                    <a:pt x="993" y="1023"/>
                  </a:cubicBezTo>
                  <a:cubicBezTo>
                    <a:pt x="953" y="1045"/>
                    <a:pt x="915" y="1062"/>
                    <a:pt x="878" y="1072"/>
                  </a:cubicBezTo>
                  <a:cubicBezTo>
                    <a:pt x="842" y="1083"/>
                    <a:pt x="806" y="1088"/>
                    <a:pt x="771" y="1088"/>
                  </a:cubicBezTo>
                  <a:cubicBezTo>
                    <a:pt x="724" y="1088"/>
                    <a:pt x="677" y="1079"/>
                    <a:pt x="626" y="1061"/>
                  </a:cubicBezTo>
                  <a:cubicBezTo>
                    <a:pt x="551" y="1034"/>
                    <a:pt x="469" y="987"/>
                    <a:pt x="376" y="920"/>
                  </a:cubicBezTo>
                  <a:cubicBezTo>
                    <a:pt x="282" y="853"/>
                    <a:pt x="177" y="767"/>
                    <a:pt x="55" y="665"/>
                  </a:cubicBezTo>
                  <a:cubicBezTo>
                    <a:pt x="42" y="654"/>
                    <a:pt x="22" y="656"/>
                    <a:pt x="11" y="669"/>
                  </a:cubicBezTo>
                  <a:cubicBezTo>
                    <a:pt x="0" y="682"/>
                    <a:pt x="1" y="702"/>
                    <a:pt x="15" y="7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74" name="Freeform 3">
              <a:extLst>
                <a:ext uri="{FF2B5EF4-FFF2-40B4-BE49-F238E27FC236}">
                  <a16:creationId xmlns:a16="http://schemas.microsoft.com/office/drawing/2014/main" id="{5B03D593-4A0D-DF4E-8474-4FAD50C6B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273" y="847620"/>
              <a:ext cx="304826" cy="169186"/>
            </a:xfrm>
            <a:custGeom>
              <a:avLst/>
              <a:gdLst>
                <a:gd name="T0" fmla="*/ 12 w 1845"/>
                <a:gd name="T1" fmla="*/ 672 h 1022"/>
                <a:gd name="T2" fmla="*/ 350 w 1845"/>
                <a:gd name="T3" fmla="*/ 928 h 1022"/>
                <a:gd name="T4" fmla="*/ 488 w 1845"/>
                <a:gd name="T5" fmla="*/ 997 h 1022"/>
                <a:gd name="T6" fmla="*/ 620 w 1845"/>
                <a:gd name="T7" fmla="*/ 1021 h 1022"/>
                <a:gd name="T8" fmla="*/ 734 w 1845"/>
                <a:gd name="T9" fmla="*/ 1003 h 1022"/>
                <a:gd name="T10" fmla="*/ 915 w 1845"/>
                <a:gd name="T11" fmla="*/ 905 h 1022"/>
                <a:gd name="T12" fmla="*/ 1129 w 1845"/>
                <a:gd name="T13" fmla="*/ 720 h 1022"/>
                <a:gd name="T14" fmla="*/ 1129 w 1845"/>
                <a:gd name="T15" fmla="*/ 720 h 1022"/>
                <a:gd name="T16" fmla="*/ 1834 w 1845"/>
                <a:gd name="T17" fmla="*/ 42 h 1022"/>
                <a:gd name="T18" fmla="*/ 1835 w 1845"/>
                <a:gd name="T19" fmla="*/ 10 h 1022"/>
                <a:gd name="T20" fmla="*/ 1802 w 1845"/>
                <a:gd name="T21" fmla="*/ 9 h 1022"/>
                <a:gd name="T22" fmla="*/ 1097 w 1845"/>
                <a:gd name="T23" fmla="*/ 687 h 1022"/>
                <a:gd name="T24" fmla="*/ 1097 w 1845"/>
                <a:gd name="T25" fmla="*/ 687 h 1022"/>
                <a:gd name="T26" fmla="*/ 828 w 1845"/>
                <a:gd name="T27" fmla="*/ 907 h 1022"/>
                <a:gd name="T28" fmla="*/ 720 w 1845"/>
                <a:gd name="T29" fmla="*/ 959 h 1022"/>
                <a:gd name="T30" fmla="*/ 620 w 1845"/>
                <a:gd name="T31" fmla="*/ 975 h 1022"/>
                <a:gd name="T32" fmla="*/ 504 w 1845"/>
                <a:gd name="T33" fmla="*/ 954 h 1022"/>
                <a:gd name="T34" fmla="*/ 302 w 1845"/>
                <a:gd name="T35" fmla="*/ 841 h 1022"/>
                <a:gd name="T36" fmla="*/ 41 w 1845"/>
                <a:gd name="T37" fmla="*/ 636 h 1022"/>
                <a:gd name="T38" fmla="*/ 9 w 1845"/>
                <a:gd name="T39" fmla="*/ 640 h 1022"/>
                <a:gd name="T40" fmla="*/ 12 w 1845"/>
                <a:gd name="T41" fmla="*/ 67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5" h="1022">
                  <a:moveTo>
                    <a:pt x="12" y="672"/>
                  </a:moveTo>
                  <a:cubicBezTo>
                    <a:pt x="146" y="782"/>
                    <a:pt x="254" y="868"/>
                    <a:pt x="350" y="928"/>
                  </a:cubicBezTo>
                  <a:cubicBezTo>
                    <a:pt x="398" y="958"/>
                    <a:pt x="444" y="981"/>
                    <a:pt x="488" y="997"/>
                  </a:cubicBezTo>
                  <a:cubicBezTo>
                    <a:pt x="533" y="1013"/>
                    <a:pt x="576" y="1021"/>
                    <a:pt x="620" y="1021"/>
                  </a:cubicBezTo>
                  <a:cubicBezTo>
                    <a:pt x="658" y="1021"/>
                    <a:pt x="695" y="1015"/>
                    <a:pt x="734" y="1003"/>
                  </a:cubicBezTo>
                  <a:cubicBezTo>
                    <a:pt x="791" y="984"/>
                    <a:pt x="850" y="952"/>
                    <a:pt x="915" y="905"/>
                  </a:cubicBezTo>
                  <a:cubicBezTo>
                    <a:pt x="980" y="858"/>
                    <a:pt x="1050" y="797"/>
                    <a:pt x="1129" y="720"/>
                  </a:cubicBezTo>
                  <a:lnTo>
                    <a:pt x="1129" y="720"/>
                  </a:lnTo>
                  <a:lnTo>
                    <a:pt x="1834" y="42"/>
                  </a:lnTo>
                  <a:cubicBezTo>
                    <a:pt x="1843" y="34"/>
                    <a:pt x="1844" y="19"/>
                    <a:pt x="1835" y="10"/>
                  </a:cubicBezTo>
                  <a:cubicBezTo>
                    <a:pt x="1826" y="1"/>
                    <a:pt x="1811" y="0"/>
                    <a:pt x="1802" y="9"/>
                  </a:cubicBezTo>
                  <a:lnTo>
                    <a:pt x="1097" y="687"/>
                  </a:lnTo>
                  <a:lnTo>
                    <a:pt x="1097" y="687"/>
                  </a:lnTo>
                  <a:cubicBezTo>
                    <a:pt x="992" y="788"/>
                    <a:pt x="905" y="861"/>
                    <a:pt x="828" y="907"/>
                  </a:cubicBezTo>
                  <a:cubicBezTo>
                    <a:pt x="790" y="931"/>
                    <a:pt x="754" y="948"/>
                    <a:pt x="720" y="959"/>
                  </a:cubicBezTo>
                  <a:cubicBezTo>
                    <a:pt x="685" y="970"/>
                    <a:pt x="653" y="975"/>
                    <a:pt x="620" y="975"/>
                  </a:cubicBezTo>
                  <a:cubicBezTo>
                    <a:pt x="582" y="975"/>
                    <a:pt x="544" y="968"/>
                    <a:pt x="504" y="954"/>
                  </a:cubicBezTo>
                  <a:cubicBezTo>
                    <a:pt x="443" y="932"/>
                    <a:pt x="378" y="894"/>
                    <a:pt x="302" y="841"/>
                  </a:cubicBezTo>
                  <a:cubicBezTo>
                    <a:pt x="227" y="787"/>
                    <a:pt x="141" y="718"/>
                    <a:pt x="41" y="636"/>
                  </a:cubicBezTo>
                  <a:cubicBezTo>
                    <a:pt x="31" y="628"/>
                    <a:pt x="17" y="630"/>
                    <a:pt x="9" y="640"/>
                  </a:cubicBezTo>
                  <a:cubicBezTo>
                    <a:pt x="0" y="649"/>
                    <a:pt x="2" y="664"/>
                    <a:pt x="12" y="6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75" name="Freeform 4">
              <a:extLst>
                <a:ext uri="{FF2B5EF4-FFF2-40B4-BE49-F238E27FC236}">
                  <a16:creationId xmlns:a16="http://schemas.microsoft.com/office/drawing/2014/main" id="{1A0E5E70-2235-6044-9E4C-A8D320929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713" y="826472"/>
              <a:ext cx="253050" cy="148037"/>
            </a:xfrm>
            <a:custGeom>
              <a:avLst/>
              <a:gdLst>
                <a:gd name="T0" fmla="*/ 8 w 1531"/>
                <a:gd name="T1" fmla="*/ 630 h 895"/>
                <a:gd name="T2" fmla="*/ 269 w 1531"/>
                <a:gd name="T3" fmla="*/ 824 h 895"/>
                <a:gd name="T4" fmla="*/ 374 w 1531"/>
                <a:gd name="T5" fmla="*/ 876 h 895"/>
                <a:gd name="T6" fmla="*/ 473 w 1531"/>
                <a:gd name="T7" fmla="*/ 894 h 895"/>
                <a:gd name="T8" fmla="*/ 573 w 1531"/>
                <a:gd name="T9" fmla="*/ 875 h 895"/>
                <a:gd name="T10" fmla="*/ 739 w 1531"/>
                <a:gd name="T11" fmla="*/ 775 h 895"/>
                <a:gd name="T12" fmla="*/ 953 w 1531"/>
                <a:gd name="T13" fmla="*/ 584 h 895"/>
                <a:gd name="T14" fmla="*/ 953 w 1531"/>
                <a:gd name="T15" fmla="*/ 584 h 895"/>
                <a:gd name="T16" fmla="*/ 1524 w 1531"/>
                <a:gd name="T17" fmla="*/ 27 h 895"/>
                <a:gd name="T18" fmla="*/ 1524 w 1531"/>
                <a:gd name="T19" fmla="*/ 6 h 895"/>
                <a:gd name="T20" fmla="*/ 1503 w 1531"/>
                <a:gd name="T21" fmla="*/ 6 h 895"/>
                <a:gd name="T22" fmla="*/ 932 w 1531"/>
                <a:gd name="T23" fmla="*/ 563 h 895"/>
                <a:gd name="T24" fmla="*/ 932 w 1531"/>
                <a:gd name="T25" fmla="*/ 563 h 895"/>
                <a:gd name="T26" fmla="*/ 663 w 1531"/>
                <a:gd name="T27" fmla="*/ 793 h 895"/>
                <a:gd name="T28" fmla="*/ 562 w 1531"/>
                <a:gd name="T29" fmla="*/ 847 h 895"/>
                <a:gd name="T30" fmla="*/ 473 w 1531"/>
                <a:gd name="T31" fmla="*/ 865 h 895"/>
                <a:gd name="T32" fmla="*/ 384 w 1531"/>
                <a:gd name="T33" fmla="*/ 848 h 895"/>
                <a:gd name="T34" fmla="*/ 229 w 1531"/>
                <a:gd name="T35" fmla="*/ 762 h 895"/>
                <a:gd name="T36" fmla="*/ 26 w 1531"/>
                <a:gd name="T37" fmla="*/ 607 h 895"/>
                <a:gd name="T38" fmla="*/ 5 w 1531"/>
                <a:gd name="T39" fmla="*/ 609 h 895"/>
                <a:gd name="T40" fmla="*/ 8 w 1531"/>
                <a:gd name="T41" fmla="*/ 63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1" h="895">
                  <a:moveTo>
                    <a:pt x="8" y="630"/>
                  </a:moveTo>
                  <a:cubicBezTo>
                    <a:pt x="113" y="714"/>
                    <a:pt x="196" y="779"/>
                    <a:pt x="269" y="824"/>
                  </a:cubicBezTo>
                  <a:cubicBezTo>
                    <a:pt x="306" y="847"/>
                    <a:pt x="340" y="864"/>
                    <a:pt x="374" y="876"/>
                  </a:cubicBezTo>
                  <a:cubicBezTo>
                    <a:pt x="407" y="888"/>
                    <a:pt x="440" y="894"/>
                    <a:pt x="473" y="894"/>
                  </a:cubicBezTo>
                  <a:cubicBezTo>
                    <a:pt x="506" y="894"/>
                    <a:pt x="539" y="888"/>
                    <a:pt x="573" y="875"/>
                  </a:cubicBezTo>
                  <a:cubicBezTo>
                    <a:pt x="624" y="856"/>
                    <a:pt x="678" y="823"/>
                    <a:pt x="739" y="775"/>
                  </a:cubicBezTo>
                  <a:cubicBezTo>
                    <a:pt x="801" y="727"/>
                    <a:pt x="870" y="663"/>
                    <a:pt x="953" y="584"/>
                  </a:cubicBezTo>
                  <a:lnTo>
                    <a:pt x="953" y="584"/>
                  </a:lnTo>
                  <a:lnTo>
                    <a:pt x="1524" y="27"/>
                  </a:lnTo>
                  <a:cubicBezTo>
                    <a:pt x="1529" y="21"/>
                    <a:pt x="1530" y="12"/>
                    <a:pt x="1524" y="6"/>
                  </a:cubicBezTo>
                  <a:cubicBezTo>
                    <a:pt x="1518" y="0"/>
                    <a:pt x="1509" y="0"/>
                    <a:pt x="1503" y="6"/>
                  </a:cubicBezTo>
                  <a:lnTo>
                    <a:pt x="932" y="563"/>
                  </a:lnTo>
                  <a:lnTo>
                    <a:pt x="932" y="563"/>
                  </a:lnTo>
                  <a:cubicBezTo>
                    <a:pt x="823" y="668"/>
                    <a:pt x="737" y="744"/>
                    <a:pt x="663" y="793"/>
                  </a:cubicBezTo>
                  <a:cubicBezTo>
                    <a:pt x="627" y="818"/>
                    <a:pt x="594" y="836"/>
                    <a:pt x="562" y="847"/>
                  </a:cubicBezTo>
                  <a:cubicBezTo>
                    <a:pt x="531" y="859"/>
                    <a:pt x="502" y="865"/>
                    <a:pt x="473" y="865"/>
                  </a:cubicBezTo>
                  <a:cubicBezTo>
                    <a:pt x="444" y="865"/>
                    <a:pt x="415" y="859"/>
                    <a:pt x="384" y="848"/>
                  </a:cubicBezTo>
                  <a:cubicBezTo>
                    <a:pt x="338" y="832"/>
                    <a:pt x="288" y="803"/>
                    <a:pt x="229" y="762"/>
                  </a:cubicBezTo>
                  <a:cubicBezTo>
                    <a:pt x="171" y="722"/>
                    <a:pt x="105" y="669"/>
                    <a:pt x="26" y="607"/>
                  </a:cubicBezTo>
                  <a:cubicBezTo>
                    <a:pt x="20" y="602"/>
                    <a:pt x="10" y="603"/>
                    <a:pt x="5" y="609"/>
                  </a:cubicBezTo>
                  <a:cubicBezTo>
                    <a:pt x="0" y="615"/>
                    <a:pt x="1" y="625"/>
                    <a:pt x="8" y="6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9F25C08B-5CAA-1D40-B768-CF07CC909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425" y="805324"/>
              <a:ext cx="201273" cy="127619"/>
            </a:xfrm>
            <a:custGeom>
              <a:avLst/>
              <a:gdLst>
                <a:gd name="T0" fmla="*/ 4 w 1217"/>
                <a:gd name="T1" fmla="*/ 588 h 773"/>
                <a:gd name="T2" fmla="*/ 193 w 1217"/>
                <a:gd name="T3" fmla="*/ 724 h 773"/>
                <a:gd name="T4" fmla="*/ 332 w 1217"/>
                <a:gd name="T5" fmla="*/ 772 h 773"/>
                <a:gd name="T6" fmla="*/ 415 w 1217"/>
                <a:gd name="T7" fmla="*/ 752 h 773"/>
                <a:gd name="T8" fmla="*/ 563 w 1217"/>
                <a:gd name="T9" fmla="*/ 648 h 773"/>
                <a:gd name="T10" fmla="*/ 776 w 1217"/>
                <a:gd name="T11" fmla="*/ 448 h 773"/>
                <a:gd name="T12" fmla="*/ 776 w 1217"/>
                <a:gd name="T13" fmla="*/ 448 h 773"/>
                <a:gd name="T14" fmla="*/ 1213 w 1217"/>
                <a:gd name="T15" fmla="*/ 12 h 773"/>
                <a:gd name="T16" fmla="*/ 1213 w 1217"/>
                <a:gd name="T17" fmla="*/ 2 h 773"/>
                <a:gd name="T18" fmla="*/ 1204 w 1217"/>
                <a:gd name="T19" fmla="*/ 2 h 773"/>
                <a:gd name="T20" fmla="*/ 767 w 1217"/>
                <a:gd name="T21" fmla="*/ 439 h 773"/>
                <a:gd name="T22" fmla="*/ 500 w 1217"/>
                <a:gd name="T23" fmla="*/ 682 h 773"/>
                <a:gd name="T24" fmla="*/ 410 w 1217"/>
                <a:gd name="T25" fmla="*/ 740 h 773"/>
                <a:gd name="T26" fmla="*/ 332 w 1217"/>
                <a:gd name="T27" fmla="*/ 759 h 773"/>
                <a:gd name="T28" fmla="*/ 199 w 1217"/>
                <a:gd name="T29" fmla="*/ 712 h 773"/>
                <a:gd name="T30" fmla="*/ 12 w 1217"/>
                <a:gd name="T31" fmla="*/ 577 h 773"/>
                <a:gd name="T32" fmla="*/ 2 w 1217"/>
                <a:gd name="T33" fmla="*/ 578 h 773"/>
                <a:gd name="T34" fmla="*/ 4 w 1217"/>
                <a:gd name="T35" fmla="*/ 588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4" y="588"/>
                  </a:moveTo>
                  <a:cubicBezTo>
                    <a:pt x="81" y="647"/>
                    <a:pt x="141" y="692"/>
                    <a:pt x="193" y="724"/>
                  </a:cubicBezTo>
                  <a:cubicBezTo>
                    <a:pt x="244" y="755"/>
                    <a:pt x="288" y="772"/>
                    <a:pt x="332" y="772"/>
                  </a:cubicBezTo>
                  <a:cubicBezTo>
                    <a:pt x="359" y="772"/>
                    <a:pt x="386" y="765"/>
                    <a:pt x="415" y="752"/>
                  </a:cubicBezTo>
                  <a:cubicBezTo>
                    <a:pt x="458" y="733"/>
                    <a:pt x="505" y="698"/>
                    <a:pt x="563" y="648"/>
                  </a:cubicBezTo>
                  <a:cubicBezTo>
                    <a:pt x="620" y="597"/>
                    <a:pt x="689" y="531"/>
                    <a:pt x="776" y="448"/>
                  </a:cubicBezTo>
                  <a:lnTo>
                    <a:pt x="776" y="448"/>
                  </a:lnTo>
                  <a:lnTo>
                    <a:pt x="1213" y="12"/>
                  </a:lnTo>
                  <a:cubicBezTo>
                    <a:pt x="1216" y="9"/>
                    <a:pt x="1216" y="5"/>
                    <a:pt x="1213" y="2"/>
                  </a:cubicBezTo>
                  <a:cubicBezTo>
                    <a:pt x="1210" y="0"/>
                    <a:pt x="1206" y="0"/>
                    <a:pt x="1204" y="2"/>
                  </a:cubicBezTo>
                  <a:lnTo>
                    <a:pt x="767" y="439"/>
                  </a:lnTo>
                  <a:cubicBezTo>
                    <a:pt x="651" y="549"/>
                    <a:pt x="568" y="630"/>
                    <a:pt x="500" y="682"/>
                  </a:cubicBezTo>
                  <a:cubicBezTo>
                    <a:pt x="466" y="709"/>
                    <a:pt x="437" y="728"/>
                    <a:pt x="410" y="740"/>
                  </a:cubicBezTo>
                  <a:cubicBezTo>
                    <a:pt x="382" y="753"/>
                    <a:pt x="357" y="759"/>
                    <a:pt x="332" y="759"/>
                  </a:cubicBezTo>
                  <a:cubicBezTo>
                    <a:pt x="291" y="759"/>
                    <a:pt x="250" y="743"/>
                    <a:pt x="199" y="712"/>
                  </a:cubicBezTo>
                  <a:cubicBezTo>
                    <a:pt x="149" y="682"/>
                    <a:pt x="89" y="636"/>
                    <a:pt x="12" y="577"/>
                  </a:cubicBezTo>
                  <a:cubicBezTo>
                    <a:pt x="9" y="575"/>
                    <a:pt x="4" y="575"/>
                    <a:pt x="2" y="578"/>
                  </a:cubicBezTo>
                  <a:cubicBezTo>
                    <a:pt x="0" y="581"/>
                    <a:pt x="1" y="585"/>
                    <a:pt x="4" y="5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A1A66D2D-2EC2-AA45-8DA4-4B543D6DB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170" y="664579"/>
              <a:ext cx="439737" cy="330350"/>
            </a:xfrm>
            <a:custGeom>
              <a:avLst/>
              <a:gdLst>
                <a:gd name="T0" fmla="*/ 2631 w 2657"/>
                <a:gd name="T1" fmla="*/ 532 h 1998"/>
                <a:gd name="T2" fmla="*/ 2130 w 2657"/>
                <a:gd name="T3" fmla="*/ 145 h 1998"/>
                <a:gd name="T4" fmla="*/ 1920 w 2657"/>
                <a:gd name="T5" fmla="*/ 38 h 1998"/>
                <a:gd name="T6" fmla="*/ 1715 w 2657"/>
                <a:gd name="T7" fmla="*/ 0 h 1998"/>
                <a:gd name="T8" fmla="*/ 1578 w 2657"/>
                <a:gd name="T9" fmla="*/ 19 h 1998"/>
                <a:gd name="T10" fmla="*/ 1370 w 2657"/>
                <a:gd name="T11" fmla="*/ 116 h 1998"/>
                <a:gd name="T12" fmla="*/ 1150 w 2657"/>
                <a:gd name="T13" fmla="*/ 295 h 1998"/>
                <a:gd name="T14" fmla="*/ 1150 w 2657"/>
                <a:gd name="T15" fmla="*/ 295 h 1998"/>
                <a:gd name="T16" fmla="*/ 16 w 2657"/>
                <a:gd name="T17" fmla="*/ 1368 h 1998"/>
                <a:gd name="T18" fmla="*/ 0 w 2657"/>
                <a:gd name="T19" fmla="*/ 1406 h 1998"/>
                <a:gd name="T20" fmla="*/ 16 w 2657"/>
                <a:gd name="T21" fmla="*/ 1444 h 1998"/>
                <a:gd name="T22" fmla="*/ 566 w 2657"/>
                <a:gd name="T23" fmla="*/ 1977 h 1998"/>
                <a:gd name="T24" fmla="*/ 640 w 2657"/>
                <a:gd name="T25" fmla="*/ 1976 h 1998"/>
                <a:gd name="T26" fmla="*/ 639 w 2657"/>
                <a:gd name="T27" fmla="*/ 1901 h 1998"/>
                <a:gd name="T28" fmla="*/ 129 w 2657"/>
                <a:gd name="T29" fmla="*/ 1406 h 1998"/>
                <a:gd name="T30" fmla="*/ 1223 w 2657"/>
                <a:gd name="T31" fmla="*/ 371 h 1998"/>
                <a:gd name="T32" fmla="*/ 1223 w 2657"/>
                <a:gd name="T33" fmla="*/ 371 h 1998"/>
                <a:gd name="T34" fmla="*/ 1489 w 2657"/>
                <a:gd name="T35" fmla="*/ 167 h 1998"/>
                <a:gd name="T36" fmla="*/ 1605 w 2657"/>
                <a:gd name="T37" fmla="*/ 121 h 1998"/>
                <a:gd name="T38" fmla="*/ 1715 w 2657"/>
                <a:gd name="T39" fmla="*/ 106 h 1998"/>
                <a:gd name="T40" fmla="*/ 1884 w 2657"/>
                <a:gd name="T41" fmla="*/ 138 h 1998"/>
                <a:gd name="T42" fmla="*/ 2181 w 2657"/>
                <a:gd name="T43" fmla="*/ 306 h 1998"/>
                <a:gd name="T44" fmla="*/ 2562 w 2657"/>
                <a:gd name="T45" fmla="*/ 612 h 1998"/>
                <a:gd name="T46" fmla="*/ 2637 w 2657"/>
                <a:gd name="T47" fmla="*/ 606 h 1998"/>
                <a:gd name="T48" fmla="*/ 2631 w 2657"/>
                <a:gd name="T49" fmla="*/ 532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57" h="1998">
                  <a:moveTo>
                    <a:pt x="2631" y="532"/>
                  </a:moveTo>
                  <a:cubicBezTo>
                    <a:pt x="2437" y="367"/>
                    <a:pt x="2276" y="237"/>
                    <a:pt x="2130" y="145"/>
                  </a:cubicBezTo>
                  <a:cubicBezTo>
                    <a:pt x="2058" y="99"/>
                    <a:pt x="1988" y="63"/>
                    <a:pt x="1920" y="38"/>
                  </a:cubicBezTo>
                  <a:cubicBezTo>
                    <a:pt x="1851" y="14"/>
                    <a:pt x="1783" y="0"/>
                    <a:pt x="1715" y="0"/>
                  </a:cubicBezTo>
                  <a:cubicBezTo>
                    <a:pt x="1669" y="0"/>
                    <a:pt x="1623" y="6"/>
                    <a:pt x="1578" y="19"/>
                  </a:cubicBezTo>
                  <a:cubicBezTo>
                    <a:pt x="1509" y="37"/>
                    <a:pt x="1440" y="70"/>
                    <a:pt x="1370" y="116"/>
                  </a:cubicBezTo>
                  <a:cubicBezTo>
                    <a:pt x="1299" y="162"/>
                    <a:pt x="1227" y="221"/>
                    <a:pt x="1150" y="295"/>
                  </a:cubicBezTo>
                  <a:lnTo>
                    <a:pt x="1150" y="295"/>
                  </a:lnTo>
                  <a:lnTo>
                    <a:pt x="16" y="1368"/>
                  </a:lnTo>
                  <a:cubicBezTo>
                    <a:pt x="6" y="1378"/>
                    <a:pt x="0" y="1391"/>
                    <a:pt x="0" y="1406"/>
                  </a:cubicBezTo>
                  <a:cubicBezTo>
                    <a:pt x="0" y="1420"/>
                    <a:pt x="6" y="1434"/>
                    <a:pt x="16" y="1444"/>
                  </a:cubicBezTo>
                  <a:lnTo>
                    <a:pt x="566" y="1977"/>
                  </a:lnTo>
                  <a:cubicBezTo>
                    <a:pt x="587" y="1997"/>
                    <a:pt x="619" y="1997"/>
                    <a:pt x="640" y="1976"/>
                  </a:cubicBezTo>
                  <a:cubicBezTo>
                    <a:pt x="660" y="1955"/>
                    <a:pt x="660" y="1921"/>
                    <a:pt x="639" y="1901"/>
                  </a:cubicBezTo>
                  <a:lnTo>
                    <a:pt x="129" y="1406"/>
                  </a:lnTo>
                  <a:lnTo>
                    <a:pt x="1223" y="371"/>
                  </a:lnTo>
                  <a:lnTo>
                    <a:pt x="1223" y="371"/>
                  </a:lnTo>
                  <a:cubicBezTo>
                    <a:pt x="1321" y="277"/>
                    <a:pt x="1409" y="210"/>
                    <a:pt x="1489" y="167"/>
                  </a:cubicBezTo>
                  <a:cubicBezTo>
                    <a:pt x="1529" y="146"/>
                    <a:pt x="1568" y="131"/>
                    <a:pt x="1605" y="121"/>
                  </a:cubicBezTo>
                  <a:cubicBezTo>
                    <a:pt x="1642" y="111"/>
                    <a:pt x="1679" y="106"/>
                    <a:pt x="1715" y="106"/>
                  </a:cubicBezTo>
                  <a:cubicBezTo>
                    <a:pt x="1770" y="106"/>
                    <a:pt x="1825" y="116"/>
                    <a:pt x="1884" y="138"/>
                  </a:cubicBezTo>
                  <a:cubicBezTo>
                    <a:pt x="1972" y="170"/>
                    <a:pt x="2070" y="226"/>
                    <a:pt x="2181" y="306"/>
                  </a:cubicBezTo>
                  <a:cubicBezTo>
                    <a:pt x="2293" y="387"/>
                    <a:pt x="2418" y="490"/>
                    <a:pt x="2562" y="612"/>
                  </a:cubicBezTo>
                  <a:cubicBezTo>
                    <a:pt x="2585" y="631"/>
                    <a:pt x="2618" y="628"/>
                    <a:pt x="2637" y="606"/>
                  </a:cubicBezTo>
                  <a:cubicBezTo>
                    <a:pt x="2656" y="584"/>
                    <a:pt x="2653" y="551"/>
                    <a:pt x="2631" y="5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BF5A2635-9D3C-B746-B7BB-00E1B5440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946" y="709792"/>
              <a:ext cx="356603" cy="190334"/>
            </a:xfrm>
            <a:custGeom>
              <a:avLst/>
              <a:gdLst>
                <a:gd name="T0" fmla="*/ 2142 w 2158"/>
                <a:gd name="T1" fmla="*/ 438 h 1152"/>
                <a:gd name="T2" fmla="*/ 1725 w 2158"/>
                <a:gd name="T3" fmla="*/ 118 h 1152"/>
                <a:gd name="T4" fmla="*/ 1552 w 2158"/>
                <a:gd name="T5" fmla="*/ 31 h 1152"/>
                <a:gd name="T6" fmla="*/ 1386 w 2158"/>
                <a:gd name="T7" fmla="*/ 0 h 1152"/>
                <a:gd name="T8" fmla="*/ 1261 w 2158"/>
                <a:gd name="T9" fmla="*/ 19 h 1152"/>
                <a:gd name="T10" fmla="*/ 1068 w 2158"/>
                <a:gd name="T11" fmla="*/ 115 h 1152"/>
                <a:gd name="T12" fmla="*/ 852 w 2158"/>
                <a:gd name="T13" fmla="*/ 295 h 1152"/>
                <a:gd name="T14" fmla="*/ 852 w 2158"/>
                <a:gd name="T15" fmla="*/ 295 h 1152"/>
                <a:gd name="T16" fmla="*/ 13 w 2158"/>
                <a:gd name="T17" fmla="*/ 1094 h 1152"/>
                <a:gd name="T18" fmla="*/ 12 w 2158"/>
                <a:gd name="T19" fmla="*/ 1138 h 1152"/>
                <a:gd name="T20" fmla="*/ 56 w 2158"/>
                <a:gd name="T21" fmla="*/ 1139 h 1152"/>
                <a:gd name="T22" fmla="*/ 895 w 2158"/>
                <a:gd name="T23" fmla="*/ 340 h 1152"/>
                <a:gd name="T24" fmla="*/ 895 w 2158"/>
                <a:gd name="T25" fmla="*/ 340 h 1152"/>
                <a:gd name="T26" fmla="*/ 1164 w 2158"/>
                <a:gd name="T27" fmla="*/ 128 h 1152"/>
                <a:gd name="T28" fmla="*/ 1279 w 2158"/>
                <a:gd name="T29" fmla="*/ 79 h 1152"/>
                <a:gd name="T30" fmla="*/ 1386 w 2158"/>
                <a:gd name="T31" fmla="*/ 63 h 1152"/>
                <a:gd name="T32" fmla="*/ 1531 w 2158"/>
                <a:gd name="T33" fmla="*/ 90 h 1152"/>
                <a:gd name="T34" fmla="*/ 1781 w 2158"/>
                <a:gd name="T35" fmla="*/ 231 h 1152"/>
                <a:gd name="T36" fmla="*/ 2102 w 2158"/>
                <a:gd name="T37" fmla="*/ 486 h 1152"/>
                <a:gd name="T38" fmla="*/ 2146 w 2158"/>
                <a:gd name="T39" fmla="*/ 482 h 1152"/>
                <a:gd name="T40" fmla="*/ 2142 w 2158"/>
                <a:gd name="T41" fmla="*/ 438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2142" y="438"/>
                  </a:moveTo>
                  <a:cubicBezTo>
                    <a:pt x="1978" y="301"/>
                    <a:pt x="1845" y="193"/>
                    <a:pt x="1725" y="118"/>
                  </a:cubicBezTo>
                  <a:cubicBezTo>
                    <a:pt x="1664" y="80"/>
                    <a:pt x="1608" y="51"/>
                    <a:pt x="1552" y="31"/>
                  </a:cubicBezTo>
                  <a:cubicBezTo>
                    <a:pt x="1496" y="11"/>
                    <a:pt x="1441" y="0"/>
                    <a:pt x="1386" y="0"/>
                  </a:cubicBezTo>
                  <a:cubicBezTo>
                    <a:pt x="1344" y="0"/>
                    <a:pt x="1303" y="6"/>
                    <a:pt x="1261" y="19"/>
                  </a:cubicBezTo>
                  <a:cubicBezTo>
                    <a:pt x="1198" y="37"/>
                    <a:pt x="1135" y="69"/>
                    <a:pt x="1068" y="115"/>
                  </a:cubicBezTo>
                  <a:cubicBezTo>
                    <a:pt x="1000" y="161"/>
                    <a:pt x="930" y="220"/>
                    <a:pt x="852" y="295"/>
                  </a:cubicBezTo>
                  <a:lnTo>
                    <a:pt x="852" y="295"/>
                  </a:lnTo>
                  <a:lnTo>
                    <a:pt x="13" y="1094"/>
                  </a:lnTo>
                  <a:cubicBezTo>
                    <a:pt x="1" y="1106"/>
                    <a:pt x="0" y="1126"/>
                    <a:pt x="12" y="1138"/>
                  </a:cubicBezTo>
                  <a:cubicBezTo>
                    <a:pt x="24" y="1151"/>
                    <a:pt x="44" y="1151"/>
                    <a:pt x="56" y="1139"/>
                  </a:cubicBezTo>
                  <a:lnTo>
                    <a:pt x="895" y="340"/>
                  </a:lnTo>
                  <a:lnTo>
                    <a:pt x="895" y="340"/>
                  </a:lnTo>
                  <a:cubicBezTo>
                    <a:pt x="997" y="243"/>
                    <a:pt x="1085" y="173"/>
                    <a:pt x="1164" y="128"/>
                  </a:cubicBezTo>
                  <a:cubicBezTo>
                    <a:pt x="1204" y="106"/>
                    <a:pt x="1242" y="89"/>
                    <a:pt x="1279" y="79"/>
                  </a:cubicBezTo>
                  <a:cubicBezTo>
                    <a:pt x="1315" y="68"/>
                    <a:pt x="1351" y="63"/>
                    <a:pt x="1386" y="63"/>
                  </a:cubicBezTo>
                  <a:cubicBezTo>
                    <a:pt x="1433" y="63"/>
                    <a:pt x="1480" y="72"/>
                    <a:pt x="1531" y="90"/>
                  </a:cubicBezTo>
                  <a:cubicBezTo>
                    <a:pt x="1606" y="117"/>
                    <a:pt x="1688" y="164"/>
                    <a:pt x="1781" y="231"/>
                  </a:cubicBezTo>
                  <a:cubicBezTo>
                    <a:pt x="1874" y="298"/>
                    <a:pt x="1979" y="384"/>
                    <a:pt x="2102" y="486"/>
                  </a:cubicBezTo>
                  <a:cubicBezTo>
                    <a:pt x="2115" y="497"/>
                    <a:pt x="2135" y="495"/>
                    <a:pt x="2146" y="482"/>
                  </a:cubicBezTo>
                  <a:cubicBezTo>
                    <a:pt x="2157" y="469"/>
                    <a:pt x="2155" y="449"/>
                    <a:pt x="2142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9A427AEE-5F0B-1D43-8127-A5A07CDC3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4012" y="752818"/>
              <a:ext cx="304826" cy="169186"/>
            </a:xfrm>
            <a:custGeom>
              <a:avLst/>
              <a:gdLst>
                <a:gd name="T0" fmla="*/ 1832 w 1844"/>
                <a:gd name="T1" fmla="*/ 349 h 1021"/>
                <a:gd name="T2" fmla="*/ 1494 w 1844"/>
                <a:gd name="T3" fmla="*/ 93 h 1021"/>
                <a:gd name="T4" fmla="*/ 1356 w 1844"/>
                <a:gd name="T5" fmla="*/ 24 h 1021"/>
                <a:gd name="T6" fmla="*/ 1224 w 1844"/>
                <a:gd name="T7" fmla="*/ 0 h 1021"/>
                <a:gd name="T8" fmla="*/ 1110 w 1844"/>
                <a:gd name="T9" fmla="*/ 18 h 1021"/>
                <a:gd name="T10" fmla="*/ 929 w 1844"/>
                <a:gd name="T11" fmla="*/ 116 h 1021"/>
                <a:gd name="T12" fmla="*/ 715 w 1844"/>
                <a:gd name="T13" fmla="*/ 301 h 1021"/>
                <a:gd name="T14" fmla="*/ 714 w 1844"/>
                <a:gd name="T15" fmla="*/ 301 h 1021"/>
                <a:gd name="T16" fmla="*/ 10 w 1844"/>
                <a:gd name="T17" fmla="*/ 978 h 1021"/>
                <a:gd name="T18" fmla="*/ 9 w 1844"/>
                <a:gd name="T19" fmla="*/ 1011 h 1021"/>
                <a:gd name="T20" fmla="*/ 42 w 1844"/>
                <a:gd name="T21" fmla="*/ 1012 h 1021"/>
                <a:gd name="T22" fmla="*/ 746 w 1844"/>
                <a:gd name="T23" fmla="*/ 334 h 1021"/>
                <a:gd name="T24" fmla="*/ 746 w 1844"/>
                <a:gd name="T25" fmla="*/ 334 h 1021"/>
                <a:gd name="T26" fmla="*/ 1016 w 1844"/>
                <a:gd name="T27" fmla="*/ 114 h 1021"/>
                <a:gd name="T28" fmla="*/ 1124 w 1844"/>
                <a:gd name="T29" fmla="*/ 62 h 1021"/>
                <a:gd name="T30" fmla="*/ 1224 w 1844"/>
                <a:gd name="T31" fmla="*/ 46 h 1021"/>
                <a:gd name="T32" fmla="*/ 1340 w 1844"/>
                <a:gd name="T33" fmla="*/ 67 h 1021"/>
                <a:gd name="T34" fmla="*/ 1542 w 1844"/>
                <a:gd name="T35" fmla="*/ 180 h 1021"/>
                <a:gd name="T36" fmla="*/ 1803 w 1844"/>
                <a:gd name="T37" fmla="*/ 385 h 1021"/>
                <a:gd name="T38" fmla="*/ 1835 w 1844"/>
                <a:gd name="T39" fmla="*/ 381 h 1021"/>
                <a:gd name="T40" fmla="*/ 1832 w 1844"/>
                <a:gd name="T41" fmla="*/ 349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4" h="1021">
                  <a:moveTo>
                    <a:pt x="1832" y="349"/>
                  </a:moveTo>
                  <a:cubicBezTo>
                    <a:pt x="1698" y="239"/>
                    <a:pt x="1590" y="153"/>
                    <a:pt x="1494" y="93"/>
                  </a:cubicBezTo>
                  <a:cubicBezTo>
                    <a:pt x="1446" y="63"/>
                    <a:pt x="1400" y="40"/>
                    <a:pt x="1356" y="24"/>
                  </a:cubicBezTo>
                  <a:cubicBezTo>
                    <a:pt x="1311" y="8"/>
                    <a:pt x="1268" y="0"/>
                    <a:pt x="1224" y="0"/>
                  </a:cubicBezTo>
                  <a:cubicBezTo>
                    <a:pt x="1186" y="0"/>
                    <a:pt x="1148" y="6"/>
                    <a:pt x="1110" y="18"/>
                  </a:cubicBezTo>
                  <a:cubicBezTo>
                    <a:pt x="1052" y="37"/>
                    <a:pt x="993" y="69"/>
                    <a:pt x="929" y="116"/>
                  </a:cubicBezTo>
                  <a:cubicBezTo>
                    <a:pt x="864" y="163"/>
                    <a:pt x="794" y="224"/>
                    <a:pt x="715" y="301"/>
                  </a:cubicBezTo>
                  <a:lnTo>
                    <a:pt x="714" y="301"/>
                  </a:lnTo>
                  <a:lnTo>
                    <a:pt x="10" y="978"/>
                  </a:lnTo>
                  <a:cubicBezTo>
                    <a:pt x="1" y="987"/>
                    <a:pt x="0" y="1002"/>
                    <a:pt x="9" y="1011"/>
                  </a:cubicBezTo>
                  <a:cubicBezTo>
                    <a:pt x="18" y="1020"/>
                    <a:pt x="33" y="1020"/>
                    <a:pt x="42" y="1012"/>
                  </a:cubicBezTo>
                  <a:lnTo>
                    <a:pt x="746" y="334"/>
                  </a:lnTo>
                  <a:lnTo>
                    <a:pt x="746" y="334"/>
                  </a:lnTo>
                  <a:cubicBezTo>
                    <a:pt x="851" y="233"/>
                    <a:pt x="939" y="160"/>
                    <a:pt x="1016" y="114"/>
                  </a:cubicBezTo>
                  <a:cubicBezTo>
                    <a:pt x="1054" y="90"/>
                    <a:pt x="1090" y="73"/>
                    <a:pt x="1124" y="62"/>
                  </a:cubicBezTo>
                  <a:cubicBezTo>
                    <a:pt x="1159" y="51"/>
                    <a:pt x="1191" y="46"/>
                    <a:pt x="1224" y="46"/>
                  </a:cubicBezTo>
                  <a:cubicBezTo>
                    <a:pt x="1262" y="46"/>
                    <a:pt x="1300" y="53"/>
                    <a:pt x="1340" y="67"/>
                  </a:cubicBezTo>
                  <a:cubicBezTo>
                    <a:pt x="1401" y="89"/>
                    <a:pt x="1466" y="127"/>
                    <a:pt x="1542" y="180"/>
                  </a:cubicBezTo>
                  <a:cubicBezTo>
                    <a:pt x="1617" y="234"/>
                    <a:pt x="1702" y="303"/>
                    <a:pt x="1803" y="385"/>
                  </a:cubicBezTo>
                  <a:cubicBezTo>
                    <a:pt x="1813" y="393"/>
                    <a:pt x="1827" y="391"/>
                    <a:pt x="1835" y="381"/>
                  </a:cubicBezTo>
                  <a:cubicBezTo>
                    <a:pt x="1843" y="372"/>
                    <a:pt x="1842" y="357"/>
                    <a:pt x="1832" y="34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60E42BA-4A46-4D41-AA72-E2F725048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7348" y="795114"/>
              <a:ext cx="253049" cy="148038"/>
            </a:xfrm>
            <a:custGeom>
              <a:avLst/>
              <a:gdLst>
                <a:gd name="T0" fmla="*/ 1522 w 1530"/>
                <a:gd name="T1" fmla="*/ 264 h 895"/>
                <a:gd name="T2" fmla="*/ 1260 w 1530"/>
                <a:gd name="T3" fmla="*/ 70 h 895"/>
                <a:gd name="T4" fmla="*/ 1156 w 1530"/>
                <a:gd name="T5" fmla="*/ 18 h 895"/>
                <a:gd name="T6" fmla="*/ 1057 w 1530"/>
                <a:gd name="T7" fmla="*/ 0 h 895"/>
                <a:gd name="T8" fmla="*/ 957 w 1530"/>
                <a:gd name="T9" fmla="*/ 19 h 895"/>
                <a:gd name="T10" fmla="*/ 791 w 1530"/>
                <a:gd name="T11" fmla="*/ 119 h 895"/>
                <a:gd name="T12" fmla="*/ 577 w 1530"/>
                <a:gd name="T13" fmla="*/ 310 h 895"/>
                <a:gd name="T14" fmla="*/ 577 w 1530"/>
                <a:gd name="T15" fmla="*/ 310 h 895"/>
                <a:gd name="T16" fmla="*/ 6 w 1530"/>
                <a:gd name="T17" fmla="*/ 867 h 895"/>
                <a:gd name="T18" fmla="*/ 6 w 1530"/>
                <a:gd name="T19" fmla="*/ 888 h 895"/>
                <a:gd name="T20" fmla="*/ 27 w 1530"/>
                <a:gd name="T21" fmla="*/ 888 h 895"/>
                <a:gd name="T22" fmla="*/ 598 w 1530"/>
                <a:gd name="T23" fmla="*/ 331 h 895"/>
                <a:gd name="T24" fmla="*/ 598 w 1530"/>
                <a:gd name="T25" fmla="*/ 331 h 895"/>
                <a:gd name="T26" fmla="*/ 866 w 1530"/>
                <a:gd name="T27" fmla="*/ 101 h 895"/>
                <a:gd name="T28" fmla="*/ 968 w 1530"/>
                <a:gd name="T29" fmla="*/ 47 h 895"/>
                <a:gd name="T30" fmla="*/ 1057 w 1530"/>
                <a:gd name="T31" fmla="*/ 29 h 895"/>
                <a:gd name="T32" fmla="*/ 1146 w 1530"/>
                <a:gd name="T33" fmla="*/ 46 h 895"/>
                <a:gd name="T34" fmla="*/ 1300 w 1530"/>
                <a:gd name="T35" fmla="*/ 132 h 895"/>
                <a:gd name="T36" fmla="*/ 1504 w 1530"/>
                <a:gd name="T37" fmla="*/ 287 h 895"/>
                <a:gd name="T38" fmla="*/ 1524 w 1530"/>
                <a:gd name="T39" fmla="*/ 285 h 895"/>
                <a:gd name="T40" fmla="*/ 1522 w 1530"/>
                <a:gd name="T41" fmla="*/ 264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0" h="895">
                  <a:moveTo>
                    <a:pt x="1522" y="264"/>
                  </a:moveTo>
                  <a:cubicBezTo>
                    <a:pt x="1417" y="180"/>
                    <a:pt x="1334" y="115"/>
                    <a:pt x="1260" y="70"/>
                  </a:cubicBezTo>
                  <a:cubicBezTo>
                    <a:pt x="1224" y="47"/>
                    <a:pt x="1189" y="30"/>
                    <a:pt x="1156" y="18"/>
                  </a:cubicBezTo>
                  <a:cubicBezTo>
                    <a:pt x="1123" y="6"/>
                    <a:pt x="1090" y="0"/>
                    <a:pt x="1057" y="0"/>
                  </a:cubicBezTo>
                  <a:cubicBezTo>
                    <a:pt x="1024" y="0"/>
                    <a:pt x="991" y="6"/>
                    <a:pt x="957" y="19"/>
                  </a:cubicBezTo>
                  <a:cubicBezTo>
                    <a:pt x="906" y="38"/>
                    <a:pt x="852" y="71"/>
                    <a:pt x="791" y="119"/>
                  </a:cubicBezTo>
                  <a:cubicBezTo>
                    <a:pt x="729" y="167"/>
                    <a:pt x="660" y="231"/>
                    <a:pt x="577" y="310"/>
                  </a:cubicBezTo>
                  <a:lnTo>
                    <a:pt x="577" y="310"/>
                  </a:lnTo>
                  <a:lnTo>
                    <a:pt x="6" y="867"/>
                  </a:lnTo>
                  <a:cubicBezTo>
                    <a:pt x="0" y="873"/>
                    <a:pt x="0" y="882"/>
                    <a:pt x="6" y="888"/>
                  </a:cubicBezTo>
                  <a:cubicBezTo>
                    <a:pt x="12" y="894"/>
                    <a:pt x="21" y="894"/>
                    <a:pt x="27" y="888"/>
                  </a:cubicBezTo>
                  <a:lnTo>
                    <a:pt x="598" y="331"/>
                  </a:lnTo>
                  <a:lnTo>
                    <a:pt x="598" y="331"/>
                  </a:lnTo>
                  <a:cubicBezTo>
                    <a:pt x="707" y="226"/>
                    <a:pt x="793" y="150"/>
                    <a:pt x="866" y="101"/>
                  </a:cubicBezTo>
                  <a:cubicBezTo>
                    <a:pt x="903" y="76"/>
                    <a:pt x="936" y="58"/>
                    <a:pt x="968" y="47"/>
                  </a:cubicBezTo>
                  <a:cubicBezTo>
                    <a:pt x="999" y="35"/>
                    <a:pt x="1028" y="29"/>
                    <a:pt x="1057" y="29"/>
                  </a:cubicBezTo>
                  <a:cubicBezTo>
                    <a:pt x="1086" y="29"/>
                    <a:pt x="1115" y="35"/>
                    <a:pt x="1146" y="46"/>
                  </a:cubicBezTo>
                  <a:cubicBezTo>
                    <a:pt x="1192" y="62"/>
                    <a:pt x="1242" y="91"/>
                    <a:pt x="1300" y="132"/>
                  </a:cubicBezTo>
                  <a:cubicBezTo>
                    <a:pt x="1359" y="172"/>
                    <a:pt x="1425" y="225"/>
                    <a:pt x="1504" y="287"/>
                  </a:cubicBezTo>
                  <a:cubicBezTo>
                    <a:pt x="1510" y="292"/>
                    <a:pt x="1518" y="291"/>
                    <a:pt x="1524" y="285"/>
                  </a:cubicBezTo>
                  <a:cubicBezTo>
                    <a:pt x="1529" y="279"/>
                    <a:pt x="1528" y="269"/>
                    <a:pt x="1522" y="2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5B1734EF-4E6E-164F-849F-5F012565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413" y="835952"/>
              <a:ext cx="201273" cy="127619"/>
            </a:xfrm>
            <a:custGeom>
              <a:avLst/>
              <a:gdLst>
                <a:gd name="T0" fmla="*/ 1212 w 1217"/>
                <a:gd name="T1" fmla="*/ 184 h 773"/>
                <a:gd name="T2" fmla="*/ 1023 w 1217"/>
                <a:gd name="T3" fmla="*/ 48 h 773"/>
                <a:gd name="T4" fmla="*/ 884 w 1217"/>
                <a:gd name="T5" fmla="*/ 0 h 773"/>
                <a:gd name="T6" fmla="*/ 801 w 1217"/>
                <a:gd name="T7" fmla="*/ 20 h 773"/>
                <a:gd name="T8" fmla="*/ 653 w 1217"/>
                <a:gd name="T9" fmla="*/ 124 h 773"/>
                <a:gd name="T10" fmla="*/ 440 w 1217"/>
                <a:gd name="T11" fmla="*/ 324 h 773"/>
                <a:gd name="T12" fmla="*/ 440 w 1217"/>
                <a:gd name="T13" fmla="*/ 324 h 773"/>
                <a:gd name="T14" fmla="*/ 3 w 1217"/>
                <a:gd name="T15" fmla="*/ 760 h 773"/>
                <a:gd name="T16" fmla="*/ 3 w 1217"/>
                <a:gd name="T17" fmla="*/ 770 h 773"/>
                <a:gd name="T18" fmla="*/ 12 w 1217"/>
                <a:gd name="T19" fmla="*/ 770 h 773"/>
                <a:gd name="T20" fmla="*/ 449 w 1217"/>
                <a:gd name="T21" fmla="*/ 333 h 773"/>
                <a:gd name="T22" fmla="*/ 716 w 1217"/>
                <a:gd name="T23" fmla="*/ 90 h 773"/>
                <a:gd name="T24" fmla="*/ 806 w 1217"/>
                <a:gd name="T25" fmla="*/ 32 h 773"/>
                <a:gd name="T26" fmla="*/ 884 w 1217"/>
                <a:gd name="T27" fmla="*/ 13 h 773"/>
                <a:gd name="T28" fmla="*/ 1016 w 1217"/>
                <a:gd name="T29" fmla="*/ 60 h 773"/>
                <a:gd name="T30" fmla="*/ 1204 w 1217"/>
                <a:gd name="T31" fmla="*/ 195 h 773"/>
                <a:gd name="T32" fmla="*/ 1214 w 1217"/>
                <a:gd name="T33" fmla="*/ 194 h 773"/>
                <a:gd name="T34" fmla="*/ 1212 w 1217"/>
                <a:gd name="T35" fmla="*/ 18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1212" y="184"/>
                  </a:moveTo>
                  <a:cubicBezTo>
                    <a:pt x="1135" y="125"/>
                    <a:pt x="1075" y="80"/>
                    <a:pt x="1023" y="48"/>
                  </a:cubicBezTo>
                  <a:cubicBezTo>
                    <a:pt x="971" y="17"/>
                    <a:pt x="928" y="0"/>
                    <a:pt x="884" y="0"/>
                  </a:cubicBezTo>
                  <a:cubicBezTo>
                    <a:pt x="856" y="0"/>
                    <a:pt x="829" y="7"/>
                    <a:pt x="801" y="20"/>
                  </a:cubicBezTo>
                  <a:cubicBezTo>
                    <a:pt x="758" y="39"/>
                    <a:pt x="711" y="74"/>
                    <a:pt x="653" y="124"/>
                  </a:cubicBezTo>
                  <a:cubicBezTo>
                    <a:pt x="595" y="175"/>
                    <a:pt x="527" y="241"/>
                    <a:pt x="440" y="324"/>
                  </a:cubicBezTo>
                  <a:lnTo>
                    <a:pt x="440" y="324"/>
                  </a:lnTo>
                  <a:lnTo>
                    <a:pt x="3" y="760"/>
                  </a:lnTo>
                  <a:cubicBezTo>
                    <a:pt x="0" y="763"/>
                    <a:pt x="0" y="767"/>
                    <a:pt x="3" y="770"/>
                  </a:cubicBezTo>
                  <a:cubicBezTo>
                    <a:pt x="5" y="772"/>
                    <a:pt x="10" y="772"/>
                    <a:pt x="12" y="770"/>
                  </a:cubicBezTo>
                  <a:lnTo>
                    <a:pt x="449" y="333"/>
                  </a:lnTo>
                  <a:cubicBezTo>
                    <a:pt x="565" y="223"/>
                    <a:pt x="648" y="142"/>
                    <a:pt x="716" y="90"/>
                  </a:cubicBezTo>
                  <a:cubicBezTo>
                    <a:pt x="749" y="63"/>
                    <a:pt x="778" y="44"/>
                    <a:pt x="806" y="32"/>
                  </a:cubicBezTo>
                  <a:cubicBezTo>
                    <a:pt x="833" y="19"/>
                    <a:pt x="859" y="13"/>
                    <a:pt x="884" y="13"/>
                  </a:cubicBezTo>
                  <a:cubicBezTo>
                    <a:pt x="924" y="13"/>
                    <a:pt x="966" y="29"/>
                    <a:pt x="1016" y="60"/>
                  </a:cubicBezTo>
                  <a:cubicBezTo>
                    <a:pt x="1067" y="90"/>
                    <a:pt x="1127" y="136"/>
                    <a:pt x="1204" y="195"/>
                  </a:cubicBezTo>
                  <a:cubicBezTo>
                    <a:pt x="1207" y="197"/>
                    <a:pt x="1211" y="197"/>
                    <a:pt x="1214" y="194"/>
                  </a:cubicBezTo>
                  <a:cubicBezTo>
                    <a:pt x="1216" y="191"/>
                    <a:pt x="1215" y="187"/>
                    <a:pt x="1212" y="18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623BE8B-4483-AE4A-A6EA-432CBE50B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093" y="858559"/>
              <a:ext cx="72925" cy="48130"/>
            </a:xfrm>
            <a:custGeom>
              <a:avLst/>
              <a:gdLst>
                <a:gd name="T0" fmla="*/ 49 w 442"/>
                <a:gd name="T1" fmla="*/ 200 h 293"/>
                <a:gd name="T2" fmla="*/ 0 w 442"/>
                <a:gd name="T3" fmla="*/ 156 h 293"/>
                <a:gd name="T4" fmla="*/ 45 w 442"/>
                <a:gd name="T5" fmla="*/ 107 h 293"/>
                <a:gd name="T6" fmla="*/ 392 w 442"/>
                <a:gd name="T7" fmla="*/ 91 h 293"/>
                <a:gd name="T8" fmla="*/ 441 w 442"/>
                <a:gd name="T9" fmla="*/ 137 h 293"/>
                <a:gd name="T10" fmla="*/ 396 w 442"/>
                <a:gd name="T11" fmla="*/ 185 h 293"/>
                <a:gd name="T12" fmla="*/ 49 w 442"/>
                <a:gd name="T13" fmla="*/ 20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293">
                  <a:moveTo>
                    <a:pt x="49" y="200"/>
                  </a:moveTo>
                  <a:lnTo>
                    <a:pt x="0" y="156"/>
                  </a:lnTo>
                  <a:lnTo>
                    <a:pt x="45" y="107"/>
                  </a:lnTo>
                  <a:cubicBezTo>
                    <a:pt x="136" y="7"/>
                    <a:pt x="292" y="0"/>
                    <a:pt x="392" y="91"/>
                  </a:cubicBezTo>
                  <a:lnTo>
                    <a:pt x="441" y="137"/>
                  </a:lnTo>
                  <a:lnTo>
                    <a:pt x="396" y="185"/>
                  </a:lnTo>
                  <a:cubicBezTo>
                    <a:pt x="304" y="285"/>
                    <a:pt x="149" y="292"/>
                    <a:pt x="49" y="2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227699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46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25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466344" y="609273"/>
            <a:ext cx="8129016" cy="35401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466344" y="963190"/>
            <a:ext cx="8129016" cy="337699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Clr>
                <a:srgbClr val="0066CC"/>
              </a:buClr>
              <a:buFont typeface="Wingdings" panose="05000000000000000000" pitchFamily="2" charset="2"/>
              <a:buChar char="l"/>
              <a:defRPr lang="zh-CN" altLang="en-US" sz="2000" b="1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>
              <a:lnSpc>
                <a:spcPts val="3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u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3000"/>
              </a:lnSpc>
              <a:spcBef>
                <a:spcPts val="0"/>
              </a:spcBef>
              <a:buClr>
                <a:srgbClr val="006600"/>
              </a:buClr>
              <a:buFont typeface="Wingdings" panose="05000000000000000000" pitchFamily="2" charset="2"/>
              <a:buChar char="Ø"/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ts val="3000"/>
              </a:lnSpc>
              <a:spcBef>
                <a:spcPts val="0"/>
              </a:spcBef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ts val="3000"/>
              </a:lnSpc>
              <a:spcBef>
                <a:spcPts val="0"/>
              </a:spcBef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1249591" y="609273"/>
            <a:ext cx="6632575" cy="35401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451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9A22D17-D596-48B2-ACBB-09058C344CC5}" type="datetimeFigureOut">
              <a:rPr lang="zh-CN" altLang="en-US" smtClean="0"/>
              <a:pPr/>
              <a:t>2022/9/12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485880C-E2C3-4DAB-AE74-D9BE691626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6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9A22D17-D596-48B2-ACBB-09058C344CC5}" type="datetimeFigureOut">
              <a:rPr lang="zh-CN" altLang="en-US" smtClean="0"/>
              <a:pPr/>
              <a:t>2022/9/12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485880C-E2C3-4DAB-AE74-D9BE691626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40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6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9A22D17-D596-48B2-ACBB-09058C344CC5}" type="datetimeFigureOut">
              <a:rPr lang="zh-CN" altLang="en-US" smtClean="0"/>
              <a:pPr/>
              <a:t>2022/9/12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485880C-E2C3-4DAB-AE74-D9BE691626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26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9A22D17-D596-48B2-ACBB-09058C344CC5}" type="datetimeFigureOut">
              <a:rPr lang="zh-CN" altLang="en-US" smtClean="0"/>
              <a:pPr/>
              <a:t>2022/9/12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485880C-E2C3-4DAB-AE74-D9BE691626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9A22D17-D596-48B2-ACBB-09058C344CC5}" type="datetimeFigureOut">
              <a:rPr lang="zh-CN" altLang="en-US" smtClean="0"/>
              <a:pPr/>
              <a:t>2022/9/12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485880C-E2C3-4DAB-AE74-D9BE691626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0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9A22D17-D596-48B2-ACBB-09058C344CC5}" type="datetimeFigureOut">
              <a:rPr lang="zh-CN" altLang="en-US" smtClean="0"/>
              <a:pPr/>
              <a:t>2022/9/12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485880C-E2C3-4DAB-AE74-D9BE691626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5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9A22D17-D596-48B2-ACBB-09058C344CC5}" type="datetimeFigureOut">
              <a:rPr lang="zh-CN" altLang="en-US" smtClean="0"/>
              <a:pPr/>
              <a:t>2022/9/12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485880C-E2C3-4DAB-AE74-D9BE691626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6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9A22D17-D596-48B2-ACBB-09058C344CC5}" type="datetimeFigureOut">
              <a:rPr lang="zh-CN" altLang="en-US" smtClean="0"/>
              <a:pPr/>
              <a:t>2022/9/12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485880C-E2C3-4DAB-AE74-D9BE691626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9A22D17-D596-48B2-ACBB-09058C344CC5}" type="datetimeFigureOut">
              <a:rPr lang="zh-CN" altLang="en-US" smtClean="0"/>
              <a:pPr/>
              <a:t>2022/9/12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485880C-E2C3-4DAB-AE74-D9BE691626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30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BCB439DC-5890-43B7-AC10-E0E6E52FB1D3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A7FE07BD-3F3F-4AE2-BF55-CA7E14636726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8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466344" y="609270"/>
            <a:ext cx="8129016" cy="35401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1249591" y="609270"/>
            <a:ext cx="6632575" cy="35401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043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F03BB0D2-E189-405E-9FA8-D1ACDA69A13F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502A8AF3-D7BD-4F4D-9586-16FA5C23989B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225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713ADE1D-FC10-41C6-8FC6-E1AAB9797763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F037D043-C253-4AA1-9482-01F6FAC6E54D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9356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1963" y="656035"/>
            <a:ext cx="3949700" cy="364212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64063" y="656035"/>
            <a:ext cx="3949700" cy="364212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8F802F54-8ADF-4719-8168-94109E834EDD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7721F030-E156-404B-AA9B-A80BA6C5A170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26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FBCEF48A-23B5-409F-A2F8-6F3039FE437A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3AC84F29-C41F-48F9-9E5B-61B140A85C9B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8881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835CC722-D7A5-457D-9218-B0106F9248C8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F07B91A2-80D6-4025-8BBF-7B4D056F27F7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260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C048DD05-AB56-439B-B441-DD0293FD8EB8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581B0853-A232-4169-82E7-795C06A74345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57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A84B38F6-700B-4A81-86F2-A8EDC34FE703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27DE6875-5251-4B97-AD67-6E0E73B1D6C5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5639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7FBF0281-2EC0-4890-B79D-0BF6889BD05E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CA31EE55-BD68-4AF9-8D43-199BAD3F451A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493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E1C1AE88-B847-4CA9-A5DC-CC926F3BA5B4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41B1D6F5-E853-4F45-9AEE-35BCF49B223F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003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34151" y="1"/>
            <a:ext cx="2024063" cy="429815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1964" y="1"/>
            <a:ext cx="5919787" cy="429815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E6823135-3ABB-4303-B03A-46274FA0C286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F81A5318-5645-46CF-8800-85126A00ADF2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583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2"/>
          <p:cNvSpPr>
            <a:spLocks noChangeArrowheads="1"/>
          </p:cNvSpPr>
          <p:nvPr userDrawn="1"/>
        </p:nvSpPr>
        <p:spPr bwMode="auto">
          <a:xfrm>
            <a:off x="466344" y="608394"/>
            <a:ext cx="8129016" cy="422275"/>
          </a:xfrm>
          <a:prstGeom prst="roundRect">
            <a:avLst>
              <a:gd name="adj" fmla="val 16667"/>
            </a:avLst>
          </a:prstGeom>
          <a:solidFill>
            <a:srgbClr val="008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1249591" y="637635"/>
            <a:ext cx="6632575" cy="3677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2354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2"/>
          <p:cNvSpPr>
            <a:spLocks noChangeArrowheads="1"/>
          </p:cNvSpPr>
          <p:nvPr userDrawn="1"/>
        </p:nvSpPr>
        <p:spPr bwMode="auto">
          <a:xfrm>
            <a:off x="466344" y="608394"/>
            <a:ext cx="8129016" cy="422275"/>
          </a:xfrm>
          <a:prstGeom prst="roundRect">
            <a:avLst>
              <a:gd name="adj" fmla="val 16667"/>
            </a:avLst>
          </a:prstGeom>
          <a:solidFill>
            <a:srgbClr val="008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1249591" y="637635"/>
            <a:ext cx="6632575" cy="3677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  <p:sp>
        <p:nvSpPr>
          <p:cNvPr id="5" name="内容占位符 7"/>
          <p:cNvSpPr>
            <a:spLocks noGrp="1"/>
          </p:cNvSpPr>
          <p:nvPr>
            <p:ph sz="quarter" idx="11"/>
          </p:nvPr>
        </p:nvSpPr>
        <p:spPr>
          <a:xfrm>
            <a:off x="466344" y="1027580"/>
            <a:ext cx="8129016" cy="3312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Font typeface="Wingdings" panose="05000000000000000000" pitchFamily="2" charset="2"/>
              <a:buChar char="l"/>
              <a:defRPr lang="zh-CN" altLang="en-US" sz="2000" b="1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u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Font typeface="Wingdings" panose="05000000000000000000" pitchFamily="2" charset="2"/>
              <a:buChar char="Ø"/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6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2"/>
          <p:cNvSpPr>
            <a:spLocks noChangeArrowheads="1"/>
          </p:cNvSpPr>
          <p:nvPr userDrawn="1"/>
        </p:nvSpPr>
        <p:spPr bwMode="auto">
          <a:xfrm>
            <a:off x="466344" y="608394"/>
            <a:ext cx="8129016" cy="42227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h="25400" prst="artDeco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1249591" y="647422"/>
            <a:ext cx="6632575" cy="33429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  <p:sp>
        <p:nvSpPr>
          <p:cNvPr id="5" name="内容占位符 7"/>
          <p:cNvSpPr>
            <a:spLocks noGrp="1"/>
          </p:cNvSpPr>
          <p:nvPr>
            <p:ph sz="quarter" idx="11"/>
          </p:nvPr>
        </p:nvSpPr>
        <p:spPr>
          <a:xfrm>
            <a:off x="466344" y="1034021"/>
            <a:ext cx="8129016" cy="331903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Font typeface="Wingdings" panose="05000000000000000000" pitchFamily="2" charset="2"/>
              <a:buChar char="l"/>
              <a:defRPr lang="zh-CN" altLang="en-US" sz="2000" b="1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u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Font typeface="Wingdings" panose="05000000000000000000" pitchFamily="2" charset="2"/>
              <a:buChar char="Ø"/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66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2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CE22F-C5C5-4781-A914-564AC8604FFF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41D5B-6DFE-4544-AB12-B62DBE9FF1FE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87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13FE-D74E-4681-86EE-8605341373C1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4B2D38-9BBB-44EE-A7EC-0C73C7AF765F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10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gi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4.gif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Line 3"/>
          <p:cNvSpPr>
            <a:spLocks noChangeShapeType="1"/>
          </p:cNvSpPr>
          <p:nvPr userDrawn="1"/>
        </p:nvSpPr>
        <p:spPr bwMode="auto">
          <a:xfrm>
            <a:off x="0" y="301625"/>
            <a:ext cx="2960688" cy="0"/>
          </a:xfrm>
          <a:prstGeom prst="line">
            <a:avLst/>
          </a:prstGeom>
          <a:noFill/>
          <a:ln w="12700" algn="ctr">
            <a:solidFill>
              <a:srgbClr val="00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030" name="Rectangle 4"/>
          <p:cNvSpPr>
            <a:spLocks noChangeArrowheads="1"/>
          </p:cNvSpPr>
          <p:nvPr userDrawn="1"/>
        </p:nvSpPr>
        <p:spPr bwMode="auto">
          <a:xfrm>
            <a:off x="4919588" y="163513"/>
            <a:ext cx="106521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谢希仁 编著</a:t>
            </a:r>
          </a:p>
        </p:txBody>
      </p:sp>
      <p:sp>
        <p:nvSpPr>
          <p:cNvPr id="1031" name="Rectangle 5"/>
          <p:cNvSpPr>
            <a:spLocks noChangeArrowheads="1"/>
          </p:cNvSpPr>
          <p:nvPr userDrawn="1"/>
        </p:nvSpPr>
        <p:spPr bwMode="auto">
          <a:xfrm>
            <a:off x="2944272" y="165100"/>
            <a:ext cx="149271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计算机网络 </a:t>
            </a:r>
            <a:r>
              <a:rPr kumimoji="0" lang="en-US" altLang="zh-CN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(</a:t>
            </a:r>
            <a:r>
              <a:rPr kumimoji="0" lang="zh-CN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 </a:t>
            </a:r>
            <a:r>
              <a:rPr kumimoji="0" lang="en-US" altLang="zh-CN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8 </a:t>
            </a:r>
            <a:r>
              <a:rPr kumimoji="0" lang="zh-CN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版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)</a:t>
            </a:r>
            <a:endParaRPr kumimoji="0" lang="fr-FR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32" name="椭圆 11"/>
          <p:cNvSpPr>
            <a:spLocks noChangeArrowheads="1"/>
          </p:cNvSpPr>
          <p:nvPr userDrawn="1"/>
        </p:nvSpPr>
        <p:spPr bwMode="auto">
          <a:xfrm>
            <a:off x="2941638" y="258763"/>
            <a:ext cx="85725" cy="85725"/>
          </a:xfrm>
          <a:prstGeom prst="ellipse">
            <a:avLst/>
          </a:prstGeom>
          <a:solidFill>
            <a:schemeClr val="bg1"/>
          </a:solidFill>
          <a:ln w="127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033" name="Line 3"/>
          <p:cNvSpPr>
            <a:spLocks noChangeShapeType="1"/>
          </p:cNvSpPr>
          <p:nvPr userDrawn="1"/>
        </p:nvSpPr>
        <p:spPr bwMode="auto">
          <a:xfrm>
            <a:off x="5780012" y="301625"/>
            <a:ext cx="3363987" cy="0"/>
          </a:xfrm>
          <a:prstGeom prst="line">
            <a:avLst/>
          </a:prstGeom>
          <a:noFill/>
          <a:ln w="12700" algn="ctr">
            <a:solidFill>
              <a:srgbClr val="00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034" name="椭圆 13"/>
          <p:cNvSpPr>
            <a:spLocks noChangeArrowheads="1"/>
          </p:cNvSpPr>
          <p:nvPr userDrawn="1"/>
        </p:nvSpPr>
        <p:spPr bwMode="auto">
          <a:xfrm>
            <a:off x="5780013" y="258763"/>
            <a:ext cx="85725" cy="85725"/>
          </a:xfrm>
          <a:prstGeom prst="ellipse">
            <a:avLst/>
          </a:prstGeom>
          <a:solidFill>
            <a:schemeClr val="bg1"/>
          </a:solidFill>
          <a:ln w="127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pic>
        <p:nvPicPr>
          <p:cNvPr id="11" name="图片 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4662488"/>
            <a:ext cx="1125537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3"/>
          <p:cNvSpPr>
            <a:spLocks noChangeShapeType="1"/>
          </p:cNvSpPr>
          <p:nvPr userDrawn="1"/>
        </p:nvSpPr>
        <p:spPr bwMode="auto">
          <a:xfrm>
            <a:off x="1266825" y="4803775"/>
            <a:ext cx="6942138" cy="0"/>
          </a:xfrm>
          <a:prstGeom prst="line">
            <a:avLst/>
          </a:prstGeom>
          <a:noFill/>
          <a:ln w="19050" algn="ctr">
            <a:solidFill>
              <a:srgbClr val="85D1F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8208963" y="4394200"/>
            <a:ext cx="609600" cy="609600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5D1F7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49" y="4419021"/>
            <a:ext cx="503429" cy="559959"/>
          </a:xfrm>
          <a:prstGeom prst="rect">
            <a:avLst/>
          </a:prstGeom>
        </p:spPr>
      </p:pic>
      <p:sp>
        <p:nvSpPr>
          <p:cNvPr id="1027" name="Line 3"/>
          <p:cNvSpPr>
            <a:spLocks noChangeShapeType="1"/>
          </p:cNvSpPr>
          <p:nvPr userDrawn="1"/>
        </p:nvSpPr>
        <p:spPr bwMode="auto">
          <a:xfrm>
            <a:off x="0" y="428625"/>
            <a:ext cx="9144000" cy="0"/>
          </a:xfrm>
          <a:prstGeom prst="line">
            <a:avLst/>
          </a:prstGeom>
          <a:noFill/>
          <a:ln w="25400" algn="ctr">
            <a:solidFill>
              <a:srgbClr val="85D1F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36988" y="123825"/>
            <a:ext cx="474736" cy="465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12" y="149234"/>
            <a:ext cx="358346" cy="4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2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3"/>
          <p:cNvSpPr>
            <a:spLocks noChangeShapeType="1"/>
          </p:cNvSpPr>
          <p:nvPr userDrawn="1"/>
        </p:nvSpPr>
        <p:spPr bwMode="auto">
          <a:xfrm>
            <a:off x="0" y="428092"/>
            <a:ext cx="9144000" cy="0"/>
          </a:xfrm>
          <a:prstGeom prst="line">
            <a:avLst/>
          </a:prstGeom>
          <a:noFill/>
          <a:ln w="25400" algn="ctr">
            <a:solidFill>
              <a:srgbClr val="85D1F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4231482" y="123478"/>
            <a:ext cx="681036" cy="465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Line 3"/>
          <p:cNvSpPr>
            <a:spLocks noChangeShapeType="1"/>
          </p:cNvSpPr>
          <p:nvPr userDrawn="1"/>
        </p:nvSpPr>
        <p:spPr bwMode="auto">
          <a:xfrm>
            <a:off x="0" y="301530"/>
            <a:ext cx="2960498" cy="0"/>
          </a:xfrm>
          <a:prstGeom prst="line">
            <a:avLst/>
          </a:prstGeom>
          <a:noFill/>
          <a:ln w="12700" algn="ctr">
            <a:solidFill>
              <a:srgbClr val="00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vl="0"/>
            <a:endParaRPr lang="zh-CN" altLang="en-US"/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auto">
          <a:xfrm>
            <a:off x="4810742" y="164227"/>
            <a:ext cx="106521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fr-FR" sz="11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谢希仁 编著</a:t>
            </a:r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2960498" y="164857"/>
            <a:ext cx="136768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fr-FR" sz="11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计算机网络</a:t>
            </a:r>
            <a:r>
              <a:rPr lang="en-US" altLang="zh-CN" sz="11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1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11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1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版</a:t>
            </a:r>
            <a:r>
              <a:rPr lang="en-US" altLang="zh-CN" sz="11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fr-FR" sz="11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2942045" y="259181"/>
            <a:ext cx="84698" cy="84698"/>
          </a:xfrm>
          <a:prstGeom prst="ellipse">
            <a:avLst/>
          </a:prstGeom>
          <a:solidFill>
            <a:schemeClr val="bg1"/>
          </a:solidFill>
          <a:ln w="127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lvl="0"/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5" name="Line 3"/>
          <p:cNvSpPr>
            <a:spLocks noChangeShapeType="1"/>
          </p:cNvSpPr>
          <p:nvPr userDrawn="1"/>
        </p:nvSpPr>
        <p:spPr bwMode="auto">
          <a:xfrm>
            <a:off x="5671079" y="301530"/>
            <a:ext cx="3472921" cy="0"/>
          </a:xfrm>
          <a:prstGeom prst="line">
            <a:avLst/>
          </a:prstGeom>
          <a:noFill/>
          <a:ln w="12700" algn="ctr">
            <a:solidFill>
              <a:srgbClr val="00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vl="0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5671079" y="259181"/>
            <a:ext cx="84698" cy="84698"/>
          </a:xfrm>
          <a:prstGeom prst="ellipse">
            <a:avLst/>
          </a:prstGeom>
          <a:solidFill>
            <a:schemeClr val="bg1"/>
          </a:solidFill>
          <a:ln w="127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lvl="0"/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pic>
        <p:nvPicPr>
          <p:cNvPr id="11" name="图片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4662488"/>
            <a:ext cx="1125537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3"/>
          <p:cNvSpPr>
            <a:spLocks noChangeShapeType="1"/>
          </p:cNvSpPr>
          <p:nvPr userDrawn="1"/>
        </p:nvSpPr>
        <p:spPr bwMode="auto">
          <a:xfrm>
            <a:off x="1266825" y="4803775"/>
            <a:ext cx="6942138" cy="0"/>
          </a:xfrm>
          <a:prstGeom prst="line">
            <a:avLst/>
          </a:prstGeom>
          <a:noFill/>
          <a:ln w="19050" algn="ctr">
            <a:solidFill>
              <a:srgbClr val="85D1F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8208963" y="4394200"/>
            <a:ext cx="609600" cy="609600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5D1F7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fr-FR" altLang="zh-CN">
              <a:cs typeface="Arial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49" y="4419021"/>
            <a:ext cx="503429" cy="5599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27" y="149234"/>
            <a:ext cx="358346" cy="4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0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7"/>
          <p:cNvSpPr>
            <a:spLocks noChangeArrowheads="1"/>
          </p:cNvSpPr>
          <p:nvPr/>
        </p:nvSpPr>
        <p:spPr bwMode="auto">
          <a:xfrm>
            <a:off x="0" y="506016"/>
            <a:ext cx="9144000" cy="32147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/>
        </p:spPr>
        <p:txBody>
          <a:bodyPr wrap="none" lIns="67859" tIns="33335" rIns="67859" bIns="33335"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panose="02010600030101010101" pitchFamily="2" charset="-122"/>
              <a:cs typeface="Arial" pitchFamily="34" charset="0"/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1" y="0"/>
            <a:ext cx="8024813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1963" y="656035"/>
            <a:ext cx="8051800" cy="364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2"/>
          </p:nvPr>
        </p:nvSpPr>
        <p:spPr>
          <a:xfrm>
            <a:off x="234951" y="4523185"/>
            <a:ext cx="2130425" cy="341709"/>
          </a:xfrm>
          <a:prstGeom prst="rect">
            <a:avLst/>
          </a:prstGeom>
        </p:spPr>
        <p:txBody>
          <a:bodyPr lIns="91294" tIns="45647" rIns="91294" bIns="45647"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5A4B2165-4866-4F3C-8214-A5078FB0BEEC}" type="datetimeFigureOut">
              <a:rPr lang="en-US" altLang="zh-CN" sz="1350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9/12/2022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3"/>
          </p:nvPr>
        </p:nvSpPr>
        <p:spPr>
          <a:xfrm>
            <a:off x="2822575" y="4523185"/>
            <a:ext cx="3956050" cy="341709"/>
          </a:xfrm>
          <a:prstGeom prst="rect">
            <a:avLst/>
          </a:prstGeom>
        </p:spPr>
        <p:txBody>
          <a:bodyPr lIns="91294" tIns="45647" rIns="91294" bIns="45647"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smtClean="0">
                <a:solidFill>
                  <a:srgbClr val="000000"/>
                </a:solidFill>
              </a:rPr>
              <a:t>CN5E by Tanenbaum &amp; Wetherall, © Pearson Education-Prentice Hall and D. Wetherall, 2011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4645819"/>
            <a:ext cx="425450" cy="2190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44588099-A7F4-47F5-B93A-C00386F2B360}" type="slidenum">
              <a:rPr lang="en-US" altLang="zh-CN" smtClean="0"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4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Times New Roman" pitchFamily="18" charset="0"/>
          <a:ea typeface="宋体" pitchFamily="2" charset="-122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Times New Roman" pitchFamily="18" charset="0"/>
          <a:ea typeface="宋体" pitchFamily="2" charset="-122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Times New Roman" pitchFamily="18" charset="0"/>
          <a:ea typeface="宋体" pitchFamily="2" charset="-122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Times New Roman" pitchFamily="18" charset="0"/>
          <a:ea typeface="宋体" pitchFamily="2" charset="-122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Times New Roman" pitchFamily="18" charset="0"/>
          <a:ea typeface="宋体" pitchFamily="2" charset="-122"/>
        </a:defRPr>
      </a:lvl9pPr>
    </p:titleStyle>
    <p:bodyStyle>
      <a:lvl1pPr marL="255985" indent="-2559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/>
        <a:buChar char="r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6022" indent="-21312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/>
        <a:buChar char="m"/>
        <a:defRPr sz="1800">
          <a:solidFill>
            <a:schemeClr val="tx1"/>
          </a:solidFill>
          <a:latin typeface="+mn-lt"/>
          <a:ea typeface="+mn-ea"/>
        </a:defRPr>
      </a:lvl2pPr>
      <a:lvl3pPr marL="856060" indent="-170260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198960" indent="-17026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0669" indent="-17026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3569" indent="-17026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6469" indent="-17026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69369" indent="-17026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2269" indent="-17026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jpe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png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png"/><Relationship Id="rId4" Type="http://schemas.openxmlformats.org/officeDocument/2006/relationships/image" Target="../media/image37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4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7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92742" y="2219222"/>
            <a:ext cx="2483372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5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5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理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5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层</a:t>
            </a:r>
            <a:endParaRPr lang="fr-FR" altLang="zh-CN" sz="5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65012" y="1736604"/>
            <a:ext cx="1338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fr-FR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 2 章</a:t>
            </a:r>
            <a:endParaRPr lang="fr-FR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63253" y="2583673"/>
            <a:ext cx="12065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fr-FR" sz="12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谢希仁  编著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0302" y="2239963"/>
            <a:ext cx="2512403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hangingPunct="0">
              <a:spcBef>
                <a:spcPts val="1000"/>
              </a:spcBef>
            </a:pPr>
            <a:r>
              <a:rPr lang="fr-FR" sz="16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计算机网络（</a:t>
            </a:r>
            <a:r>
              <a:rPr lang="fr-FR" sz="16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第 8 版</a:t>
            </a:r>
            <a:r>
              <a:rPr lang="fr-FR" sz="16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2236788"/>
            <a:ext cx="2749685" cy="3175"/>
          </a:xfrm>
          <a:prstGeom prst="line">
            <a:avLst/>
          </a:prstGeom>
          <a:ln w="19050">
            <a:solidFill>
              <a:srgbClr val="6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2" y="2955148"/>
            <a:ext cx="119856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56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6CE837A9-9AA7-4A06-9926-6B1979571EB4}"/>
              </a:ext>
            </a:extLst>
          </p:cNvPr>
          <p:cNvSpPr/>
          <p:nvPr/>
        </p:nvSpPr>
        <p:spPr>
          <a:xfrm>
            <a:off x="849796" y="1426669"/>
            <a:ext cx="7135442" cy="3338131"/>
          </a:xfrm>
          <a:prstGeom prst="roundRect">
            <a:avLst>
              <a:gd name="adj" fmla="val 842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0572" y="357941"/>
            <a:ext cx="6165609" cy="65931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物理层过程特性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646782"/>
            <a:ext cx="2057400" cy="273844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21512" y="910818"/>
            <a:ext cx="7886700" cy="398238"/>
          </a:xfrm>
        </p:spPr>
        <p:txBody>
          <a:bodyPr/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指明</a:t>
            </a:r>
            <a:r>
              <a:rPr lang="zh-CN" altLang="en-US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对于不同功能的各种可能事件的出现顺序</a:t>
            </a:r>
            <a:endParaRPr lang="en-US" altLang="zh-CN" sz="1600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1083776" y="1497755"/>
            <a:ext cx="6901462" cy="3290128"/>
            <a:chOff x="1508551" y="2142673"/>
            <a:chExt cx="9201949" cy="4386836"/>
          </a:xfrm>
        </p:grpSpPr>
        <p:grpSp>
          <p:nvGrpSpPr>
            <p:cNvPr id="87" name="组合 86"/>
            <p:cNvGrpSpPr/>
            <p:nvPr/>
          </p:nvGrpSpPr>
          <p:grpSpPr>
            <a:xfrm>
              <a:off x="1508551" y="2818356"/>
              <a:ext cx="8762794" cy="3711153"/>
              <a:chOff x="2022117" y="2693096"/>
              <a:chExt cx="8762794" cy="3711153"/>
            </a:xfrm>
          </p:grpSpPr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106453" y="4838031"/>
                <a:ext cx="7515617" cy="120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29" name="Picture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106454" y="4443609"/>
                <a:ext cx="7515617" cy="43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106455" y="2755726"/>
                <a:ext cx="7515616" cy="17150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8" name="直接连接符 7"/>
              <p:cNvCxnSpPr/>
              <p:nvPr/>
            </p:nvCxnSpPr>
            <p:spPr>
              <a:xfrm>
                <a:off x="4910203" y="2768251"/>
                <a:ext cx="0" cy="324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8104340" y="2768252"/>
                <a:ext cx="0" cy="324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组合 15"/>
              <p:cNvGrpSpPr/>
              <p:nvPr/>
            </p:nvGrpSpPr>
            <p:grpSpPr>
              <a:xfrm>
                <a:off x="3281819" y="2693096"/>
                <a:ext cx="1620000" cy="400109"/>
                <a:chOff x="3281819" y="2655518"/>
                <a:chExt cx="1620000" cy="400109"/>
              </a:xfrm>
            </p:grpSpPr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3281819" y="3006247"/>
                  <a:ext cx="16200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>
                  <a:off x="3281819" y="2655518"/>
                  <a:ext cx="162000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启呼</a:t>
                  </a:r>
                  <a:r>
                    <a:rPr lang="en-US" altLang="zh-CN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摘机</a:t>
                  </a:r>
                  <a:r>
                    <a:rPr lang="en-US" altLang="zh-CN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endParaRPr lang="zh-CN" altLang="en-US" sz="135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8116866" y="3583167"/>
                <a:ext cx="1620000" cy="400109"/>
                <a:chOff x="9070931" y="3708427"/>
                <a:chExt cx="1620000" cy="400109"/>
              </a:xfrm>
            </p:grpSpPr>
            <p:cxnSp>
              <p:nvCxnSpPr>
                <p:cNvPr id="14" name="直接箭头连接符 13"/>
                <p:cNvCxnSpPr/>
                <p:nvPr/>
              </p:nvCxnSpPr>
              <p:spPr>
                <a:xfrm flipV="1">
                  <a:off x="9070931" y="4059156"/>
                  <a:ext cx="16200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9070931" y="3708427"/>
                  <a:ext cx="162000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振铃信号</a:t>
                  </a:r>
                </a:p>
              </p:txBody>
            </p:sp>
          </p:grpSp>
          <p:cxnSp>
            <p:nvCxnSpPr>
              <p:cNvPr id="17" name="直接箭头连接符 16"/>
              <p:cNvCxnSpPr/>
              <p:nvPr/>
            </p:nvCxnSpPr>
            <p:spPr>
              <a:xfrm flipV="1">
                <a:off x="3290203" y="3359064"/>
                <a:ext cx="1620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277677" y="3020861"/>
                <a:ext cx="162000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5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拨号信号</a:t>
                </a: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4897677" y="3132953"/>
                <a:ext cx="3194137" cy="400109"/>
                <a:chOff x="4897677" y="3308317"/>
                <a:chExt cx="3194137" cy="400109"/>
              </a:xfrm>
            </p:grpSpPr>
            <p:cxnSp>
              <p:nvCxnSpPr>
                <p:cNvPr id="21" name="直接箭头连接符 20"/>
                <p:cNvCxnSpPr/>
                <p:nvPr/>
              </p:nvCxnSpPr>
              <p:spPr>
                <a:xfrm>
                  <a:off x="4897677" y="3659046"/>
                  <a:ext cx="319413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5098093" y="3308317"/>
                  <a:ext cx="2780778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占用信号</a:t>
                  </a: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8104340" y="3908483"/>
                <a:ext cx="1620000" cy="400109"/>
                <a:chOff x="9880931" y="1641632"/>
                <a:chExt cx="1620000" cy="400109"/>
              </a:xfrm>
            </p:grpSpPr>
            <p:cxnSp>
              <p:nvCxnSpPr>
                <p:cNvPr id="23" name="直接箭头连接符 22"/>
                <p:cNvCxnSpPr/>
                <p:nvPr/>
              </p:nvCxnSpPr>
              <p:spPr>
                <a:xfrm flipV="1">
                  <a:off x="9880931" y="1992361"/>
                  <a:ext cx="16200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9880931" y="1641632"/>
                  <a:ext cx="162000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应答</a:t>
                  </a:r>
                  <a:r>
                    <a:rPr lang="en-US" altLang="zh-CN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摘机</a:t>
                  </a:r>
                  <a:r>
                    <a:rPr lang="en-US" altLang="zh-CN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endParaRPr lang="zh-CN" altLang="en-US" sz="135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4897677" y="5263742"/>
                <a:ext cx="3194137" cy="400109"/>
                <a:chOff x="5450909" y="2405359"/>
                <a:chExt cx="3194137" cy="400109"/>
              </a:xfrm>
            </p:grpSpPr>
            <p:cxnSp>
              <p:nvCxnSpPr>
                <p:cNvPr id="27" name="直接箭头连接符 26"/>
                <p:cNvCxnSpPr/>
                <p:nvPr/>
              </p:nvCxnSpPr>
              <p:spPr>
                <a:xfrm>
                  <a:off x="5450909" y="2756088"/>
                  <a:ext cx="319413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>
                  <a:off x="5651325" y="2405359"/>
                  <a:ext cx="2780778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前向拆线信号</a:t>
                  </a: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4899765" y="3457907"/>
                <a:ext cx="3194137" cy="400109"/>
                <a:chOff x="4897677" y="3308317"/>
                <a:chExt cx="3194137" cy="400109"/>
              </a:xfrm>
            </p:grpSpPr>
            <p:cxnSp>
              <p:nvCxnSpPr>
                <p:cNvPr id="31" name="直接箭头连接符 30"/>
                <p:cNvCxnSpPr/>
                <p:nvPr/>
              </p:nvCxnSpPr>
              <p:spPr>
                <a:xfrm>
                  <a:off x="4897677" y="3659046"/>
                  <a:ext cx="319413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5098093" y="3308317"/>
                  <a:ext cx="2780778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选择信号</a:t>
                  </a:r>
                  <a:r>
                    <a:rPr lang="en-US" altLang="zh-CN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路由信号</a:t>
                  </a:r>
                  <a:r>
                    <a:rPr lang="en-US" altLang="zh-CN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endParaRPr lang="zh-CN" altLang="en-US" sz="135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277677" y="3582806"/>
                <a:ext cx="1620000" cy="400109"/>
                <a:chOff x="9880931" y="1641632"/>
                <a:chExt cx="1620000" cy="400109"/>
              </a:xfrm>
            </p:grpSpPr>
            <p:cxnSp>
              <p:nvCxnSpPr>
                <p:cNvPr id="37" name="直接箭头连接符 36"/>
                <p:cNvCxnSpPr/>
                <p:nvPr/>
              </p:nvCxnSpPr>
              <p:spPr>
                <a:xfrm flipV="1">
                  <a:off x="9880931" y="1992361"/>
                  <a:ext cx="16200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/>
                <p:cNvSpPr txBox="1"/>
                <p:nvPr/>
              </p:nvSpPr>
              <p:spPr>
                <a:xfrm>
                  <a:off x="9880931" y="1641632"/>
                  <a:ext cx="162000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回铃音信号</a:t>
                  </a: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8091814" y="4824969"/>
                <a:ext cx="1620000" cy="400109"/>
                <a:chOff x="9880931" y="1641632"/>
                <a:chExt cx="1620000" cy="400109"/>
              </a:xfrm>
            </p:grpSpPr>
            <p:cxnSp>
              <p:nvCxnSpPr>
                <p:cNvPr id="40" name="直接箭头连接符 39"/>
                <p:cNvCxnSpPr/>
                <p:nvPr/>
              </p:nvCxnSpPr>
              <p:spPr>
                <a:xfrm flipV="1">
                  <a:off x="9880931" y="1992361"/>
                  <a:ext cx="16200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/>
                <p:cNvSpPr txBox="1"/>
                <p:nvPr/>
              </p:nvSpPr>
              <p:spPr>
                <a:xfrm>
                  <a:off x="9880931" y="1641632"/>
                  <a:ext cx="162000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复原</a:t>
                  </a:r>
                  <a:r>
                    <a:rPr lang="en-US" altLang="zh-CN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挂机</a:t>
                  </a:r>
                  <a:r>
                    <a:rPr lang="en-US" altLang="zh-CN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endParaRPr lang="zh-CN" altLang="en-US" sz="135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cxnSp>
            <p:nvCxnSpPr>
              <p:cNvPr id="42" name="直接箭头连接符 41"/>
              <p:cNvCxnSpPr/>
              <p:nvPr/>
            </p:nvCxnSpPr>
            <p:spPr>
              <a:xfrm>
                <a:off x="4901819" y="3933896"/>
                <a:ext cx="319413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/>
              <p:cNvGrpSpPr/>
              <p:nvPr/>
            </p:nvGrpSpPr>
            <p:grpSpPr>
              <a:xfrm>
                <a:off x="4910203" y="4034105"/>
                <a:ext cx="3194137" cy="400109"/>
                <a:chOff x="8372606" y="1841687"/>
                <a:chExt cx="3194137" cy="400109"/>
              </a:xfrm>
            </p:grpSpPr>
            <p:cxnSp>
              <p:nvCxnSpPr>
                <p:cNvPr id="43" name="直接箭头连接符 42"/>
                <p:cNvCxnSpPr/>
                <p:nvPr/>
              </p:nvCxnSpPr>
              <p:spPr>
                <a:xfrm>
                  <a:off x="8372606" y="2192416"/>
                  <a:ext cx="319413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Box 43"/>
                <p:cNvSpPr txBox="1"/>
                <p:nvPr/>
              </p:nvSpPr>
              <p:spPr>
                <a:xfrm>
                  <a:off x="8573022" y="1841687"/>
                  <a:ext cx="2780778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应答信号</a:t>
                  </a: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4897677" y="4950591"/>
                <a:ext cx="3194137" cy="400109"/>
                <a:chOff x="296483" y="3283627"/>
                <a:chExt cx="3194137" cy="400109"/>
              </a:xfrm>
            </p:grpSpPr>
            <p:cxnSp>
              <p:nvCxnSpPr>
                <p:cNvPr id="45" name="直接箭头连接符 44"/>
                <p:cNvCxnSpPr/>
                <p:nvPr/>
              </p:nvCxnSpPr>
              <p:spPr>
                <a:xfrm>
                  <a:off x="296483" y="3634356"/>
                  <a:ext cx="319413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496899" y="3283627"/>
                  <a:ext cx="2780778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反向挂机信号</a:t>
                  </a: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4912291" y="4424499"/>
                <a:ext cx="3194137" cy="400109"/>
                <a:chOff x="8372606" y="1841687"/>
                <a:chExt cx="3194137" cy="400109"/>
              </a:xfrm>
            </p:grpSpPr>
            <p:cxnSp>
              <p:nvCxnSpPr>
                <p:cNvPr id="50" name="直接箭头连接符 49"/>
                <p:cNvCxnSpPr/>
                <p:nvPr/>
              </p:nvCxnSpPr>
              <p:spPr>
                <a:xfrm>
                  <a:off x="8372606" y="2192416"/>
                  <a:ext cx="319413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/>
                <p:cNvSpPr txBox="1"/>
                <p:nvPr/>
              </p:nvSpPr>
              <p:spPr>
                <a:xfrm>
                  <a:off x="8573022" y="1841687"/>
                  <a:ext cx="2780778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通话</a:t>
                  </a:r>
                </a:p>
              </p:txBody>
            </p:sp>
          </p:grpSp>
          <p:cxnSp>
            <p:nvCxnSpPr>
              <p:cNvPr id="55" name="直接箭头连接符 54"/>
              <p:cNvCxnSpPr/>
              <p:nvPr/>
            </p:nvCxnSpPr>
            <p:spPr>
              <a:xfrm flipV="1">
                <a:off x="3277677" y="4775228"/>
                <a:ext cx="1620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 flipV="1">
                <a:off x="8104340" y="4775228"/>
                <a:ext cx="1620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组合 62"/>
              <p:cNvGrpSpPr/>
              <p:nvPr/>
            </p:nvGrpSpPr>
            <p:grpSpPr>
              <a:xfrm>
                <a:off x="4912291" y="5566453"/>
                <a:ext cx="3194137" cy="400109"/>
                <a:chOff x="296483" y="3283627"/>
                <a:chExt cx="3194137" cy="400109"/>
              </a:xfrm>
            </p:grpSpPr>
            <p:cxnSp>
              <p:nvCxnSpPr>
                <p:cNvPr id="64" name="直接箭头连接符 63"/>
                <p:cNvCxnSpPr/>
                <p:nvPr/>
              </p:nvCxnSpPr>
              <p:spPr>
                <a:xfrm>
                  <a:off x="296483" y="3634356"/>
                  <a:ext cx="319413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/>
                <p:cNvSpPr txBox="1"/>
                <p:nvPr/>
              </p:nvSpPr>
              <p:spPr>
                <a:xfrm>
                  <a:off x="496899" y="3283627"/>
                  <a:ext cx="2780778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拆线证实信号</a:t>
                  </a:r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265151" y="5063687"/>
                <a:ext cx="1620000" cy="400109"/>
                <a:chOff x="3281819" y="2655518"/>
                <a:chExt cx="1620000" cy="400109"/>
              </a:xfrm>
            </p:grpSpPr>
            <p:cxnSp>
              <p:nvCxnSpPr>
                <p:cNvPr id="67" name="直接箭头连接符 66"/>
                <p:cNvCxnSpPr/>
                <p:nvPr/>
              </p:nvCxnSpPr>
              <p:spPr>
                <a:xfrm flipV="1">
                  <a:off x="3281819" y="3006247"/>
                  <a:ext cx="16200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>
                  <a:off x="3281819" y="2655518"/>
                  <a:ext cx="162000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复原</a:t>
                  </a:r>
                  <a:r>
                    <a:rPr lang="en-US" altLang="zh-CN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CN" altLang="en-US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挂机</a:t>
                  </a:r>
                  <a:r>
                    <a:rPr lang="en-US" altLang="zh-CN" sz="135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endParaRPr lang="zh-CN" altLang="en-US" sz="135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76" name="TextBox 75"/>
              <p:cNvSpPr txBox="1"/>
              <p:nvPr/>
            </p:nvSpPr>
            <p:spPr>
              <a:xfrm>
                <a:off x="8004132" y="3020580"/>
                <a:ext cx="278077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5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功能：建立通信通道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124166" y="4409886"/>
                <a:ext cx="153548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5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功能：传输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8095955" y="5363950"/>
                <a:ext cx="261379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5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功能：撤销通信通道</a:t>
                </a:r>
              </a:p>
            </p:txBody>
          </p:sp>
          <p:pic>
            <p:nvPicPr>
              <p:cNvPr id="1036" name="Picture 12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893512" y="2768252"/>
                <a:ext cx="108000" cy="1656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1" name="Picture 12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887457" y="4850557"/>
                <a:ext cx="108000" cy="11576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2022117" y="2935773"/>
                <a:ext cx="865340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50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拨号连接事件序列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022117" y="4755858"/>
                <a:ext cx="865340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50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挂机拆线事件序列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001512" y="6004140"/>
                <a:ext cx="199163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50" dirty="0">
                    <a:solidFill>
                      <a:srgbClr val="00B05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用户线信号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5458701" y="5993927"/>
                <a:ext cx="199163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50" dirty="0">
                    <a:solidFill>
                      <a:srgbClr val="00B05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局间信号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8364739" y="5983200"/>
                <a:ext cx="199163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50" dirty="0">
                    <a:solidFill>
                      <a:srgbClr val="00B05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用户线信号</a:t>
                </a:r>
              </a:p>
            </p:txBody>
          </p:sp>
        </p:grpSp>
        <p:pic>
          <p:nvPicPr>
            <p:cNvPr id="1037" name="Picture 13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10922" y="2293189"/>
              <a:ext cx="731429" cy="345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" name="Picture 13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098856" y="2280663"/>
              <a:ext cx="731429" cy="345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2" name="直接箭头连接符 91"/>
            <p:cNvCxnSpPr/>
            <p:nvPr/>
          </p:nvCxnSpPr>
          <p:spPr>
            <a:xfrm>
              <a:off x="2950850" y="2492679"/>
              <a:ext cx="62724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4384111" y="2258776"/>
              <a:ext cx="1014607" cy="400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交换机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910193" y="2255612"/>
              <a:ext cx="1014607" cy="400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交换机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164351" y="2142673"/>
              <a:ext cx="113207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用户线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931828" y="2142673"/>
              <a:ext cx="113207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用户线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583962" y="2157648"/>
              <a:ext cx="113207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中继线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08551" y="2263528"/>
              <a:ext cx="113207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主叫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578424" y="2243085"/>
              <a:ext cx="113207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被叫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8099868" y="1785986"/>
            <a:ext cx="415498" cy="25273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过程特性示例：电话通信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0E15655-9660-482D-901F-39BC6F13B7EE}"/>
              </a:ext>
            </a:extLst>
          </p:cNvPr>
          <p:cNvSpPr txBox="1"/>
          <p:nvPr/>
        </p:nvSpPr>
        <p:spPr>
          <a:xfrm>
            <a:off x="0" y="4831821"/>
            <a:ext cx="163090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35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物理层基本概念</a:t>
            </a:r>
          </a:p>
        </p:txBody>
      </p:sp>
    </p:spTree>
    <p:extLst>
      <p:ext uri="{BB962C8B-B14F-4D97-AF65-F5344CB8AC3E}">
        <p14:creationId xmlns:p14="http://schemas.microsoft.com/office/powerpoint/2010/main" val="40595401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光配线网 </a:t>
            </a:r>
            <a:r>
              <a:rPr lang="en-US" altLang="zh-CN" dirty="0"/>
              <a:t>ODN (Optical Distribution Network)</a:t>
            </a:r>
            <a:endParaRPr lang="zh-CN" altLang="en-US" dirty="0"/>
          </a:p>
        </p:txBody>
      </p:sp>
      <p:grpSp>
        <p:nvGrpSpPr>
          <p:cNvPr id="86" name="组合 85"/>
          <p:cNvGrpSpPr/>
          <p:nvPr/>
        </p:nvGrpSpPr>
        <p:grpSpPr>
          <a:xfrm>
            <a:off x="635340" y="1040586"/>
            <a:ext cx="7489757" cy="2743201"/>
            <a:chOff x="556963" y="1013704"/>
            <a:chExt cx="8048776" cy="3483136"/>
          </a:xfrm>
        </p:grpSpPr>
        <p:sp>
          <p:nvSpPr>
            <p:cNvPr id="5" name="圆角矩形 4"/>
            <p:cNvSpPr/>
            <p:nvPr/>
          </p:nvSpPr>
          <p:spPr>
            <a:xfrm>
              <a:off x="556963" y="1013704"/>
              <a:ext cx="8048776" cy="3483136"/>
            </a:xfrm>
            <a:prstGeom prst="roundRect">
              <a:avLst/>
            </a:prstGeom>
            <a:solidFill>
              <a:srgbClr val="C5E5FB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6069199" y="1415525"/>
              <a:ext cx="1330308" cy="1019946"/>
              <a:chOff x="3781" y="1238"/>
              <a:chExt cx="1095" cy="1103"/>
            </a:xfrm>
          </p:grpSpPr>
          <p:sp>
            <p:nvSpPr>
              <p:cNvPr id="7" name="Line 5"/>
              <p:cNvSpPr>
                <a:spLocks noChangeShapeType="1"/>
              </p:cNvSpPr>
              <p:nvPr/>
            </p:nvSpPr>
            <p:spPr bwMode="auto">
              <a:xfrm>
                <a:off x="3781" y="1752"/>
                <a:ext cx="109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" name="Line 6"/>
              <p:cNvSpPr>
                <a:spLocks noChangeShapeType="1"/>
              </p:cNvSpPr>
              <p:nvPr/>
            </p:nvSpPr>
            <p:spPr bwMode="auto">
              <a:xfrm>
                <a:off x="3923" y="2341"/>
                <a:ext cx="95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Line 7"/>
              <p:cNvSpPr>
                <a:spLocks noChangeShapeType="1"/>
              </p:cNvSpPr>
              <p:nvPr/>
            </p:nvSpPr>
            <p:spPr bwMode="auto">
              <a:xfrm>
                <a:off x="3923" y="1238"/>
                <a:ext cx="95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619699" y="1518204"/>
              <a:ext cx="466794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050" b="1">
                  <a:latin typeface="微软雅黑" pitchFamily="34" charset="-122"/>
                  <a:ea typeface="微软雅黑" pitchFamily="34" charset="-122"/>
                </a:rPr>
                <a:t>头端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4265796" y="1765062"/>
              <a:ext cx="408718" cy="251519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1:N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1477178" y="1890821"/>
              <a:ext cx="154643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1452511" y="1612548"/>
              <a:ext cx="748923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050" b="1" dirty="0">
                  <a:latin typeface="微软雅黑" pitchFamily="34" charset="-122"/>
                  <a:ea typeface="微软雅黑" pitchFamily="34" charset="-122"/>
                </a:rPr>
                <a:t>光纤干线</a:t>
              </a: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3041795" y="1890821"/>
              <a:ext cx="1224001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V="1">
              <a:off x="4674514" y="1373375"/>
              <a:ext cx="1376257" cy="43329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4674514" y="1974045"/>
              <a:ext cx="1376257" cy="46142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4674514" y="1890821"/>
              <a:ext cx="1394685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 rot="5400000">
              <a:off x="6129431" y="2031546"/>
              <a:ext cx="33855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  <a:sym typeface="Symbol" pitchFamily="18" charset="2"/>
                </a:rPr>
                <a:t></a:t>
              </a:r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4058749" y="1504332"/>
              <a:ext cx="748923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050" b="1" dirty="0">
                  <a:latin typeface="微软雅黑" pitchFamily="34" charset="-122"/>
                  <a:ea typeface="微软雅黑" pitchFamily="34" charset="-122"/>
                </a:rPr>
                <a:t>光分路器</a:t>
              </a: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5791633" y="1013704"/>
              <a:ext cx="1064182" cy="322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050" b="1" dirty="0">
                  <a:latin typeface="微软雅黑" pitchFamily="34" charset="-122"/>
                  <a:ea typeface="微软雅黑" pitchFamily="34" charset="-122"/>
                </a:rPr>
                <a:t>光网络单元</a:t>
              </a: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3273265" y="1616838"/>
              <a:ext cx="562975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</a:rPr>
                <a:t>★●</a:t>
              </a:r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  <a:sym typeface="Wingdings" pitchFamily="2" charset="2"/>
                </a:rPr>
                <a:t></a:t>
              </a:r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5079486" y="1628871"/>
              <a:ext cx="562975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</a:rPr>
                <a:t>★●</a:t>
              </a:r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  <a:sym typeface="Wingdings" pitchFamily="2" charset="2"/>
                </a:rPr>
                <a:t></a:t>
              </a: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6855815" y="2184666"/>
              <a:ext cx="285656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</a:rPr>
                <a:t>●</a:t>
              </a:r>
              <a:endParaRPr lang="en-US" altLang="zh-CN" sz="1200" b="1" dirty="0">
                <a:ln w="12700">
                  <a:solidFill>
                    <a:sysClr val="windowText" lastClr="000000"/>
                  </a:solidFill>
                </a:ln>
                <a:solidFill>
                  <a:srgbClr val="00FFCC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endParaRPr>
            </a:p>
          </p:txBody>
        </p:sp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 rot="1462546">
              <a:off x="5049125" y="1910981"/>
              <a:ext cx="562975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</a:rPr>
                <a:t>★●</a:t>
              </a:r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  <a:sym typeface="Wingdings" pitchFamily="2" charset="2"/>
                </a:rPr>
                <a:t></a:t>
              </a:r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 rot="20338690">
              <a:off x="5030407" y="1332725"/>
              <a:ext cx="562975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</a:rPr>
                <a:t>★●</a:t>
              </a:r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  <a:sym typeface="Wingdings" pitchFamily="2" charset="2"/>
                </a:rPr>
                <a:t></a:t>
              </a:r>
            </a:p>
          </p:txBody>
        </p: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6861826" y="1639091"/>
              <a:ext cx="336952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  <a:sym typeface="Wingdings" pitchFamily="2" charset="2"/>
                </a:rPr>
                <a:t></a:t>
              </a:r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6855815" y="1165644"/>
              <a:ext cx="309700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</a:rPr>
                <a:t>★</a:t>
              </a:r>
              <a:endParaRPr lang="en-US" altLang="zh-CN" sz="1200" b="1">
                <a:ln w="12700">
                  <a:solidFill>
                    <a:sysClr val="windowText" lastClr="000000"/>
                  </a:solidFill>
                </a:ln>
                <a:solidFill>
                  <a:srgbClr val="00FFCC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endParaRPr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>
              <a:off x="3805253" y="1751880"/>
              <a:ext cx="181318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 rot="20348732">
              <a:off x="5583373" y="1387572"/>
              <a:ext cx="181318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7128294" y="2352247"/>
              <a:ext cx="181319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7128294" y="1806673"/>
              <a:ext cx="181319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 rot="1377025">
              <a:off x="5579050" y="2205293"/>
              <a:ext cx="181319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>
              <a:off x="5629453" y="1764851"/>
              <a:ext cx="181318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Line 36"/>
            <p:cNvSpPr>
              <a:spLocks noChangeShapeType="1"/>
            </p:cNvSpPr>
            <p:nvPr/>
          </p:nvSpPr>
          <p:spPr bwMode="auto">
            <a:xfrm>
              <a:off x="7131299" y="1329527"/>
              <a:ext cx="181318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AutoShape 68"/>
            <p:cNvSpPr>
              <a:spLocks noChangeArrowheads="1"/>
            </p:cNvSpPr>
            <p:nvPr/>
          </p:nvSpPr>
          <p:spPr bwMode="auto">
            <a:xfrm>
              <a:off x="2078270" y="1193509"/>
              <a:ext cx="1522443" cy="246132"/>
            </a:xfrm>
            <a:prstGeom prst="wedgeRoundRectCallout">
              <a:avLst>
                <a:gd name="adj1" fmla="val 45684"/>
                <a:gd name="adj2" fmla="val 15821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007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 Box 69"/>
            <p:cNvSpPr txBox="1">
              <a:spLocks noChangeArrowheads="1"/>
            </p:cNvSpPr>
            <p:nvPr/>
          </p:nvSpPr>
          <p:spPr bwMode="auto">
            <a:xfrm>
              <a:off x="2047623" y="1157118"/>
              <a:ext cx="1753237" cy="322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05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发往特定 </a:t>
              </a:r>
              <a:r>
                <a:rPr lang="en-US" altLang="zh-CN" sz="105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ONU </a:t>
              </a:r>
              <a:r>
                <a:rPr lang="zh-CN" altLang="en-US" sz="105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的数据</a:t>
              </a:r>
            </a:p>
          </p:txBody>
        </p:sp>
        <p:sp>
          <p:nvSpPr>
            <p:cNvPr id="37" name="Text Box 72"/>
            <p:cNvSpPr txBox="1">
              <a:spLocks noChangeArrowheads="1"/>
            </p:cNvSpPr>
            <p:nvPr/>
          </p:nvSpPr>
          <p:spPr bwMode="auto">
            <a:xfrm>
              <a:off x="4149088" y="1152119"/>
              <a:ext cx="549245" cy="332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200" b="1" dirty="0">
                  <a:latin typeface="微软雅黑" pitchFamily="34" charset="-122"/>
                  <a:ea typeface="微软雅黑" pitchFamily="34" charset="-122"/>
                </a:rPr>
                <a:t>下行</a:t>
              </a:r>
            </a:p>
          </p:txBody>
        </p:sp>
        <p:sp>
          <p:nvSpPr>
            <p:cNvPr id="38" name="Line 74"/>
            <p:cNvSpPr>
              <a:spLocks noChangeShapeType="1"/>
            </p:cNvSpPr>
            <p:nvPr/>
          </p:nvSpPr>
          <p:spPr bwMode="auto">
            <a:xfrm>
              <a:off x="4220717" y="1471007"/>
              <a:ext cx="45379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2471643" y="4024238"/>
              <a:ext cx="4293545" cy="349089"/>
              <a:chOff x="1169459" y="5805264"/>
              <a:chExt cx="7371027" cy="599306"/>
            </a:xfrm>
          </p:grpSpPr>
          <p:sp>
            <p:nvSpPr>
              <p:cNvPr id="40" name="Text Box 76"/>
              <p:cNvSpPr txBox="1">
                <a:spLocks noChangeArrowheads="1"/>
              </p:cNvSpPr>
              <p:nvPr/>
            </p:nvSpPr>
            <p:spPr bwMode="auto">
              <a:xfrm>
                <a:off x="1631722" y="5916327"/>
                <a:ext cx="845411" cy="4755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局端</a:t>
                </a:r>
              </a:p>
            </p:txBody>
          </p:sp>
          <p:sp>
            <p:nvSpPr>
              <p:cNvPr id="41" name="AutoShape 77"/>
              <p:cNvSpPr>
                <a:spLocks/>
              </p:cNvSpPr>
              <p:nvPr/>
            </p:nvSpPr>
            <p:spPr bwMode="auto">
              <a:xfrm rot="-5400000">
                <a:off x="1975909" y="4998814"/>
                <a:ext cx="141287" cy="1754188"/>
              </a:xfrm>
              <a:prstGeom prst="leftBrace">
                <a:avLst>
                  <a:gd name="adj1" fmla="val 95506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2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2" name="AutoShape 78"/>
              <p:cNvSpPr>
                <a:spLocks/>
              </p:cNvSpPr>
              <p:nvPr/>
            </p:nvSpPr>
            <p:spPr bwMode="auto">
              <a:xfrm rot="-5400000">
                <a:off x="4743187" y="4025280"/>
                <a:ext cx="144462" cy="3704431"/>
              </a:xfrm>
              <a:prstGeom prst="leftBrace">
                <a:avLst>
                  <a:gd name="adj1" fmla="val 197253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2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3" name="AutoShape 79"/>
              <p:cNvSpPr>
                <a:spLocks/>
              </p:cNvSpPr>
              <p:nvPr/>
            </p:nvSpPr>
            <p:spPr bwMode="auto">
              <a:xfrm rot="-5400000">
                <a:off x="7592748" y="4998814"/>
                <a:ext cx="141287" cy="1754188"/>
              </a:xfrm>
              <a:prstGeom prst="leftBrace">
                <a:avLst>
                  <a:gd name="adj1" fmla="val 95506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2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" name="Text Box 80"/>
              <p:cNvSpPr txBox="1">
                <a:spLocks noChangeArrowheads="1"/>
              </p:cNvSpPr>
              <p:nvPr/>
            </p:nvSpPr>
            <p:spPr bwMode="auto">
              <a:xfrm>
                <a:off x="7092061" y="5916327"/>
                <a:ext cx="1109602" cy="4755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1200" b="1">
                    <a:latin typeface="微软雅黑" pitchFamily="34" charset="-122"/>
                    <a:ea typeface="微软雅黑" pitchFamily="34" charset="-122"/>
                  </a:rPr>
                  <a:t>用户端</a:t>
                </a:r>
              </a:p>
            </p:txBody>
          </p:sp>
          <p:sp>
            <p:nvSpPr>
              <p:cNvPr id="45" name="Text Box 81"/>
              <p:cNvSpPr txBox="1">
                <a:spLocks noChangeArrowheads="1"/>
              </p:cNvSpPr>
              <p:nvPr/>
            </p:nvSpPr>
            <p:spPr bwMode="auto">
              <a:xfrm>
                <a:off x="3970639" y="5929026"/>
                <a:ext cx="2306717" cy="4755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光配线</a:t>
                </a:r>
                <a:r>
                  <a:rPr lang="zh-CN" altLang="en-US" sz="1200" b="1" dirty="0" smtClean="0">
                    <a:latin typeface="微软雅黑" pitchFamily="34" charset="-122"/>
                    <a:ea typeface="微软雅黑" pitchFamily="34" charset="-122"/>
                  </a:rPr>
                  <a:t>网 </a:t>
                </a:r>
                <a:r>
                  <a:rPr lang="en-US" altLang="zh-CN" sz="1200" b="1" dirty="0" smtClean="0">
                    <a:latin typeface="微软雅黑" pitchFamily="34" charset="-122"/>
                    <a:ea typeface="微软雅黑" pitchFamily="34" charset="-122"/>
                  </a:rPr>
                  <a:t>(</a:t>
                </a:r>
                <a:r>
                  <a:rPr lang="en-US" altLang="zh-CN" sz="1200" b="1" dirty="0">
                    <a:latin typeface="微软雅黑" pitchFamily="34" charset="-122"/>
                    <a:ea typeface="微软雅黑" pitchFamily="34" charset="-122"/>
                  </a:rPr>
                  <a:t>ODN)</a:t>
                </a:r>
              </a:p>
            </p:txBody>
          </p:sp>
        </p:grpSp>
        <p:grpSp>
          <p:nvGrpSpPr>
            <p:cNvPr id="46" name="Group 37"/>
            <p:cNvGrpSpPr>
              <a:grpSpLocks/>
            </p:cNvGrpSpPr>
            <p:nvPr/>
          </p:nvGrpSpPr>
          <p:grpSpPr bwMode="auto">
            <a:xfrm>
              <a:off x="6160512" y="2848148"/>
              <a:ext cx="1238995" cy="1019946"/>
              <a:chOff x="3844" y="1238"/>
              <a:chExt cx="1032" cy="1103"/>
            </a:xfrm>
          </p:grpSpPr>
          <p:sp>
            <p:nvSpPr>
              <p:cNvPr id="47" name="Line 38"/>
              <p:cNvSpPr>
                <a:spLocks noChangeShapeType="1"/>
              </p:cNvSpPr>
              <p:nvPr/>
            </p:nvSpPr>
            <p:spPr bwMode="auto">
              <a:xfrm>
                <a:off x="3844" y="1752"/>
                <a:ext cx="1032" cy="0"/>
              </a:xfrm>
              <a:prstGeom prst="line">
                <a:avLst/>
              </a:prstGeom>
              <a:noFill/>
              <a:ln w="1270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Line 39"/>
              <p:cNvSpPr>
                <a:spLocks noChangeShapeType="1"/>
              </p:cNvSpPr>
              <p:nvPr/>
            </p:nvSpPr>
            <p:spPr bwMode="auto">
              <a:xfrm>
                <a:off x="3923" y="2341"/>
                <a:ext cx="953" cy="0"/>
              </a:xfrm>
              <a:prstGeom prst="line">
                <a:avLst/>
              </a:prstGeom>
              <a:noFill/>
              <a:ln w="1270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" name="Line 40"/>
              <p:cNvSpPr>
                <a:spLocks noChangeShapeType="1"/>
              </p:cNvSpPr>
              <p:nvPr/>
            </p:nvSpPr>
            <p:spPr bwMode="auto">
              <a:xfrm>
                <a:off x="3923" y="1238"/>
                <a:ext cx="953" cy="0"/>
              </a:xfrm>
              <a:prstGeom prst="line">
                <a:avLst/>
              </a:prstGeom>
              <a:noFill/>
              <a:ln w="1270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0" name="Text Box 41"/>
            <p:cNvSpPr txBox="1">
              <a:spLocks noChangeArrowheads="1"/>
            </p:cNvSpPr>
            <p:nvPr/>
          </p:nvSpPr>
          <p:spPr bwMode="auto">
            <a:xfrm>
              <a:off x="2637881" y="2950826"/>
              <a:ext cx="466794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050" b="1" dirty="0">
                  <a:latin typeface="微软雅黑" pitchFamily="34" charset="-122"/>
                  <a:ea typeface="微软雅黑" pitchFamily="34" charset="-122"/>
                </a:rPr>
                <a:t>头端</a:t>
              </a:r>
            </a:p>
          </p:txBody>
        </p:sp>
        <p:sp>
          <p:nvSpPr>
            <p:cNvPr id="51" name="Rectangle 42"/>
            <p:cNvSpPr>
              <a:spLocks noChangeArrowheads="1"/>
            </p:cNvSpPr>
            <p:nvPr/>
          </p:nvSpPr>
          <p:spPr bwMode="auto">
            <a:xfrm>
              <a:off x="4283978" y="3197685"/>
              <a:ext cx="408718" cy="251519"/>
            </a:xfrm>
            <a:prstGeom prst="rect">
              <a:avLst/>
            </a:prstGeom>
            <a:solidFill>
              <a:srgbClr val="00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1:N</a:t>
              </a:r>
            </a:p>
          </p:txBody>
        </p:sp>
        <p:sp>
          <p:nvSpPr>
            <p:cNvPr id="52" name="Line 45"/>
            <p:cNvSpPr>
              <a:spLocks noChangeShapeType="1"/>
            </p:cNvSpPr>
            <p:nvPr/>
          </p:nvSpPr>
          <p:spPr bwMode="auto">
            <a:xfrm>
              <a:off x="1477178" y="3323444"/>
              <a:ext cx="1564617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Text Box 47"/>
            <p:cNvSpPr txBox="1">
              <a:spLocks noChangeArrowheads="1"/>
            </p:cNvSpPr>
            <p:nvPr/>
          </p:nvSpPr>
          <p:spPr bwMode="auto">
            <a:xfrm>
              <a:off x="1477177" y="3038687"/>
              <a:ext cx="748923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050" b="1" dirty="0">
                  <a:latin typeface="微软雅黑" pitchFamily="34" charset="-122"/>
                  <a:ea typeface="微软雅黑" pitchFamily="34" charset="-122"/>
                </a:rPr>
                <a:t>光纤干线</a:t>
              </a:r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>
              <a:off x="3041795" y="3323444"/>
              <a:ext cx="1242183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Line 49"/>
            <p:cNvSpPr>
              <a:spLocks noChangeShapeType="1"/>
            </p:cNvSpPr>
            <p:nvPr/>
          </p:nvSpPr>
          <p:spPr bwMode="auto">
            <a:xfrm flipV="1">
              <a:off x="4692696" y="2799902"/>
              <a:ext cx="1358075" cy="439395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>
              <a:off x="4692696" y="3406668"/>
              <a:ext cx="1358075" cy="4614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>
              <a:off x="4692696" y="3323444"/>
              <a:ext cx="1358075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 Box 52"/>
            <p:cNvSpPr txBox="1">
              <a:spLocks noChangeArrowheads="1"/>
            </p:cNvSpPr>
            <p:nvPr/>
          </p:nvSpPr>
          <p:spPr bwMode="auto">
            <a:xfrm rot="5400000">
              <a:off x="6147613" y="3483624"/>
              <a:ext cx="33855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  <a:sym typeface="Symbol" pitchFamily="18" charset="2"/>
                </a:rPr>
                <a:t></a:t>
              </a:r>
            </a:p>
          </p:txBody>
        </p:sp>
        <p:sp>
          <p:nvSpPr>
            <p:cNvPr id="59" name="Text Box 54"/>
            <p:cNvSpPr txBox="1">
              <a:spLocks noChangeArrowheads="1"/>
            </p:cNvSpPr>
            <p:nvPr/>
          </p:nvSpPr>
          <p:spPr bwMode="auto">
            <a:xfrm>
              <a:off x="3503873" y="3053432"/>
              <a:ext cx="562975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</a:rPr>
                <a:t>★</a:t>
              </a:r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  <a:sym typeface="Wingdings" pitchFamily="2" charset="2"/>
                </a:rPr>
                <a:t>●</a:t>
              </a:r>
            </a:p>
          </p:txBody>
        </p:sp>
        <p:sp>
          <p:nvSpPr>
            <p:cNvPr id="60" name="Text Box 55"/>
            <p:cNvSpPr txBox="1">
              <a:spLocks noChangeArrowheads="1"/>
            </p:cNvSpPr>
            <p:nvPr/>
          </p:nvSpPr>
          <p:spPr bwMode="auto">
            <a:xfrm>
              <a:off x="5395351" y="3075920"/>
              <a:ext cx="336952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  <a:sym typeface="Wingdings" pitchFamily="2" charset="2"/>
                </a:rPr>
                <a:t></a:t>
              </a:r>
            </a:p>
          </p:txBody>
        </p:sp>
        <p:sp>
          <p:nvSpPr>
            <p:cNvPr id="61" name="Text Box 56"/>
            <p:cNvSpPr txBox="1">
              <a:spLocks noChangeArrowheads="1"/>
            </p:cNvSpPr>
            <p:nvPr/>
          </p:nvSpPr>
          <p:spPr bwMode="auto">
            <a:xfrm>
              <a:off x="7087370" y="3617288"/>
              <a:ext cx="285656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</a:rPr>
                <a:t>●</a:t>
              </a:r>
              <a:endParaRPr lang="en-US" altLang="zh-CN" sz="1200" b="1">
                <a:ln w="12700">
                  <a:solidFill>
                    <a:sysClr val="windowText" lastClr="000000"/>
                  </a:solidFill>
                </a:ln>
                <a:solidFill>
                  <a:srgbClr val="00FFCC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endParaRPr>
            </a:p>
          </p:txBody>
        </p:sp>
        <p:sp>
          <p:nvSpPr>
            <p:cNvPr id="62" name="Text Box 57"/>
            <p:cNvSpPr txBox="1">
              <a:spLocks noChangeArrowheads="1"/>
            </p:cNvSpPr>
            <p:nvPr/>
          </p:nvSpPr>
          <p:spPr bwMode="auto">
            <a:xfrm rot="1462546">
              <a:off x="5419658" y="3441907"/>
              <a:ext cx="285656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</a:rPr>
                <a:t>●</a:t>
              </a:r>
              <a:endParaRPr lang="en-US" altLang="zh-CN" sz="1200" b="1">
                <a:ln w="12700">
                  <a:solidFill>
                    <a:sysClr val="windowText" lastClr="000000"/>
                  </a:solidFill>
                </a:ln>
                <a:solidFill>
                  <a:srgbClr val="00FFCC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endParaRPr>
            </a:p>
          </p:txBody>
        </p:sp>
        <p:sp>
          <p:nvSpPr>
            <p:cNvPr id="63" name="Text Box 58"/>
            <p:cNvSpPr txBox="1">
              <a:spLocks noChangeArrowheads="1"/>
            </p:cNvSpPr>
            <p:nvPr/>
          </p:nvSpPr>
          <p:spPr bwMode="auto">
            <a:xfrm rot="20338690">
              <a:off x="5395614" y="2700235"/>
              <a:ext cx="309700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</a:rPr>
                <a:t>★</a:t>
              </a:r>
              <a:endParaRPr lang="en-US" altLang="zh-CN" sz="1200" b="1" dirty="0">
                <a:ln w="12700">
                  <a:solidFill>
                    <a:sysClr val="windowText" lastClr="000000"/>
                  </a:solidFill>
                </a:ln>
                <a:solidFill>
                  <a:srgbClr val="00FFCC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endParaRPr>
            </a:p>
          </p:txBody>
        </p:sp>
        <p:sp>
          <p:nvSpPr>
            <p:cNvPr id="64" name="Text Box 59"/>
            <p:cNvSpPr txBox="1">
              <a:spLocks noChangeArrowheads="1"/>
            </p:cNvSpPr>
            <p:nvPr/>
          </p:nvSpPr>
          <p:spPr bwMode="auto">
            <a:xfrm>
              <a:off x="7093381" y="3071714"/>
              <a:ext cx="336952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  <a:sym typeface="Wingdings" pitchFamily="2" charset="2"/>
                </a:rPr>
                <a:t></a:t>
              </a:r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7087370" y="2598267"/>
              <a:ext cx="309700" cy="27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200" b="1" dirty="0">
                  <a:ln w="12700">
                    <a:solidFill>
                      <a:sysClr val="windowText" lastClr="000000"/>
                    </a:solidFill>
                  </a:ln>
                  <a:solidFill>
                    <a:srgbClr val="00FFCC"/>
                  </a:solidFill>
                  <a:latin typeface="微软雅黑" pitchFamily="34" charset="-122"/>
                  <a:ea typeface="微软雅黑" pitchFamily="34" charset="-122"/>
                </a:rPr>
                <a:t>★</a:t>
              </a:r>
              <a:endParaRPr lang="en-US" altLang="zh-CN" sz="1200" b="1" dirty="0">
                <a:ln w="12700">
                  <a:solidFill>
                    <a:sysClr val="windowText" lastClr="000000"/>
                  </a:solidFill>
                </a:ln>
                <a:solidFill>
                  <a:srgbClr val="00FFCC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endParaRPr>
            </a:p>
          </p:txBody>
        </p:sp>
        <p:sp>
          <p:nvSpPr>
            <p:cNvPr id="66" name="Line 61"/>
            <p:cNvSpPr>
              <a:spLocks noChangeShapeType="1"/>
            </p:cNvSpPr>
            <p:nvPr/>
          </p:nvSpPr>
          <p:spPr bwMode="auto">
            <a:xfrm flipH="1">
              <a:off x="3323555" y="3188474"/>
              <a:ext cx="181319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Line 62"/>
            <p:cNvSpPr>
              <a:spLocks noChangeShapeType="1"/>
            </p:cNvSpPr>
            <p:nvPr/>
          </p:nvSpPr>
          <p:spPr bwMode="auto">
            <a:xfrm rot="9548732">
              <a:off x="5237915" y="2954808"/>
              <a:ext cx="181319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Line 63"/>
            <p:cNvSpPr>
              <a:spLocks noChangeShapeType="1"/>
            </p:cNvSpPr>
            <p:nvPr/>
          </p:nvSpPr>
          <p:spPr bwMode="auto">
            <a:xfrm flipH="1">
              <a:off x="6906052" y="3784870"/>
              <a:ext cx="181318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 flipH="1">
              <a:off x="6906052" y="3239296"/>
              <a:ext cx="181318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Line 65"/>
            <p:cNvSpPr>
              <a:spLocks noChangeShapeType="1"/>
            </p:cNvSpPr>
            <p:nvPr/>
          </p:nvSpPr>
          <p:spPr bwMode="auto">
            <a:xfrm rot="1366384" flipH="1">
              <a:off x="5213346" y="3512512"/>
              <a:ext cx="181318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Line 66"/>
            <p:cNvSpPr>
              <a:spLocks noChangeShapeType="1"/>
            </p:cNvSpPr>
            <p:nvPr/>
          </p:nvSpPr>
          <p:spPr bwMode="auto">
            <a:xfrm flipH="1">
              <a:off x="5238917" y="3218384"/>
              <a:ext cx="181318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 flipH="1">
              <a:off x="6909057" y="2762150"/>
              <a:ext cx="181319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AutoShape 70"/>
            <p:cNvSpPr>
              <a:spLocks noChangeArrowheads="1"/>
            </p:cNvSpPr>
            <p:nvPr/>
          </p:nvSpPr>
          <p:spPr bwMode="auto">
            <a:xfrm>
              <a:off x="2203110" y="2610388"/>
              <a:ext cx="1528082" cy="252544"/>
            </a:xfrm>
            <a:prstGeom prst="wedgeRoundRectCallout">
              <a:avLst>
                <a:gd name="adj1" fmla="val 49806"/>
                <a:gd name="adj2" fmla="val 149652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007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Text Box 71"/>
            <p:cNvSpPr txBox="1">
              <a:spLocks noChangeArrowheads="1"/>
            </p:cNvSpPr>
            <p:nvPr/>
          </p:nvSpPr>
          <p:spPr bwMode="auto">
            <a:xfrm>
              <a:off x="2179158" y="2579098"/>
              <a:ext cx="1723788" cy="322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05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特定 </a:t>
              </a:r>
              <a:r>
                <a:rPr lang="en-US" altLang="zh-CN" sz="105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ONU </a:t>
              </a:r>
              <a:r>
                <a:rPr lang="zh-CN" altLang="en-US" sz="105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发来的数据</a:t>
              </a:r>
            </a:p>
          </p:txBody>
        </p:sp>
        <p:sp>
          <p:nvSpPr>
            <p:cNvPr id="75" name="Text Box 73"/>
            <p:cNvSpPr txBox="1">
              <a:spLocks noChangeArrowheads="1"/>
            </p:cNvSpPr>
            <p:nvPr/>
          </p:nvSpPr>
          <p:spPr bwMode="auto">
            <a:xfrm>
              <a:off x="4216658" y="2735964"/>
              <a:ext cx="530588" cy="332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200" b="1" dirty="0">
                  <a:latin typeface="微软雅黑" pitchFamily="34" charset="-122"/>
                  <a:ea typeface="微软雅黑" pitchFamily="34" charset="-122"/>
                </a:rPr>
                <a:t>上行</a:t>
              </a:r>
            </a:p>
          </p:txBody>
        </p:sp>
        <p:sp>
          <p:nvSpPr>
            <p:cNvPr id="76" name="Line 75"/>
            <p:cNvSpPr>
              <a:spLocks noChangeShapeType="1"/>
            </p:cNvSpPr>
            <p:nvPr/>
          </p:nvSpPr>
          <p:spPr bwMode="auto">
            <a:xfrm flipH="1">
              <a:off x="4238899" y="3079323"/>
              <a:ext cx="453798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2519673" y="3495164"/>
              <a:ext cx="137085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50" b="1" dirty="0" smtClean="0">
                  <a:latin typeface="微软雅黑" pitchFamily="34" charset="-122"/>
                  <a:ea typeface="微软雅黑" pitchFamily="34" charset="-122"/>
                </a:rPr>
                <a:t>OLT</a:t>
              </a:r>
              <a:r>
                <a:rPr lang="zh-CN" altLang="en-US" sz="1050" b="1" dirty="0" smtClean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zh-CN" sz="1050" b="1" dirty="0" smtClean="0">
                  <a:latin typeface="微软雅黑" pitchFamily="34" charset="-122"/>
                  <a:ea typeface="微软雅黑" pitchFamily="34" charset="-122"/>
                </a:rPr>
                <a:t>光线</a:t>
              </a:r>
              <a:r>
                <a:rPr lang="zh-CN" altLang="zh-CN" sz="1050" b="1" dirty="0">
                  <a:latin typeface="微软雅黑" pitchFamily="34" charset="-122"/>
                  <a:ea typeface="微软雅黑" pitchFamily="34" charset="-122"/>
                </a:rPr>
                <a:t>路</a:t>
              </a:r>
              <a:r>
                <a:rPr lang="zh-CN" altLang="zh-CN" sz="1050" b="1" dirty="0" smtClean="0">
                  <a:latin typeface="微软雅黑" pitchFamily="34" charset="-122"/>
                  <a:ea typeface="微软雅黑" pitchFamily="34" charset="-122"/>
                </a:rPr>
                <a:t>终端</a:t>
              </a:r>
              <a:endParaRPr lang="zh-CN" altLang="en-US" sz="105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Rectangle 46"/>
            <p:cNvSpPr>
              <a:spLocks noChangeArrowheads="1"/>
            </p:cNvSpPr>
            <p:nvPr/>
          </p:nvSpPr>
          <p:spPr bwMode="auto">
            <a:xfrm>
              <a:off x="2679636" y="3197685"/>
              <a:ext cx="408718" cy="251519"/>
            </a:xfrm>
            <a:prstGeom prst="rect">
              <a:avLst/>
            </a:prstGeom>
            <a:solidFill>
              <a:srgbClr val="66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100" b="1" dirty="0">
                  <a:latin typeface="微软雅黑" pitchFamily="34" charset="-122"/>
                  <a:ea typeface="微软雅黑" pitchFamily="34" charset="-122"/>
                </a:rPr>
                <a:t>OLT</a:t>
              </a:r>
            </a:p>
          </p:txBody>
        </p:sp>
        <p:sp>
          <p:nvSpPr>
            <p:cNvPr id="79" name="Rectangle 13"/>
            <p:cNvSpPr>
              <a:spLocks noChangeArrowheads="1"/>
            </p:cNvSpPr>
            <p:nvPr/>
          </p:nvSpPr>
          <p:spPr bwMode="auto">
            <a:xfrm>
              <a:off x="2661454" y="1765062"/>
              <a:ext cx="408718" cy="251519"/>
            </a:xfrm>
            <a:prstGeom prst="rect">
              <a:avLst/>
            </a:prstGeom>
            <a:solidFill>
              <a:srgbClr val="66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100" b="1" dirty="0">
                  <a:latin typeface="微软雅黑" pitchFamily="34" charset="-122"/>
                  <a:ea typeface="微软雅黑" pitchFamily="34" charset="-122"/>
                </a:rPr>
                <a:t>OLT</a:t>
              </a:r>
            </a:p>
          </p:txBody>
        </p:sp>
        <p:sp>
          <p:nvSpPr>
            <p:cNvPr id="80" name="Rectangle 10"/>
            <p:cNvSpPr>
              <a:spLocks noChangeArrowheads="1"/>
            </p:cNvSpPr>
            <p:nvPr/>
          </p:nvSpPr>
          <p:spPr bwMode="auto">
            <a:xfrm>
              <a:off x="6050771" y="2309711"/>
              <a:ext cx="408718" cy="251519"/>
            </a:xfrm>
            <a:prstGeom prst="rect">
              <a:avLst/>
            </a:prstGeom>
            <a:solidFill>
              <a:srgbClr val="66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ONU</a:t>
              </a:r>
            </a:p>
          </p:txBody>
        </p:sp>
        <p:sp>
          <p:nvSpPr>
            <p:cNvPr id="81" name="Rectangle 11"/>
            <p:cNvSpPr>
              <a:spLocks noChangeArrowheads="1"/>
            </p:cNvSpPr>
            <p:nvPr/>
          </p:nvSpPr>
          <p:spPr bwMode="auto">
            <a:xfrm>
              <a:off x="6050771" y="1765062"/>
              <a:ext cx="408718" cy="251519"/>
            </a:xfrm>
            <a:prstGeom prst="rect">
              <a:avLst/>
            </a:prstGeom>
            <a:solidFill>
              <a:srgbClr val="66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>
                  <a:latin typeface="微软雅黑" pitchFamily="34" charset="-122"/>
                  <a:ea typeface="微软雅黑" pitchFamily="34" charset="-122"/>
                </a:rPr>
                <a:t>ONU</a:t>
              </a:r>
            </a:p>
          </p:txBody>
        </p:sp>
        <p:sp>
          <p:nvSpPr>
            <p:cNvPr id="82" name="Rectangle 22"/>
            <p:cNvSpPr>
              <a:spLocks noChangeArrowheads="1"/>
            </p:cNvSpPr>
            <p:nvPr/>
          </p:nvSpPr>
          <p:spPr bwMode="auto">
            <a:xfrm>
              <a:off x="6050771" y="1289765"/>
              <a:ext cx="408718" cy="251519"/>
            </a:xfrm>
            <a:prstGeom prst="rect">
              <a:avLst/>
            </a:prstGeom>
            <a:solidFill>
              <a:srgbClr val="66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ONU</a:t>
              </a:r>
            </a:p>
          </p:txBody>
        </p:sp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6068953" y="3742334"/>
              <a:ext cx="408718" cy="251519"/>
            </a:xfrm>
            <a:prstGeom prst="rect">
              <a:avLst/>
            </a:prstGeom>
            <a:solidFill>
              <a:srgbClr val="66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ONU</a:t>
              </a:r>
            </a:p>
          </p:txBody>
        </p:sp>
        <p:sp>
          <p:nvSpPr>
            <p:cNvPr id="84" name="Rectangle 44"/>
            <p:cNvSpPr>
              <a:spLocks noChangeArrowheads="1"/>
            </p:cNvSpPr>
            <p:nvPr/>
          </p:nvSpPr>
          <p:spPr bwMode="auto">
            <a:xfrm>
              <a:off x="6068953" y="3197685"/>
              <a:ext cx="408718" cy="251519"/>
            </a:xfrm>
            <a:prstGeom prst="rect">
              <a:avLst/>
            </a:prstGeom>
            <a:solidFill>
              <a:srgbClr val="66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>
                  <a:latin typeface="微软雅黑" pitchFamily="34" charset="-122"/>
                  <a:ea typeface="微软雅黑" pitchFamily="34" charset="-122"/>
                </a:rPr>
                <a:t>ONU</a:t>
              </a:r>
            </a:p>
          </p:txBody>
        </p:sp>
        <p:sp>
          <p:nvSpPr>
            <p:cNvPr id="85" name="Rectangle 53"/>
            <p:cNvSpPr>
              <a:spLocks noChangeArrowheads="1"/>
            </p:cNvSpPr>
            <p:nvPr/>
          </p:nvSpPr>
          <p:spPr bwMode="auto">
            <a:xfrm>
              <a:off x="6068953" y="2722388"/>
              <a:ext cx="408718" cy="251519"/>
            </a:xfrm>
            <a:prstGeom prst="rect">
              <a:avLst/>
            </a:prstGeom>
            <a:solidFill>
              <a:srgbClr val="66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200" b="1">
                  <a:latin typeface="微软雅黑" pitchFamily="34" charset="-122"/>
                  <a:ea typeface="微软雅黑" pitchFamily="34" charset="-122"/>
                </a:rPr>
                <a:t>ONU</a:t>
              </a:r>
            </a:p>
          </p:txBody>
        </p:sp>
      </p:grpSp>
      <p:sp>
        <p:nvSpPr>
          <p:cNvPr id="87" name="矩形 86"/>
          <p:cNvSpPr/>
          <p:nvPr/>
        </p:nvSpPr>
        <p:spPr>
          <a:xfrm>
            <a:off x="728946" y="3826774"/>
            <a:ext cx="7611292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光配线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ODN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(Optical Distribution Network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：位于光纤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干线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和广大用户之间。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无源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的光配线网常称为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无源光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PON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(Passive Optical Network)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7817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zh-CN" altLang="en-US" dirty="0" smtClean="0"/>
              <a:t>波分复用 </a:t>
            </a:r>
            <a:r>
              <a:rPr lang="en-US" altLang="zh-CN" dirty="0" smtClean="0"/>
              <a:t>WDM</a:t>
            </a:r>
            <a:r>
              <a:rPr lang="zh-CN" altLang="en-US" dirty="0" smtClean="0"/>
              <a:t>，</a:t>
            </a:r>
            <a:r>
              <a:rPr lang="zh-CN" altLang="en-US" dirty="0">
                <a:solidFill>
                  <a:srgbClr val="0000FF"/>
                </a:solidFill>
              </a:rPr>
              <a:t>上行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00FF"/>
                </a:solidFill>
              </a:rPr>
              <a:t>下行</a:t>
            </a:r>
            <a:r>
              <a:rPr lang="zh-CN" altLang="en-US" dirty="0"/>
              <a:t>分别使用</a:t>
            </a:r>
            <a:r>
              <a:rPr lang="zh-CN" altLang="en-US" dirty="0">
                <a:solidFill>
                  <a:srgbClr val="C00000"/>
                </a:solidFill>
              </a:rPr>
              <a:t>不同的波长</a:t>
            </a:r>
            <a:r>
              <a:rPr lang="zh-CN" altLang="en-US" dirty="0" smtClean="0">
                <a:solidFill>
                  <a:srgbClr val="C00000"/>
                </a:solidFill>
              </a:rPr>
              <a:t>。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/>
              <a:t>2 </a:t>
            </a:r>
            <a:r>
              <a:rPr lang="zh-CN" altLang="en-US" dirty="0" smtClean="0"/>
              <a:t>种</a:t>
            </a:r>
            <a:r>
              <a:rPr lang="zh-CN" altLang="en-US" dirty="0"/>
              <a:t>最</a:t>
            </a:r>
            <a:r>
              <a:rPr lang="zh-CN" altLang="en-US" dirty="0" smtClean="0"/>
              <a:t>流行的</a:t>
            </a:r>
            <a:r>
              <a:rPr lang="zh-CN" altLang="en-US" dirty="0" smtClean="0">
                <a:solidFill>
                  <a:srgbClr val="C00000"/>
                </a:solidFill>
              </a:rPr>
              <a:t>无源</a:t>
            </a:r>
            <a:r>
              <a:rPr lang="zh-CN" altLang="en-US" dirty="0">
                <a:solidFill>
                  <a:srgbClr val="C00000"/>
                </a:solidFill>
              </a:rPr>
              <a:t>光</a:t>
            </a:r>
            <a:r>
              <a:rPr lang="zh-CN" altLang="en-US" dirty="0" smtClean="0">
                <a:solidFill>
                  <a:srgbClr val="C00000"/>
                </a:solidFill>
              </a:rPr>
              <a:t>网络 </a:t>
            </a:r>
            <a:r>
              <a:rPr lang="en-US" altLang="zh-CN" dirty="0" smtClean="0">
                <a:solidFill>
                  <a:srgbClr val="C00000"/>
                </a:solidFill>
              </a:rPr>
              <a:t>PON (</a:t>
            </a:r>
            <a:r>
              <a:rPr lang="en-US" altLang="zh-CN" dirty="0">
                <a:solidFill>
                  <a:srgbClr val="C00000"/>
                </a:solidFill>
              </a:rPr>
              <a:t>Passive Optical Network)</a:t>
            </a:r>
            <a:r>
              <a:rPr lang="zh-CN" altLang="en-US" dirty="0" smtClean="0">
                <a:solidFill>
                  <a:srgbClr val="C00000"/>
                </a:solidFill>
              </a:rPr>
              <a:t>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以太网无源光</a:t>
            </a:r>
            <a:r>
              <a:rPr lang="zh-CN" altLang="en-US" dirty="0" smtClean="0">
                <a:solidFill>
                  <a:srgbClr val="0000FF"/>
                </a:solidFill>
              </a:rPr>
              <a:t>网络 </a:t>
            </a:r>
            <a:r>
              <a:rPr lang="en-US" altLang="zh-CN" dirty="0" smtClean="0">
                <a:solidFill>
                  <a:srgbClr val="0000FF"/>
                </a:solidFill>
              </a:rPr>
              <a:t>EPON </a:t>
            </a:r>
            <a:r>
              <a:rPr lang="en-US" altLang="zh-CN" dirty="0"/>
              <a:t>(Ethernet PON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/>
              <a:t>在链路层使用以太网协议，</a:t>
            </a:r>
            <a:r>
              <a:rPr lang="zh-CN" altLang="en-US" dirty="0" smtClean="0"/>
              <a:t>利用 </a:t>
            </a:r>
            <a:r>
              <a:rPr lang="en-US" altLang="zh-CN" dirty="0" smtClean="0"/>
              <a:t>PON </a:t>
            </a:r>
            <a:r>
              <a:rPr lang="zh-CN" altLang="en-US" dirty="0" smtClean="0"/>
              <a:t>的</a:t>
            </a:r>
            <a:r>
              <a:rPr lang="zh-CN" altLang="en-US" dirty="0"/>
              <a:t>拓扑结构</a:t>
            </a:r>
            <a:r>
              <a:rPr lang="zh-CN" altLang="en-US" dirty="0" smtClean="0"/>
              <a:t>实现以太网</a:t>
            </a:r>
            <a:r>
              <a:rPr lang="zh-CN" altLang="en-US" dirty="0"/>
              <a:t>的接入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/>
              <a:t>与现有以太网的兼容性好，并且成本低，扩展性强，管理方便。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吉比特无源光</a:t>
            </a:r>
            <a:r>
              <a:rPr lang="zh-CN" altLang="en-US" dirty="0" smtClean="0">
                <a:solidFill>
                  <a:srgbClr val="0000FF"/>
                </a:solidFill>
              </a:rPr>
              <a:t>网络 </a:t>
            </a:r>
            <a:r>
              <a:rPr lang="en-US" altLang="zh-CN" dirty="0" smtClean="0">
                <a:solidFill>
                  <a:srgbClr val="0000FF"/>
                </a:solidFill>
              </a:rPr>
              <a:t>GPON </a:t>
            </a:r>
            <a:r>
              <a:rPr lang="en-US" altLang="zh-CN" dirty="0"/>
              <a:t>(Gigabit PON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/>
              <a:t>采用通用封装</a:t>
            </a:r>
            <a:r>
              <a:rPr lang="zh-CN" altLang="en-US" dirty="0" smtClean="0"/>
              <a:t>方法 </a:t>
            </a:r>
            <a:r>
              <a:rPr lang="en-US" altLang="zh-CN" dirty="0" smtClean="0"/>
              <a:t>GEM </a:t>
            </a:r>
            <a:r>
              <a:rPr lang="en-US" altLang="zh-CN" dirty="0"/>
              <a:t>(Generic Encapsulation Method)</a:t>
            </a:r>
            <a:r>
              <a:rPr lang="zh-CN" altLang="en-US" dirty="0"/>
              <a:t>，可承载多业务</a:t>
            </a:r>
            <a:r>
              <a:rPr lang="zh-CN" altLang="en-US" dirty="0" smtClean="0"/>
              <a:t>，且对</a:t>
            </a:r>
            <a:r>
              <a:rPr lang="zh-CN" altLang="en-US" dirty="0"/>
              <a:t>各种业务类型都能够提供服务质量保证，总体性能比</a:t>
            </a:r>
            <a:r>
              <a:rPr lang="en-US" altLang="zh-CN" dirty="0"/>
              <a:t>EPON</a:t>
            </a:r>
            <a:r>
              <a:rPr lang="zh-CN" altLang="en-US" dirty="0"/>
              <a:t>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成本</a:t>
            </a:r>
            <a:r>
              <a:rPr lang="zh-CN" altLang="en-US" dirty="0"/>
              <a:t>稍</a:t>
            </a:r>
            <a:r>
              <a:rPr lang="zh-CN" altLang="en-US" dirty="0" smtClean="0"/>
              <a:t>高。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光配线网 </a:t>
            </a:r>
            <a:r>
              <a:rPr lang="en-US" altLang="zh-CN" dirty="0"/>
              <a:t>ODN (Optical Distribution Network)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91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5">
            <a:extLst>
              <a:ext uri="{FF2B5EF4-FFF2-40B4-BE49-F238E27FC236}">
                <a16:creationId xmlns:a16="http://schemas.microsoft.com/office/drawing/2014/main" id="{4C1D9AFC-8F47-4577-9F8B-81A3F399183B}"/>
              </a:ext>
            </a:extLst>
          </p:cNvPr>
          <p:cNvSpPr/>
          <p:nvPr/>
        </p:nvSpPr>
        <p:spPr>
          <a:xfrm>
            <a:off x="2773908" y="3659270"/>
            <a:ext cx="5562000" cy="1241094"/>
          </a:xfrm>
          <a:prstGeom prst="roundRect">
            <a:avLst>
              <a:gd name="adj" fmla="val 8422"/>
            </a:avLst>
          </a:prstGeom>
          <a:noFill/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9873" y="399388"/>
            <a:ext cx="6165609" cy="659315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物理层常用标准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72856"/>
            <a:ext cx="8182346" cy="3908038"/>
          </a:xfrm>
        </p:spPr>
        <p:txBody>
          <a:bodyPr>
            <a:norm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</a:rPr>
              <a:t>点对点通信线路</a:t>
            </a:r>
            <a:r>
              <a:rPr lang="zh-CN" altLang="en-US" sz="1400" dirty="0"/>
              <a:t>用于直接连接两个结点</a:t>
            </a:r>
            <a:endParaRPr lang="en-US" altLang="zh-CN" sz="1400" dirty="0"/>
          </a:p>
          <a:p>
            <a:r>
              <a:rPr lang="zh-CN" altLang="en-US" sz="1400" dirty="0"/>
              <a:t>点对点通信线路的物理层标准</a:t>
            </a:r>
            <a:endParaRPr lang="en-US" altLang="zh-CN" sz="1400" dirty="0"/>
          </a:p>
          <a:p>
            <a:pPr lvl="1"/>
            <a:r>
              <a:rPr lang="en-US" altLang="zh-CN" sz="1400" b="1" dirty="0">
                <a:solidFill>
                  <a:srgbClr val="5B307E"/>
                </a:solidFill>
              </a:rPr>
              <a:t>EIA RS-232-C</a:t>
            </a:r>
            <a:r>
              <a:rPr lang="zh-CN" altLang="en-US" sz="1400" b="1" dirty="0">
                <a:solidFill>
                  <a:srgbClr val="5B307E"/>
                </a:solidFill>
              </a:rPr>
              <a:t>标准</a:t>
            </a:r>
            <a:endParaRPr lang="en-US" altLang="zh-CN" sz="1400" b="1" dirty="0">
              <a:solidFill>
                <a:srgbClr val="5B307E"/>
              </a:solidFill>
            </a:endParaRPr>
          </a:p>
          <a:p>
            <a:pPr lvl="2"/>
            <a:r>
              <a:rPr lang="zh-CN" altLang="en-US" sz="1400" dirty="0"/>
              <a:t>美国电子工业协会</a:t>
            </a:r>
            <a:r>
              <a:rPr lang="en-US" altLang="zh-CN" sz="1400" dirty="0"/>
              <a:t>(EIA)</a:t>
            </a:r>
            <a:r>
              <a:rPr lang="zh-CN" altLang="en-US" sz="1400" dirty="0"/>
              <a:t>于</a:t>
            </a:r>
            <a:r>
              <a:rPr lang="en-US" altLang="zh-CN" sz="1400" dirty="0"/>
              <a:t>1969</a:t>
            </a:r>
            <a:r>
              <a:rPr lang="zh-CN" altLang="en-US" sz="1400" dirty="0"/>
              <a:t>年颁布</a:t>
            </a:r>
            <a:endParaRPr lang="en-US" altLang="zh-CN" sz="1400" dirty="0"/>
          </a:p>
          <a:p>
            <a:pPr lvl="2"/>
            <a:r>
              <a:rPr lang="zh-CN" altLang="en-US" sz="1400" dirty="0"/>
              <a:t>串行、低速、模拟传输设备与计算机之间的物理接口标准</a:t>
            </a:r>
            <a:endParaRPr lang="en-US" altLang="zh-CN" sz="1400" dirty="0"/>
          </a:p>
          <a:p>
            <a:pPr lvl="2"/>
            <a:r>
              <a:rPr lang="zh-CN" altLang="en-US" sz="1400" dirty="0"/>
              <a:t>规定了计算机串行通信接口卡与调制解调器之间物理接口</a:t>
            </a:r>
            <a:endParaRPr lang="en-US" altLang="zh-CN" sz="1400" dirty="0"/>
          </a:p>
          <a:p>
            <a:pPr lvl="2">
              <a:buNone/>
            </a:pPr>
            <a:r>
              <a:rPr lang="en-US" altLang="zh-CN" sz="1400" dirty="0"/>
              <a:t>   </a:t>
            </a:r>
            <a:r>
              <a:rPr lang="zh-CN" altLang="en-US" sz="1400" dirty="0"/>
              <a:t>的机械、电气、功能和过程的具体参数与工作流程</a:t>
            </a:r>
            <a:endParaRPr lang="en-US" altLang="zh-CN" sz="1400" dirty="0"/>
          </a:p>
          <a:p>
            <a:pPr lvl="2"/>
            <a:r>
              <a:rPr lang="zh-CN" altLang="en-US" sz="1400" dirty="0"/>
              <a:t>目前很多低速的数据通信设备仍然采用该标准</a:t>
            </a:r>
            <a:endParaRPr lang="en-US" altLang="zh-CN" sz="1400" dirty="0"/>
          </a:p>
          <a:p>
            <a:pPr lvl="1"/>
            <a:r>
              <a:rPr lang="en-US" altLang="zh-CN" sz="1400" b="1" dirty="0">
                <a:solidFill>
                  <a:srgbClr val="5B307E"/>
                </a:solidFill>
              </a:rPr>
              <a:t>EIA RS-449</a:t>
            </a:r>
            <a:r>
              <a:rPr lang="zh-CN" altLang="en-US" sz="1400" b="1" dirty="0">
                <a:solidFill>
                  <a:srgbClr val="5B307E"/>
                </a:solidFill>
              </a:rPr>
              <a:t>标准</a:t>
            </a:r>
            <a:endParaRPr lang="en-US" altLang="zh-CN" sz="1400" b="1" dirty="0">
              <a:solidFill>
                <a:srgbClr val="5B307E"/>
              </a:solidFill>
            </a:endParaRPr>
          </a:p>
          <a:p>
            <a:pPr lvl="2"/>
            <a:r>
              <a:rPr lang="zh-CN" altLang="en-US" sz="1400" dirty="0"/>
              <a:t>想取代</a:t>
            </a:r>
            <a:r>
              <a:rPr lang="en-US" altLang="zh-CN" sz="1400" dirty="0"/>
              <a:t>RS-232</a:t>
            </a:r>
          </a:p>
          <a:p>
            <a:pPr lvl="2">
              <a:buNone/>
            </a:pPr>
            <a:r>
              <a:rPr lang="en-US" altLang="zh-CN" sz="1400" dirty="0"/>
              <a:t>  -C</a:t>
            </a:r>
            <a:r>
              <a:rPr lang="zh-CN" altLang="en-US" sz="1400" dirty="0"/>
              <a:t>而开发的，但</a:t>
            </a:r>
            <a:endParaRPr lang="en-US" altLang="zh-CN" sz="1400" dirty="0"/>
          </a:p>
          <a:p>
            <a:pPr lvl="2">
              <a:buNone/>
            </a:pPr>
            <a:r>
              <a:rPr lang="en-US" altLang="zh-CN" sz="1400" dirty="0"/>
              <a:t>  </a:t>
            </a:r>
            <a:r>
              <a:rPr lang="zh-CN" altLang="en-US" sz="1400" dirty="0"/>
              <a:t>未被广泛使用</a:t>
            </a:r>
            <a:endParaRPr lang="en-US" altLang="zh-CN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pic>
        <p:nvPicPr>
          <p:cNvPr id="1028" name="Picture 4" descr="Electronic Industries Allianc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2286" y="984339"/>
            <a:ext cx="2464594" cy="100727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212285" y="2053888"/>
            <a:ext cx="247110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美国电子工业协会</a:t>
            </a:r>
            <a:r>
              <a:rPr lang="en-US" altLang="zh-CN" sz="135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(EIA)</a:t>
            </a:r>
            <a:r>
              <a:rPr lang="zh-CN" altLang="en-US" sz="135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创建于</a:t>
            </a:r>
            <a:r>
              <a:rPr lang="en-US" altLang="zh-CN" sz="135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1924</a:t>
            </a:r>
            <a:r>
              <a:rPr lang="zh-CN" altLang="en-US" sz="135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年，它广泛代表了设计生产电子元件、部件、通信系统和设备的制造商以及工业界、政府和用户的利益，在提高美国制造商的竞争力方面起到了重要的作用。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22678" y="4852812"/>
            <a:ext cx="3369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点对点通信线路和</a:t>
            </a: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RS-232-C</a:t>
            </a: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标准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36559" y="3684068"/>
            <a:ext cx="5457825" cy="11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5033850" y="4405818"/>
            <a:ext cx="1002679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defTabSz="571500" eaLnBrk="0" hangingPunct="0"/>
            <a:r>
              <a:rPr lang="zh-CN" altLang="en-US" sz="135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公用电话网</a:t>
            </a: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968088" y="3627701"/>
            <a:ext cx="1175803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defTabSz="571500" eaLnBrk="0" hangingPunct="0"/>
            <a:r>
              <a:rPr lang="zh-CN" altLang="en-US" sz="135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通信传输线路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2864743" y="3765238"/>
            <a:ext cx="651237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defTabSz="571500" eaLnBrk="0" hangingPunct="0"/>
            <a:r>
              <a:rPr lang="en-US" altLang="zh-CN" sz="135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DTE-A</a:t>
            </a:r>
            <a:endParaRPr lang="zh-CN" altLang="en-US" sz="135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4153357" y="3765238"/>
            <a:ext cx="675666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defTabSz="571500" eaLnBrk="0" hangingPunct="0"/>
            <a:r>
              <a:rPr lang="en-US" altLang="zh-CN" sz="135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DCE-A</a:t>
            </a:r>
            <a:endParaRPr lang="zh-CN" altLang="en-US" sz="135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29"/>
          <p:cNvSpPr>
            <a:spLocks noChangeArrowheads="1"/>
          </p:cNvSpPr>
          <p:nvPr/>
        </p:nvSpPr>
        <p:spPr bwMode="auto">
          <a:xfrm>
            <a:off x="6221681" y="3765238"/>
            <a:ext cx="662842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defTabSz="571500" eaLnBrk="0" hangingPunct="0"/>
            <a:r>
              <a:rPr lang="en-US" altLang="zh-CN" sz="135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DCE-B</a:t>
            </a:r>
            <a:endParaRPr lang="zh-CN" altLang="en-US" sz="135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7544779" y="3765238"/>
            <a:ext cx="638413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defTabSz="571500" eaLnBrk="0" hangingPunct="0"/>
            <a:r>
              <a:rPr lang="en-US" altLang="zh-CN" sz="135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DTE-B</a:t>
            </a:r>
            <a:endParaRPr lang="zh-CN" altLang="en-US" sz="135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3488228" y="3649876"/>
            <a:ext cx="662842" cy="2519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defTabSz="571500" eaLnBrk="0" hangingPunct="0"/>
            <a:r>
              <a:rPr lang="en-US" altLang="zh-CN" sz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RS-232</a:t>
            </a:r>
            <a:endParaRPr lang="zh-CN" altLang="en-US" sz="12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6870785" y="3649876"/>
            <a:ext cx="662842" cy="2519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defTabSz="571500" eaLnBrk="0" hangingPunct="0"/>
            <a:r>
              <a:rPr lang="en-US" altLang="zh-CN" sz="12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RS-232</a:t>
            </a:r>
            <a:endParaRPr lang="zh-CN" altLang="en-US" sz="12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1979C7D-2A4F-4EA4-98C2-263065D6372F}"/>
              </a:ext>
            </a:extLst>
          </p:cNvPr>
          <p:cNvSpPr txBox="1"/>
          <p:nvPr/>
        </p:nvSpPr>
        <p:spPr>
          <a:xfrm>
            <a:off x="0" y="4831821"/>
            <a:ext cx="163090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35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物理层基本概念</a:t>
            </a:r>
          </a:p>
        </p:txBody>
      </p:sp>
    </p:spTree>
    <p:extLst>
      <p:ext uri="{BB962C8B-B14F-4D97-AF65-F5344CB8AC3E}">
        <p14:creationId xmlns:p14="http://schemas.microsoft.com/office/powerpoint/2010/main" val="254591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78">
            <a:extLst>
              <a:ext uri="{FF2B5EF4-FFF2-40B4-BE49-F238E27FC236}">
                <a16:creationId xmlns:a16="http://schemas.microsoft.com/office/drawing/2014/main" id="{6CE837A9-9AA7-4A06-9926-6B1979571EB4}"/>
              </a:ext>
            </a:extLst>
          </p:cNvPr>
          <p:cNvSpPr/>
          <p:nvPr/>
        </p:nvSpPr>
        <p:spPr>
          <a:xfrm>
            <a:off x="266169" y="3407900"/>
            <a:ext cx="2052673" cy="1418663"/>
          </a:xfrm>
          <a:prstGeom prst="roundRect">
            <a:avLst>
              <a:gd name="adj" fmla="val 842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/>
          </a:p>
        </p:txBody>
      </p:sp>
      <p:sp>
        <p:nvSpPr>
          <p:cNvPr id="18" name="矩形: 圆角 78">
            <a:extLst>
              <a:ext uri="{FF2B5EF4-FFF2-40B4-BE49-F238E27FC236}">
                <a16:creationId xmlns:a16="http://schemas.microsoft.com/office/drawing/2014/main" id="{6CE837A9-9AA7-4A06-9926-6B1979571EB4}"/>
              </a:ext>
            </a:extLst>
          </p:cNvPr>
          <p:cNvSpPr/>
          <p:nvPr/>
        </p:nvSpPr>
        <p:spPr>
          <a:xfrm>
            <a:off x="2442701" y="2403250"/>
            <a:ext cx="3722501" cy="2065358"/>
          </a:xfrm>
          <a:prstGeom prst="roundRect">
            <a:avLst>
              <a:gd name="adj" fmla="val 842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6699" y="2460537"/>
            <a:ext cx="3558521" cy="1838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0631" y="416732"/>
            <a:ext cx="6165609" cy="516427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物理层常用标准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8908" y="969469"/>
            <a:ext cx="7886700" cy="2500648"/>
          </a:xfrm>
        </p:spPr>
        <p:txBody>
          <a:bodyPr/>
          <a:lstStyle/>
          <a:p>
            <a:r>
              <a:rPr lang="zh-CN" altLang="en-US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广播通信线路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：一条公共通信线路连接多个结点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广播通信线路的物理层标准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传统以太网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IEEE 802.3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en-US" altLang="zh-CN" sz="1600" b="1" dirty="0">
                <a:solidFill>
                  <a:srgbClr val="5B307E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10BASE-T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等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快速以太网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千兆以太网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万兆以太网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无线局域网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buNone/>
            </a:pP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656050"/>
            <a:ext cx="2057400" cy="273844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255488" y="3522504"/>
            <a:ext cx="2063354" cy="1306116"/>
            <a:chOff x="1603" y="2636"/>
            <a:chExt cx="1733" cy="1097"/>
          </a:xfrm>
        </p:grpSpPr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603" y="3051"/>
              <a:ext cx="756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69056" tIns="34529" rIns="69056" bIns="34529">
              <a:spAutoFit/>
            </a:bodyPr>
            <a:lstStyle/>
            <a:p>
              <a:pPr defTabSz="571500" eaLnBrk="0" hangingPunct="0"/>
              <a:r>
                <a:rPr kumimoji="1" lang="zh-CN" altLang="en-US" sz="15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数据率</a:t>
              </a:r>
              <a:r>
                <a:rPr kumimoji="1" lang="en-US" altLang="zh-CN" sz="15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(Mbps)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2142" y="3481"/>
              <a:ext cx="76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9056" tIns="34529" rIns="69056" bIns="34529">
              <a:spAutoFit/>
            </a:bodyPr>
            <a:lstStyle/>
            <a:p>
              <a:pPr defTabSz="571500" eaLnBrk="0" hangingPunct="0"/>
              <a:r>
                <a:rPr kumimoji="1" lang="zh-CN" altLang="en-US" sz="15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基带传输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2731" y="3135"/>
              <a:ext cx="60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69056" tIns="34529" rIns="69056" bIns="34529">
              <a:spAutoFit/>
            </a:bodyPr>
            <a:lstStyle/>
            <a:p>
              <a:pPr defTabSz="571500" eaLnBrk="0" hangingPunct="0"/>
              <a:r>
                <a:rPr kumimoji="1" lang="zh-CN" altLang="en-US" sz="150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双绞线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142" y="2636"/>
              <a:ext cx="825" cy="252"/>
            </a:xfrm>
            <a:prstGeom prst="rect">
              <a:avLst/>
            </a:prstGeom>
            <a:solidFill>
              <a:schemeClr val="bg1"/>
            </a:solidFill>
            <a:ln w="25399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lIns="69056" tIns="34529" rIns="69056" bIns="34529">
              <a:spAutoFit/>
            </a:bodyPr>
            <a:lstStyle/>
            <a:p>
              <a:pPr defTabSz="571500" eaLnBrk="0" hangingPunct="0"/>
              <a:r>
                <a:rPr lang="zh-CN" altLang="en-US" sz="15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en-US" altLang="zh-CN" sz="15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Base-T</a:t>
              </a: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1878" y="2841"/>
              <a:ext cx="355" cy="225"/>
            </a:xfrm>
            <a:prstGeom prst="line">
              <a:avLst/>
            </a:prstGeom>
            <a:noFill/>
            <a:ln w="25399">
              <a:solidFill>
                <a:srgbClr val="FF9900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H="1">
              <a:off x="2511" y="2836"/>
              <a:ext cx="0" cy="643"/>
            </a:xfrm>
            <a:prstGeom prst="line">
              <a:avLst/>
            </a:prstGeom>
            <a:noFill/>
            <a:ln w="25399">
              <a:solidFill>
                <a:srgbClr val="FF9900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2838" y="2828"/>
              <a:ext cx="195" cy="238"/>
            </a:xfrm>
            <a:prstGeom prst="line">
              <a:avLst/>
            </a:prstGeom>
            <a:noFill/>
            <a:ln w="25399">
              <a:solidFill>
                <a:srgbClr val="FF9900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 sz="135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703408" y="4532797"/>
            <a:ext cx="3369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广播通信线路</a:t>
            </a: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以太网</a:t>
            </a: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9F2C351-1D90-45DB-8CDE-70433321AA03}"/>
              </a:ext>
            </a:extLst>
          </p:cNvPr>
          <p:cNvSpPr txBox="1"/>
          <p:nvPr/>
        </p:nvSpPr>
        <p:spPr>
          <a:xfrm>
            <a:off x="6289061" y="652247"/>
            <a:ext cx="2908132" cy="40421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775"/>
              </a:lnSpc>
            </a:pPr>
            <a:r>
              <a:rPr lang="zh-CN" altLang="en-US" sz="16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广播通信线路</a:t>
            </a:r>
            <a:r>
              <a:rPr lang="zh-CN" altLang="en-US" sz="16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的物理层标准</a:t>
            </a:r>
            <a:endParaRPr lang="en-US" altLang="zh-CN" sz="1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ts val="2775"/>
              </a:lnSpc>
            </a:pPr>
            <a:r>
              <a:rPr lang="en-US" altLang="zh-CN" sz="1350" b="1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802.3</a:t>
            </a:r>
            <a:r>
              <a:rPr lang="zh-CN" altLang="en-US" sz="1350" b="1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10BASE-2</a:t>
            </a:r>
            <a:r>
              <a:rPr lang="zh-CN" altLang="en-US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10BASE-5</a:t>
            </a:r>
            <a:r>
              <a:rPr lang="zh-CN" altLang="en-US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350" spc="-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ts val="2775"/>
              </a:lnSpc>
            </a:pP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10BASE-T</a:t>
            </a:r>
          </a:p>
          <a:p>
            <a:pPr marL="0" lvl="1">
              <a:lnSpc>
                <a:spcPts val="2775"/>
              </a:lnSpc>
            </a:pPr>
            <a:r>
              <a:rPr lang="en-US" altLang="zh-CN" sz="1350" b="1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802.3u</a:t>
            </a:r>
            <a:r>
              <a:rPr lang="zh-CN" altLang="en-US" sz="1350" b="1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100BASE-T</a:t>
            </a:r>
            <a:r>
              <a:rPr lang="zh-CN" altLang="en-US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100BASE-TX</a:t>
            </a:r>
            <a:r>
              <a:rPr lang="zh-CN" altLang="en-US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350" spc="-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ts val="2775"/>
              </a:lnSpc>
            </a:pP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100BASE-T4</a:t>
            </a:r>
            <a:r>
              <a:rPr lang="zh-CN" altLang="en-US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100BASE-FX</a:t>
            </a:r>
          </a:p>
          <a:p>
            <a:pPr marL="0" lvl="1">
              <a:lnSpc>
                <a:spcPts val="2775"/>
              </a:lnSpc>
            </a:pPr>
            <a:r>
              <a:rPr lang="en-US" altLang="zh-CN" sz="1350" b="1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802.3z</a:t>
            </a:r>
            <a:r>
              <a:rPr lang="zh-CN" altLang="en-US" sz="1350" b="1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1000BASE-T</a:t>
            </a:r>
            <a:r>
              <a:rPr lang="zh-CN" altLang="en-US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1000BASE-CX</a:t>
            </a:r>
            <a:r>
              <a:rPr lang="zh-CN" altLang="en-US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350" spc="-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ts val="2775"/>
              </a:lnSpc>
            </a:pP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1000BASE-LX</a:t>
            </a:r>
            <a:r>
              <a:rPr lang="zh-CN" altLang="en-US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1000BASE-SX</a:t>
            </a:r>
          </a:p>
          <a:p>
            <a:pPr marL="0" lvl="1">
              <a:lnSpc>
                <a:spcPts val="2775"/>
              </a:lnSpc>
            </a:pPr>
            <a:r>
              <a:rPr lang="en-US" altLang="zh-CN" sz="1350" b="1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802.3ae</a:t>
            </a:r>
            <a:r>
              <a:rPr lang="zh-CN" altLang="en-US" sz="1350" b="1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 PHY</a:t>
            </a:r>
            <a:r>
              <a:rPr lang="zh-CN" altLang="en-US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WAN PHY</a:t>
            </a:r>
          </a:p>
          <a:p>
            <a:pPr marL="0" lvl="1">
              <a:lnSpc>
                <a:spcPts val="2775"/>
              </a:lnSpc>
            </a:pPr>
            <a:r>
              <a:rPr lang="en-US" altLang="zh-CN" sz="1350" b="1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802.15.4</a:t>
            </a:r>
            <a:r>
              <a:rPr lang="zh-CN" altLang="en-US" sz="1350" b="1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无线个人区域网</a:t>
            </a:r>
            <a:r>
              <a:rPr lang="en-US" altLang="zh-CN" sz="1350" spc="-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WPAN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A44F4C-F360-4101-BE63-E744E50FEE90}"/>
              </a:ext>
            </a:extLst>
          </p:cNvPr>
          <p:cNvSpPr txBox="1"/>
          <p:nvPr/>
        </p:nvSpPr>
        <p:spPr>
          <a:xfrm>
            <a:off x="0" y="4831821"/>
            <a:ext cx="163090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35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物理层基本概念</a:t>
            </a:r>
          </a:p>
        </p:txBody>
      </p:sp>
    </p:spTree>
    <p:extLst>
      <p:ext uri="{BB962C8B-B14F-4D97-AF65-F5344CB8AC3E}">
        <p14:creationId xmlns:p14="http://schemas.microsoft.com/office/powerpoint/2010/main" val="329813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629135" y="1379948"/>
            <a:ext cx="5775326" cy="330200"/>
          </a:xfrm>
          <a:prstGeom prst="rect">
            <a:avLst/>
          </a:prstGeom>
          <a:solidFill>
            <a:srgbClr val="0098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629135" y="1986373"/>
            <a:ext cx="5775326" cy="330200"/>
          </a:xfrm>
          <a:prstGeom prst="rect">
            <a:avLst/>
          </a:prstGeom>
          <a:solidFill>
            <a:srgbClr val="1956B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629135" y="2603910"/>
            <a:ext cx="5775326" cy="330200"/>
          </a:xfrm>
          <a:prstGeom prst="rect">
            <a:avLst/>
          </a:prstGeom>
          <a:solidFill>
            <a:srgbClr val="0098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fr-FR" dirty="0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auto">
          <a:xfrm>
            <a:off x="3637198" y="1308510"/>
            <a:ext cx="0" cy="1800225"/>
          </a:xfrm>
          <a:prstGeom prst="line">
            <a:avLst/>
          </a:prstGeom>
          <a:noFill/>
          <a:ln w="28575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700573" y="1125948"/>
            <a:ext cx="561611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2.2.1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数据通信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系统的模型</a:t>
            </a:r>
          </a:p>
          <a:p>
            <a:pPr eaLnBrk="0" hangingPunct="0"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2.2.2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有关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信道的几个基本概念</a:t>
            </a:r>
          </a:p>
          <a:p>
            <a:pPr eaLnBrk="0" hangingPunct="0"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2.2.3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信道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的极限容量</a:t>
            </a:r>
          </a:p>
        </p:txBody>
      </p:sp>
      <p:sp>
        <p:nvSpPr>
          <p:cNvPr id="11" name="Rectangle 27"/>
          <p:cNvSpPr>
            <a:spLocks noChangeArrowheads="1"/>
          </p:cNvSpPr>
          <p:nvPr/>
        </p:nvSpPr>
        <p:spPr bwMode="auto">
          <a:xfrm>
            <a:off x="639730" y="1379948"/>
            <a:ext cx="1636540" cy="155563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fr-FR">
              <a:latin typeface="宋体" charset="-122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48619" y="1474880"/>
            <a:ext cx="162765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fr-FR" altLang="zh-CN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2.2</a:t>
            </a:r>
          </a:p>
          <a:p>
            <a:pPr eaLnBrk="0" hangingPunct="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数据通信的基础知识</a:t>
            </a:r>
            <a:endParaRPr lang="zh-CN" altLang="fr-FR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9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2.2.1  </a:t>
            </a:r>
            <a:r>
              <a:rPr lang="zh-CN" altLang="en-US" dirty="0"/>
              <a:t>数据通信系统的模型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45144" y="1095658"/>
            <a:ext cx="8053711" cy="3303814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64234" y="1187002"/>
            <a:ext cx="7798280" cy="31239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zh-CN" sz="1300" b="1" dirty="0" smtClean="0">
                <a:latin typeface="微软雅黑" pitchFamily="34" charset="-122"/>
                <a:ea typeface="微软雅黑" pitchFamily="34" charset="-122"/>
              </a:rPr>
              <a:t>三大部分</a:t>
            </a:r>
            <a:r>
              <a:rPr lang="zh-CN" altLang="en-US" sz="13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13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源系统</a:t>
            </a:r>
            <a:r>
              <a:rPr lang="zh-CN" altLang="zh-CN" sz="1300" b="1" dirty="0" smtClean="0">
                <a:latin typeface="微软雅黑" pitchFamily="34" charset="-122"/>
                <a:ea typeface="微软雅黑" pitchFamily="34" charset="-122"/>
              </a:rPr>
              <a:t>（或发送端、发送方）、</a:t>
            </a:r>
            <a:r>
              <a:rPr lang="zh-CN" altLang="zh-CN" sz="13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传输系统</a:t>
            </a:r>
            <a:r>
              <a:rPr lang="zh-CN" altLang="zh-CN" sz="1300" b="1" dirty="0" smtClean="0">
                <a:latin typeface="微软雅黑" pitchFamily="34" charset="-122"/>
                <a:ea typeface="微软雅黑" pitchFamily="34" charset="-122"/>
              </a:rPr>
              <a:t>（或传输网络）和</a:t>
            </a:r>
            <a:r>
              <a:rPr lang="zh-CN" altLang="zh-CN" sz="13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目的系统</a:t>
            </a:r>
            <a:r>
              <a:rPr lang="zh-CN" altLang="zh-CN" sz="1300" b="1" dirty="0">
                <a:latin typeface="微软雅黑" pitchFamily="34" charset="-122"/>
                <a:ea typeface="微软雅黑" pitchFamily="34" charset="-122"/>
              </a:rPr>
              <a:t>（或接收端、接收方</a:t>
            </a:r>
            <a:r>
              <a:rPr lang="zh-CN" altLang="zh-CN" sz="1300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1300" b="1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grpSp>
        <p:nvGrpSpPr>
          <p:cNvPr id="5" name="Group 104"/>
          <p:cNvGrpSpPr>
            <a:grpSpLocks/>
          </p:cNvGrpSpPr>
          <p:nvPr/>
        </p:nvGrpSpPr>
        <p:grpSpPr bwMode="auto">
          <a:xfrm>
            <a:off x="2229820" y="3540006"/>
            <a:ext cx="691334" cy="706563"/>
            <a:chOff x="730" y="3160"/>
            <a:chExt cx="653" cy="723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864" y="3161"/>
              <a:ext cx="357" cy="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defTabSz="762000" eaLnBrk="0" hangingPunct="0"/>
              <a:r>
                <a:rPr kumimoji="1" lang="zh-CN" altLang="en-US" sz="1000" b="1" dirty="0">
                  <a:latin typeface="微软雅黑" pitchFamily="34" charset="-122"/>
                  <a:ea typeface="微软雅黑" pitchFamily="34" charset="-122"/>
                </a:rPr>
                <a:t>输入数据</a:t>
              </a:r>
            </a:p>
          </p:txBody>
        </p:sp>
        <p:sp>
          <p:nvSpPr>
            <p:cNvPr id="7" name="Line 18"/>
            <p:cNvSpPr>
              <a:spLocks noChangeShapeType="1"/>
            </p:cNvSpPr>
            <p:nvPr/>
          </p:nvSpPr>
          <p:spPr bwMode="auto">
            <a:xfrm>
              <a:off x="730" y="3160"/>
              <a:ext cx="653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en-US" sz="10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Group 106"/>
          <p:cNvGrpSpPr>
            <a:grpSpLocks/>
          </p:cNvGrpSpPr>
          <p:nvPr/>
        </p:nvGrpSpPr>
        <p:grpSpPr bwMode="auto">
          <a:xfrm>
            <a:off x="3389847" y="3540003"/>
            <a:ext cx="996979" cy="593200"/>
            <a:chOff x="1599" y="3160"/>
            <a:chExt cx="911" cy="607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599" y="3203"/>
              <a:ext cx="911" cy="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defTabSz="762000" eaLnBrk="0" hangingPunct="0"/>
              <a:r>
                <a:rPr kumimoji="1"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发送</a:t>
              </a:r>
              <a:endParaRPr kumimoji="1" lang="en-US" altLang="zh-CN" sz="1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 defTabSz="762000" eaLnBrk="0" hangingPunct="0"/>
              <a:r>
                <a:rPr kumimoji="1"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的信号</a:t>
              </a:r>
              <a:r>
                <a:rPr kumimoji="1" lang="en-US" altLang="zh-CN" sz="1000" b="1" dirty="0" smtClean="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kumimoji="1"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数字的或模拟的</a:t>
              </a:r>
              <a:r>
                <a:rPr kumimoji="1" lang="en-US" altLang="zh-CN" sz="1000" b="1" dirty="0" smtClean="0">
                  <a:latin typeface="微软雅黑" pitchFamily="34" charset="-122"/>
                  <a:ea typeface="微软雅黑" pitchFamily="34" charset="-122"/>
                </a:rPr>
                <a:t>)</a:t>
              </a:r>
              <a:endParaRPr kumimoji="1" lang="zh-CN" altLang="en-US" sz="1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>
              <a:off x="1686" y="3160"/>
              <a:ext cx="668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en-US" sz="10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Group 108"/>
          <p:cNvGrpSpPr>
            <a:grpSpLocks/>
          </p:cNvGrpSpPr>
          <p:nvPr/>
        </p:nvGrpSpPr>
        <p:grpSpPr bwMode="auto">
          <a:xfrm>
            <a:off x="4841514" y="3540009"/>
            <a:ext cx="1106999" cy="575777"/>
            <a:chOff x="2991" y="3160"/>
            <a:chExt cx="824" cy="522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991" y="3182"/>
              <a:ext cx="824" cy="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defTabSz="762000" eaLnBrk="0" hangingPunct="0"/>
              <a:r>
                <a:rPr kumimoji="1" lang="zh-CN" altLang="en-US" sz="1000" b="1" dirty="0">
                  <a:latin typeface="微软雅黑" pitchFamily="34" charset="-122"/>
                  <a:ea typeface="微软雅黑" pitchFamily="34" charset="-122"/>
                </a:rPr>
                <a:t>接收</a:t>
              </a:r>
            </a:p>
            <a:p>
              <a:pPr algn="ctr" defTabSz="762000" eaLnBrk="0" hangingPunct="0"/>
              <a:r>
                <a:rPr kumimoji="1" lang="zh-CN" altLang="en-US" sz="1000" b="1" dirty="0"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kumimoji="1"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信号</a:t>
              </a:r>
              <a:r>
                <a:rPr kumimoji="1" lang="en-US" altLang="zh-CN" sz="1000" b="1" dirty="0" smtClean="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kumimoji="1"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数字的或模拟的</a:t>
              </a:r>
              <a:r>
                <a:rPr kumimoji="1" lang="en-US" altLang="zh-CN" sz="1000" b="1" dirty="0" smtClean="0">
                  <a:latin typeface="微软雅黑" pitchFamily="34" charset="-122"/>
                  <a:ea typeface="微软雅黑" pitchFamily="34" charset="-122"/>
                </a:rPr>
                <a:t>)</a:t>
              </a:r>
              <a:endParaRPr kumimoji="1" lang="zh-CN" altLang="en-US" sz="1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>
              <a:off x="3035" y="3160"/>
              <a:ext cx="706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en-US" sz="10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Group 110"/>
          <p:cNvGrpSpPr>
            <a:grpSpLocks/>
          </p:cNvGrpSpPr>
          <p:nvPr/>
        </p:nvGrpSpPr>
        <p:grpSpPr bwMode="auto">
          <a:xfrm>
            <a:off x="6392412" y="3540007"/>
            <a:ext cx="629930" cy="751518"/>
            <a:chOff x="4318" y="3160"/>
            <a:chExt cx="595" cy="769"/>
          </a:xfrm>
        </p:grpSpPr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442" y="3207"/>
              <a:ext cx="357" cy="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defTabSz="762000" eaLnBrk="0" hangingPunct="0"/>
              <a:r>
                <a:rPr kumimoji="1" lang="zh-CN" altLang="en-US" sz="1000" b="1" dirty="0">
                  <a:latin typeface="微软雅黑" pitchFamily="34" charset="-122"/>
                  <a:ea typeface="微软雅黑" pitchFamily="34" charset="-122"/>
                </a:rPr>
                <a:t>输出数据</a:t>
              </a:r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4318" y="3160"/>
              <a:ext cx="595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en-US" sz="10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Group 103"/>
          <p:cNvGrpSpPr>
            <a:grpSpLocks/>
          </p:cNvGrpSpPr>
          <p:nvPr/>
        </p:nvGrpSpPr>
        <p:grpSpPr bwMode="auto">
          <a:xfrm>
            <a:off x="1668186" y="3316210"/>
            <a:ext cx="567465" cy="447587"/>
            <a:chOff x="407" y="2931"/>
            <a:chExt cx="536" cy="458"/>
          </a:xfrm>
          <a:solidFill>
            <a:srgbClr val="0070C0"/>
          </a:solidFill>
        </p:grpSpPr>
        <p:sp>
          <p:nvSpPr>
            <p:cNvPr id="18" name="AutoShape 11"/>
            <p:cNvSpPr>
              <a:spLocks noChangeArrowheads="1"/>
            </p:cNvSpPr>
            <p:nvPr/>
          </p:nvSpPr>
          <p:spPr bwMode="auto">
            <a:xfrm>
              <a:off x="407" y="2931"/>
              <a:ext cx="536" cy="458"/>
            </a:xfrm>
            <a:prstGeom prst="cube">
              <a:avLst>
                <a:gd name="adj" fmla="val 13069"/>
              </a:avLst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431" y="3059"/>
              <a:ext cx="447" cy="2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defTabSz="762000" eaLnBrk="0" hangingPunct="0"/>
              <a:r>
                <a:rPr kumimoji="1" lang="zh-CN" altLang="en-US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源点</a:t>
              </a:r>
            </a:p>
          </p:txBody>
        </p:sp>
      </p:grpSp>
      <p:grpSp>
        <p:nvGrpSpPr>
          <p:cNvPr id="20" name="Group 111"/>
          <p:cNvGrpSpPr>
            <a:grpSpLocks/>
          </p:cNvGrpSpPr>
          <p:nvPr/>
        </p:nvGrpSpPr>
        <p:grpSpPr bwMode="auto">
          <a:xfrm>
            <a:off x="6975109" y="3316210"/>
            <a:ext cx="567465" cy="447587"/>
            <a:chOff x="4654" y="2931"/>
            <a:chExt cx="536" cy="458"/>
          </a:xfrm>
          <a:solidFill>
            <a:srgbClr val="008000"/>
          </a:solidFill>
        </p:grpSpPr>
        <p:sp>
          <p:nvSpPr>
            <p:cNvPr id="21" name="AutoShape 15"/>
            <p:cNvSpPr>
              <a:spLocks noChangeArrowheads="1"/>
            </p:cNvSpPr>
            <p:nvPr/>
          </p:nvSpPr>
          <p:spPr bwMode="auto">
            <a:xfrm>
              <a:off x="4654" y="2931"/>
              <a:ext cx="536" cy="458"/>
            </a:xfrm>
            <a:prstGeom prst="cube">
              <a:avLst>
                <a:gd name="adj" fmla="val 13069"/>
              </a:avLst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4681" y="3061"/>
              <a:ext cx="446" cy="2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defTabSz="762000" eaLnBrk="0" hangingPunct="0"/>
              <a:r>
                <a:rPr kumimoji="1" lang="zh-CN" altLang="en-US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终点</a:t>
              </a:r>
            </a:p>
          </p:txBody>
        </p:sp>
      </p:grpSp>
      <p:grpSp>
        <p:nvGrpSpPr>
          <p:cNvPr id="23" name="Group 105"/>
          <p:cNvGrpSpPr>
            <a:grpSpLocks/>
          </p:cNvGrpSpPr>
          <p:nvPr/>
        </p:nvGrpSpPr>
        <p:grpSpPr bwMode="auto">
          <a:xfrm>
            <a:off x="2887151" y="3316210"/>
            <a:ext cx="617224" cy="447587"/>
            <a:chOff x="1210" y="2931"/>
            <a:chExt cx="583" cy="458"/>
          </a:xfrm>
          <a:solidFill>
            <a:srgbClr val="0070C0"/>
          </a:solidFill>
        </p:grpSpPr>
        <p:sp>
          <p:nvSpPr>
            <p:cNvPr id="24" name="AutoShape 12"/>
            <p:cNvSpPr>
              <a:spLocks noChangeArrowheads="1"/>
            </p:cNvSpPr>
            <p:nvPr/>
          </p:nvSpPr>
          <p:spPr bwMode="auto">
            <a:xfrm>
              <a:off x="1256" y="2931"/>
              <a:ext cx="537" cy="458"/>
            </a:xfrm>
            <a:prstGeom prst="cube">
              <a:avLst>
                <a:gd name="adj" fmla="val 13069"/>
              </a:avLst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210" y="3068"/>
              <a:ext cx="581" cy="2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defTabSz="762000" eaLnBrk="0" hangingPunct="0"/>
              <a:r>
                <a:rPr kumimoji="1" lang="zh-CN" altLang="en-US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发送器</a:t>
              </a:r>
            </a:p>
          </p:txBody>
        </p:sp>
      </p:grpSp>
      <p:grpSp>
        <p:nvGrpSpPr>
          <p:cNvPr id="26" name="Group 109"/>
          <p:cNvGrpSpPr>
            <a:grpSpLocks/>
          </p:cNvGrpSpPr>
          <p:nvPr/>
        </p:nvGrpSpPr>
        <p:grpSpPr bwMode="auto">
          <a:xfrm>
            <a:off x="5801653" y="3316210"/>
            <a:ext cx="615107" cy="447587"/>
            <a:chOff x="3760" y="2931"/>
            <a:chExt cx="581" cy="458"/>
          </a:xfrm>
          <a:solidFill>
            <a:srgbClr val="008000"/>
          </a:solidFill>
        </p:grpSpPr>
        <p:sp>
          <p:nvSpPr>
            <p:cNvPr id="27" name="AutoShape 14"/>
            <p:cNvSpPr>
              <a:spLocks noChangeArrowheads="1"/>
            </p:cNvSpPr>
            <p:nvPr/>
          </p:nvSpPr>
          <p:spPr bwMode="auto">
            <a:xfrm>
              <a:off x="3805" y="2931"/>
              <a:ext cx="535" cy="458"/>
            </a:xfrm>
            <a:prstGeom prst="cube">
              <a:avLst>
                <a:gd name="adj" fmla="val 13069"/>
              </a:avLst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760" y="3059"/>
              <a:ext cx="581" cy="2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defTabSz="762000" eaLnBrk="0" hangingPunct="0"/>
              <a:r>
                <a:rPr kumimoji="1" lang="zh-CN" altLang="en-US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接收器</a:t>
              </a:r>
            </a:p>
          </p:txBody>
        </p:sp>
      </p:grp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3221312" y="2317054"/>
            <a:ext cx="2556767" cy="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100" b="1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1944516" y="2319009"/>
            <a:ext cx="1038588" cy="0"/>
          </a:xfrm>
          <a:prstGeom prst="line">
            <a:avLst/>
          </a:prstGeom>
          <a:noFill/>
          <a:ln w="76200" cmpd="tri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100" b="1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2525471" y="2450939"/>
            <a:ext cx="903074" cy="24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0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调制解调器</a:t>
            </a: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6128510" y="2317054"/>
            <a:ext cx="1228655" cy="0"/>
          </a:xfrm>
          <a:prstGeom prst="line">
            <a:avLst/>
          </a:prstGeom>
          <a:noFill/>
          <a:ln w="76200" cmpd="tri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100" b="1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Rectangle 42"/>
          <p:cNvSpPr>
            <a:spLocks noChangeArrowheads="1"/>
          </p:cNvSpPr>
          <p:nvPr/>
        </p:nvSpPr>
        <p:spPr bwMode="auto">
          <a:xfrm>
            <a:off x="1353204" y="2495893"/>
            <a:ext cx="854136" cy="24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0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计算机</a:t>
            </a:r>
            <a:r>
              <a:rPr kumimoji="1" lang="en-US" altLang="zh-CN" sz="10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kumimoji="1" lang="en-US" altLang="zh-CN" sz="1000" b="1" dirty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" name="Picture 4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624" y="2170465"/>
            <a:ext cx="568524" cy="32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46"/>
          <p:cNvSpPr>
            <a:spLocks noChangeArrowheads="1"/>
          </p:cNvSpPr>
          <p:nvPr/>
        </p:nvSpPr>
        <p:spPr bwMode="auto">
          <a:xfrm>
            <a:off x="5505875" y="2468530"/>
            <a:ext cx="898839" cy="24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0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调制解调器</a:t>
            </a:r>
          </a:p>
        </p:txBody>
      </p:sp>
      <p:grpSp>
        <p:nvGrpSpPr>
          <p:cNvPr id="36" name="Group 47"/>
          <p:cNvGrpSpPr>
            <a:grpSpLocks/>
          </p:cNvGrpSpPr>
          <p:nvPr/>
        </p:nvGrpSpPr>
        <p:grpSpPr bwMode="auto">
          <a:xfrm>
            <a:off x="3450496" y="2050261"/>
            <a:ext cx="435127" cy="209135"/>
            <a:chOff x="2315" y="3965"/>
            <a:chExt cx="496" cy="254"/>
          </a:xfrm>
        </p:grpSpPr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2315" y="4051"/>
              <a:ext cx="92" cy="89"/>
            </a:xfrm>
            <a:custGeom>
              <a:avLst/>
              <a:gdLst>
                <a:gd name="T0" fmla="*/ 0 w 552"/>
                <a:gd name="T1" fmla="*/ 255 h 535"/>
                <a:gd name="T2" fmla="*/ 7 w 552"/>
                <a:gd name="T3" fmla="*/ 209 h 535"/>
                <a:gd name="T4" fmla="*/ 18 w 552"/>
                <a:gd name="T5" fmla="*/ 164 h 535"/>
                <a:gd name="T6" fmla="*/ 26 w 552"/>
                <a:gd name="T7" fmla="*/ 131 h 535"/>
                <a:gd name="T8" fmla="*/ 39 w 552"/>
                <a:gd name="T9" fmla="*/ 115 h 535"/>
                <a:gd name="T10" fmla="*/ 52 w 552"/>
                <a:gd name="T11" fmla="*/ 104 h 535"/>
                <a:gd name="T12" fmla="*/ 67 w 552"/>
                <a:gd name="T13" fmla="*/ 103 h 535"/>
                <a:gd name="T14" fmla="*/ 83 w 552"/>
                <a:gd name="T15" fmla="*/ 107 h 535"/>
                <a:gd name="T16" fmla="*/ 98 w 552"/>
                <a:gd name="T17" fmla="*/ 121 h 535"/>
                <a:gd name="T18" fmla="*/ 106 w 552"/>
                <a:gd name="T19" fmla="*/ 140 h 535"/>
                <a:gd name="T20" fmla="*/ 112 w 552"/>
                <a:gd name="T21" fmla="*/ 165 h 535"/>
                <a:gd name="T22" fmla="*/ 141 w 552"/>
                <a:gd name="T23" fmla="*/ 331 h 535"/>
                <a:gd name="T24" fmla="*/ 148 w 552"/>
                <a:gd name="T25" fmla="*/ 356 h 535"/>
                <a:gd name="T26" fmla="*/ 154 w 552"/>
                <a:gd name="T27" fmla="*/ 373 h 535"/>
                <a:gd name="T28" fmla="*/ 172 w 552"/>
                <a:gd name="T29" fmla="*/ 385 h 535"/>
                <a:gd name="T30" fmla="*/ 188 w 552"/>
                <a:gd name="T31" fmla="*/ 386 h 535"/>
                <a:gd name="T32" fmla="*/ 203 w 552"/>
                <a:gd name="T33" fmla="*/ 378 h 535"/>
                <a:gd name="T34" fmla="*/ 212 w 552"/>
                <a:gd name="T35" fmla="*/ 359 h 535"/>
                <a:gd name="T36" fmla="*/ 219 w 552"/>
                <a:gd name="T37" fmla="*/ 331 h 535"/>
                <a:gd name="T38" fmla="*/ 258 w 552"/>
                <a:gd name="T39" fmla="*/ 88 h 535"/>
                <a:gd name="T40" fmla="*/ 264 w 552"/>
                <a:gd name="T41" fmla="*/ 52 h 535"/>
                <a:gd name="T42" fmla="*/ 271 w 552"/>
                <a:gd name="T43" fmla="*/ 29 h 535"/>
                <a:gd name="T44" fmla="*/ 280 w 552"/>
                <a:gd name="T45" fmla="*/ 12 h 535"/>
                <a:gd name="T46" fmla="*/ 291 w 552"/>
                <a:gd name="T47" fmla="*/ 4 h 535"/>
                <a:gd name="T48" fmla="*/ 308 w 552"/>
                <a:gd name="T49" fmla="*/ 0 h 535"/>
                <a:gd name="T50" fmla="*/ 327 w 552"/>
                <a:gd name="T51" fmla="*/ 5 h 535"/>
                <a:gd name="T52" fmla="*/ 340 w 552"/>
                <a:gd name="T53" fmla="*/ 26 h 535"/>
                <a:gd name="T54" fmla="*/ 347 w 552"/>
                <a:gd name="T55" fmla="*/ 43 h 535"/>
                <a:gd name="T56" fmla="*/ 353 w 552"/>
                <a:gd name="T57" fmla="*/ 68 h 535"/>
                <a:gd name="T58" fmla="*/ 412 w 552"/>
                <a:gd name="T59" fmla="*/ 460 h 535"/>
                <a:gd name="T60" fmla="*/ 419 w 552"/>
                <a:gd name="T61" fmla="*/ 492 h 535"/>
                <a:gd name="T62" fmla="*/ 429 w 552"/>
                <a:gd name="T63" fmla="*/ 520 h 535"/>
                <a:gd name="T64" fmla="*/ 441 w 552"/>
                <a:gd name="T65" fmla="*/ 530 h 535"/>
                <a:gd name="T66" fmla="*/ 462 w 552"/>
                <a:gd name="T67" fmla="*/ 535 h 535"/>
                <a:gd name="T68" fmla="*/ 478 w 552"/>
                <a:gd name="T69" fmla="*/ 518 h 535"/>
                <a:gd name="T70" fmla="*/ 488 w 552"/>
                <a:gd name="T71" fmla="*/ 495 h 535"/>
                <a:gd name="T72" fmla="*/ 496 w 552"/>
                <a:gd name="T73" fmla="*/ 461 h 535"/>
                <a:gd name="T74" fmla="*/ 552 w 552"/>
                <a:gd name="T75" fmla="*/ 10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535">
                  <a:moveTo>
                    <a:pt x="0" y="255"/>
                  </a:moveTo>
                  <a:lnTo>
                    <a:pt x="7" y="209"/>
                  </a:lnTo>
                  <a:lnTo>
                    <a:pt x="18" y="164"/>
                  </a:lnTo>
                  <a:lnTo>
                    <a:pt x="26" y="131"/>
                  </a:lnTo>
                  <a:lnTo>
                    <a:pt x="39" y="115"/>
                  </a:lnTo>
                  <a:lnTo>
                    <a:pt x="52" y="104"/>
                  </a:lnTo>
                  <a:lnTo>
                    <a:pt x="67" y="103"/>
                  </a:lnTo>
                  <a:lnTo>
                    <a:pt x="83" y="107"/>
                  </a:lnTo>
                  <a:lnTo>
                    <a:pt x="98" y="121"/>
                  </a:lnTo>
                  <a:lnTo>
                    <a:pt x="106" y="140"/>
                  </a:lnTo>
                  <a:lnTo>
                    <a:pt x="112" y="165"/>
                  </a:lnTo>
                  <a:lnTo>
                    <a:pt x="141" y="331"/>
                  </a:lnTo>
                  <a:lnTo>
                    <a:pt x="148" y="356"/>
                  </a:lnTo>
                  <a:lnTo>
                    <a:pt x="154" y="373"/>
                  </a:lnTo>
                  <a:lnTo>
                    <a:pt x="172" y="385"/>
                  </a:lnTo>
                  <a:lnTo>
                    <a:pt x="188" y="386"/>
                  </a:lnTo>
                  <a:lnTo>
                    <a:pt x="203" y="378"/>
                  </a:lnTo>
                  <a:lnTo>
                    <a:pt x="212" y="359"/>
                  </a:lnTo>
                  <a:lnTo>
                    <a:pt x="219" y="331"/>
                  </a:lnTo>
                  <a:lnTo>
                    <a:pt x="258" y="88"/>
                  </a:lnTo>
                  <a:lnTo>
                    <a:pt x="264" y="52"/>
                  </a:lnTo>
                  <a:lnTo>
                    <a:pt x="271" y="29"/>
                  </a:lnTo>
                  <a:lnTo>
                    <a:pt x="280" y="12"/>
                  </a:lnTo>
                  <a:lnTo>
                    <a:pt x="291" y="4"/>
                  </a:lnTo>
                  <a:lnTo>
                    <a:pt x="308" y="0"/>
                  </a:lnTo>
                  <a:lnTo>
                    <a:pt x="327" y="5"/>
                  </a:lnTo>
                  <a:lnTo>
                    <a:pt x="340" y="26"/>
                  </a:lnTo>
                  <a:lnTo>
                    <a:pt x="347" y="43"/>
                  </a:lnTo>
                  <a:lnTo>
                    <a:pt x="353" y="68"/>
                  </a:lnTo>
                  <a:lnTo>
                    <a:pt x="412" y="460"/>
                  </a:lnTo>
                  <a:lnTo>
                    <a:pt x="419" y="492"/>
                  </a:lnTo>
                  <a:lnTo>
                    <a:pt x="429" y="520"/>
                  </a:lnTo>
                  <a:lnTo>
                    <a:pt x="441" y="530"/>
                  </a:lnTo>
                  <a:lnTo>
                    <a:pt x="462" y="535"/>
                  </a:lnTo>
                  <a:lnTo>
                    <a:pt x="478" y="518"/>
                  </a:lnTo>
                  <a:lnTo>
                    <a:pt x="488" y="495"/>
                  </a:lnTo>
                  <a:lnTo>
                    <a:pt x="496" y="461"/>
                  </a:lnTo>
                  <a:lnTo>
                    <a:pt x="552" y="107"/>
                  </a:lnTo>
                </a:path>
              </a:pathLst>
            </a:custGeom>
            <a:noFill/>
            <a:ln w="1270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Freeform 49"/>
            <p:cNvSpPr>
              <a:spLocks/>
            </p:cNvSpPr>
            <p:nvPr/>
          </p:nvSpPr>
          <p:spPr bwMode="auto">
            <a:xfrm>
              <a:off x="2407" y="3965"/>
              <a:ext cx="157" cy="254"/>
            </a:xfrm>
            <a:custGeom>
              <a:avLst/>
              <a:gdLst>
                <a:gd name="T0" fmla="*/ 0 w 943"/>
                <a:gd name="T1" fmla="*/ 622 h 1524"/>
                <a:gd name="T2" fmla="*/ 49 w 943"/>
                <a:gd name="T3" fmla="*/ 336 h 1524"/>
                <a:gd name="T4" fmla="*/ 55 w 943"/>
                <a:gd name="T5" fmla="*/ 313 h 1524"/>
                <a:gd name="T6" fmla="*/ 71 w 943"/>
                <a:gd name="T7" fmla="*/ 301 h 1524"/>
                <a:gd name="T8" fmla="*/ 84 w 943"/>
                <a:gd name="T9" fmla="*/ 297 h 1524"/>
                <a:gd name="T10" fmla="*/ 105 w 943"/>
                <a:gd name="T11" fmla="*/ 301 h 1524"/>
                <a:gd name="T12" fmla="*/ 116 w 943"/>
                <a:gd name="T13" fmla="*/ 314 h 1524"/>
                <a:gd name="T14" fmla="*/ 122 w 943"/>
                <a:gd name="T15" fmla="*/ 336 h 1524"/>
                <a:gd name="T16" fmla="*/ 236 w 943"/>
                <a:gd name="T17" fmla="*/ 1164 h 1524"/>
                <a:gd name="T18" fmla="*/ 247 w 943"/>
                <a:gd name="T19" fmla="*/ 1207 h 1524"/>
                <a:gd name="T20" fmla="*/ 258 w 943"/>
                <a:gd name="T21" fmla="*/ 1222 h 1524"/>
                <a:gd name="T22" fmla="*/ 276 w 943"/>
                <a:gd name="T23" fmla="*/ 1230 h 1524"/>
                <a:gd name="T24" fmla="*/ 290 w 943"/>
                <a:gd name="T25" fmla="*/ 1234 h 1524"/>
                <a:gd name="T26" fmla="*/ 309 w 943"/>
                <a:gd name="T27" fmla="*/ 1227 h 1524"/>
                <a:gd name="T28" fmla="*/ 324 w 943"/>
                <a:gd name="T29" fmla="*/ 1209 h 1524"/>
                <a:gd name="T30" fmla="*/ 335 w 943"/>
                <a:gd name="T31" fmla="*/ 1164 h 1524"/>
                <a:gd name="T32" fmla="*/ 448 w 943"/>
                <a:gd name="T33" fmla="*/ 204 h 1524"/>
                <a:gd name="T34" fmla="*/ 455 w 943"/>
                <a:gd name="T35" fmla="*/ 158 h 1524"/>
                <a:gd name="T36" fmla="*/ 462 w 943"/>
                <a:gd name="T37" fmla="*/ 143 h 1524"/>
                <a:gd name="T38" fmla="*/ 470 w 943"/>
                <a:gd name="T39" fmla="*/ 129 h 1524"/>
                <a:gd name="T40" fmla="*/ 483 w 943"/>
                <a:gd name="T41" fmla="*/ 118 h 1524"/>
                <a:gd name="T42" fmla="*/ 499 w 943"/>
                <a:gd name="T43" fmla="*/ 116 h 1524"/>
                <a:gd name="T44" fmla="*/ 517 w 943"/>
                <a:gd name="T45" fmla="*/ 122 h 1524"/>
                <a:gd name="T46" fmla="*/ 531 w 943"/>
                <a:gd name="T47" fmla="*/ 132 h 1524"/>
                <a:gd name="T48" fmla="*/ 539 w 943"/>
                <a:gd name="T49" fmla="*/ 143 h 1524"/>
                <a:gd name="T50" fmla="*/ 548 w 943"/>
                <a:gd name="T51" fmla="*/ 158 h 1524"/>
                <a:gd name="T52" fmla="*/ 555 w 943"/>
                <a:gd name="T53" fmla="*/ 197 h 1524"/>
                <a:gd name="T54" fmla="*/ 658 w 943"/>
                <a:gd name="T55" fmla="*/ 1428 h 1524"/>
                <a:gd name="T56" fmla="*/ 665 w 943"/>
                <a:gd name="T57" fmla="*/ 1480 h 1524"/>
                <a:gd name="T58" fmla="*/ 674 w 943"/>
                <a:gd name="T59" fmla="*/ 1505 h 1524"/>
                <a:gd name="T60" fmla="*/ 692 w 943"/>
                <a:gd name="T61" fmla="*/ 1517 h 1524"/>
                <a:gd name="T62" fmla="*/ 710 w 943"/>
                <a:gd name="T63" fmla="*/ 1524 h 1524"/>
                <a:gd name="T64" fmla="*/ 727 w 943"/>
                <a:gd name="T65" fmla="*/ 1517 h 1524"/>
                <a:gd name="T66" fmla="*/ 736 w 943"/>
                <a:gd name="T67" fmla="*/ 1505 h 1524"/>
                <a:gd name="T68" fmla="*/ 742 w 943"/>
                <a:gd name="T69" fmla="*/ 1484 h 1524"/>
                <a:gd name="T70" fmla="*/ 748 w 943"/>
                <a:gd name="T71" fmla="*/ 1432 h 1524"/>
                <a:gd name="T72" fmla="*/ 882 w 943"/>
                <a:gd name="T73" fmla="*/ 87 h 1524"/>
                <a:gd name="T74" fmla="*/ 888 w 943"/>
                <a:gd name="T75" fmla="*/ 59 h 1524"/>
                <a:gd name="T76" fmla="*/ 897 w 943"/>
                <a:gd name="T77" fmla="*/ 34 h 1524"/>
                <a:gd name="T78" fmla="*/ 908 w 943"/>
                <a:gd name="T79" fmla="*/ 17 h 1524"/>
                <a:gd name="T80" fmla="*/ 919 w 943"/>
                <a:gd name="T81" fmla="*/ 5 h 1524"/>
                <a:gd name="T82" fmla="*/ 931 w 943"/>
                <a:gd name="T83" fmla="*/ 0 h 1524"/>
                <a:gd name="T84" fmla="*/ 943 w 943"/>
                <a:gd name="T85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3" h="1524">
                  <a:moveTo>
                    <a:pt x="0" y="622"/>
                  </a:moveTo>
                  <a:lnTo>
                    <a:pt x="49" y="336"/>
                  </a:lnTo>
                  <a:lnTo>
                    <a:pt x="55" y="313"/>
                  </a:lnTo>
                  <a:lnTo>
                    <a:pt x="71" y="301"/>
                  </a:lnTo>
                  <a:lnTo>
                    <a:pt x="84" y="297"/>
                  </a:lnTo>
                  <a:lnTo>
                    <a:pt x="105" y="301"/>
                  </a:lnTo>
                  <a:lnTo>
                    <a:pt x="116" y="314"/>
                  </a:lnTo>
                  <a:lnTo>
                    <a:pt x="122" y="336"/>
                  </a:lnTo>
                  <a:lnTo>
                    <a:pt x="236" y="1164"/>
                  </a:lnTo>
                  <a:lnTo>
                    <a:pt x="247" y="1207"/>
                  </a:lnTo>
                  <a:lnTo>
                    <a:pt x="258" y="1222"/>
                  </a:lnTo>
                  <a:lnTo>
                    <a:pt x="276" y="1230"/>
                  </a:lnTo>
                  <a:lnTo>
                    <a:pt x="290" y="1234"/>
                  </a:lnTo>
                  <a:lnTo>
                    <a:pt x="309" y="1227"/>
                  </a:lnTo>
                  <a:lnTo>
                    <a:pt x="324" y="1209"/>
                  </a:lnTo>
                  <a:lnTo>
                    <a:pt x="335" y="1164"/>
                  </a:lnTo>
                  <a:lnTo>
                    <a:pt x="448" y="204"/>
                  </a:lnTo>
                  <a:lnTo>
                    <a:pt x="455" y="158"/>
                  </a:lnTo>
                  <a:lnTo>
                    <a:pt x="462" y="143"/>
                  </a:lnTo>
                  <a:lnTo>
                    <a:pt x="470" y="129"/>
                  </a:lnTo>
                  <a:lnTo>
                    <a:pt x="483" y="118"/>
                  </a:lnTo>
                  <a:lnTo>
                    <a:pt x="499" y="116"/>
                  </a:lnTo>
                  <a:lnTo>
                    <a:pt x="517" y="122"/>
                  </a:lnTo>
                  <a:lnTo>
                    <a:pt x="531" y="132"/>
                  </a:lnTo>
                  <a:lnTo>
                    <a:pt x="539" y="143"/>
                  </a:lnTo>
                  <a:lnTo>
                    <a:pt x="548" y="158"/>
                  </a:lnTo>
                  <a:lnTo>
                    <a:pt x="555" y="197"/>
                  </a:lnTo>
                  <a:lnTo>
                    <a:pt x="658" y="1428"/>
                  </a:lnTo>
                  <a:lnTo>
                    <a:pt x="665" y="1480"/>
                  </a:lnTo>
                  <a:lnTo>
                    <a:pt x="674" y="1505"/>
                  </a:lnTo>
                  <a:lnTo>
                    <a:pt x="692" y="1517"/>
                  </a:lnTo>
                  <a:lnTo>
                    <a:pt x="710" y="1524"/>
                  </a:lnTo>
                  <a:lnTo>
                    <a:pt x="727" y="1517"/>
                  </a:lnTo>
                  <a:lnTo>
                    <a:pt x="736" y="1505"/>
                  </a:lnTo>
                  <a:lnTo>
                    <a:pt x="742" y="1484"/>
                  </a:lnTo>
                  <a:lnTo>
                    <a:pt x="748" y="1432"/>
                  </a:lnTo>
                  <a:lnTo>
                    <a:pt x="882" y="87"/>
                  </a:lnTo>
                  <a:lnTo>
                    <a:pt x="888" y="59"/>
                  </a:lnTo>
                  <a:lnTo>
                    <a:pt x="897" y="34"/>
                  </a:lnTo>
                  <a:lnTo>
                    <a:pt x="908" y="17"/>
                  </a:lnTo>
                  <a:lnTo>
                    <a:pt x="919" y="5"/>
                  </a:lnTo>
                  <a:lnTo>
                    <a:pt x="931" y="0"/>
                  </a:lnTo>
                  <a:lnTo>
                    <a:pt x="943" y="0"/>
                  </a:lnTo>
                </a:path>
              </a:pathLst>
            </a:custGeom>
            <a:noFill/>
            <a:ln w="1270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Freeform 50"/>
            <p:cNvSpPr>
              <a:spLocks/>
            </p:cNvSpPr>
            <p:nvPr/>
          </p:nvSpPr>
          <p:spPr bwMode="auto">
            <a:xfrm>
              <a:off x="2719" y="4051"/>
              <a:ext cx="92" cy="89"/>
            </a:xfrm>
            <a:custGeom>
              <a:avLst/>
              <a:gdLst>
                <a:gd name="T0" fmla="*/ 551 w 551"/>
                <a:gd name="T1" fmla="*/ 255 h 535"/>
                <a:gd name="T2" fmla="*/ 544 w 551"/>
                <a:gd name="T3" fmla="*/ 209 h 535"/>
                <a:gd name="T4" fmla="*/ 534 w 551"/>
                <a:gd name="T5" fmla="*/ 164 h 535"/>
                <a:gd name="T6" fmla="*/ 525 w 551"/>
                <a:gd name="T7" fmla="*/ 131 h 535"/>
                <a:gd name="T8" fmla="*/ 514 w 551"/>
                <a:gd name="T9" fmla="*/ 115 h 535"/>
                <a:gd name="T10" fmla="*/ 499 w 551"/>
                <a:gd name="T11" fmla="*/ 104 h 535"/>
                <a:gd name="T12" fmla="*/ 486 w 551"/>
                <a:gd name="T13" fmla="*/ 103 h 535"/>
                <a:gd name="T14" fmla="*/ 468 w 551"/>
                <a:gd name="T15" fmla="*/ 107 h 535"/>
                <a:gd name="T16" fmla="*/ 455 w 551"/>
                <a:gd name="T17" fmla="*/ 121 h 535"/>
                <a:gd name="T18" fmla="*/ 446 w 551"/>
                <a:gd name="T19" fmla="*/ 140 h 535"/>
                <a:gd name="T20" fmla="*/ 439 w 551"/>
                <a:gd name="T21" fmla="*/ 165 h 535"/>
                <a:gd name="T22" fmla="*/ 411 w 551"/>
                <a:gd name="T23" fmla="*/ 331 h 535"/>
                <a:gd name="T24" fmla="*/ 404 w 551"/>
                <a:gd name="T25" fmla="*/ 356 h 535"/>
                <a:gd name="T26" fmla="*/ 398 w 551"/>
                <a:gd name="T27" fmla="*/ 373 h 535"/>
                <a:gd name="T28" fmla="*/ 381 w 551"/>
                <a:gd name="T29" fmla="*/ 385 h 535"/>
                <a:gd name="T30" fmla="*/ 364 w 551"/>
                <a:gd name="T31" fmla="*/ 386 h 535"/>
                <a:gd name="T32" fmla="*/ 349 w 551"/>
                <a:gd name="T33" fmla="*/ 378 h 535"/>
                <a:gd name="T34" fmla="*/ 341 w 551"/>
                <a:gd name="T35" fmla="*/ 359 h 535"/>
                <a:gd name="T36" fmla="*/ 333 w 551"/>
                <a:gd name="T37" fmla="*/ 331 h 535"/>
                <a:gd name="T38" fmla="*/ 295 w 551"/>
                <a:gd name="T39" fmla="*/ 88 h 535"/>
                <a:gd name="T40" fmla="*/ 288 w 551"/>
                <a:gd name="T41" fmla="*/ 52 h 535"/>
                <a:gd name="T42" fmla="*/ 281 w 551"/>
                <a:gd name="T43" fmla="*/ 29 h 535"/>
                <a:gd name="T44" fmla="*/ 271 w 551"/>
                <a:gd name="T45" fmla="*/ 12 h 535"/>
                <a:gd name="T46" fmla="*/ 260 w 551"/>
                <a:gd name="T47" fmla="*/ 4 h 535"/>
                <a:gd name="T48" fmla="*/ 242 w 551"/>
                <a:gd name="T49" fmla="*/ 0 h 535"/>
                <a:gd name="T50" fmla="*/ 225 w 551"/>
                <a:gd name="T51" fmla="*/ 5 h 535"/>
                <a:gd name="T52" fmla="*/ 210 w 551"/>
                <a:gd name="T53" fmla="*/ 26 h 535"/>
                <a:gd name="T54" fmla="*/ 204 w 551"/>
                <a:gd name="T55" fmla="*/ 43 h 535"/>
                <a:gd name="T56" fmla="*/ 199 w 551"/>
                <a:gd name="T57" fmla="*/ 68 h 535"/>
                <a:gd name="T58" fmla="*/ 141 w 551"/>
                <a:gd name="T59" fmla="*/ 460 h 535"/>
                <a:gd name="T60" fmla="*/ 134 w 551"/>
                <a:gd name="T61" fmla="*/ 492 h 535"/>
                <a:gd name="T62" fmla="*/ 123 w 551"/>
                <a:gd name="T63" fmla="*/ 520 h 535"/>
                <a:gd name="T64" fmla="*/ 111 w 551"/>
                <a:gd name="T65" fmla="*/ 530 h 535"/>
                <a:gd name="T66" fmla="*/ 90 w 551"/>
                <a:gd name="T67" fmla="*/ 535 h 535"/>
                <a:gd name="T68" fmla="*/ 73 w 551"/>
                <a:gd name="T69" fmla="*/ 518 h 535"/>
                <a:gd name="T70" fmla="*/ 63 w 551"/>
                <a:gd name="T71" fmla="*/ 495 h 535"/>
                <a:gd name="T72" fmla="*/ 56 w 551"/>
                <a:gd name="T73" fmla="*/ 461 h 535"/>
                <a:gd name="T74" fmla="*/ 0 w 551"/>
                <a:gd name="T75" fmla="*/ 10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1" h="535">
                  <a:moveTo>
                    <a:pt x="551" y="255"/>
                  </a:moveTo>
                  <a:lnTo>
                    <a:pt x="544" y="209"/>
                  </a:lnTo>
                  <a:lnTo>
                    <a:pt x="534" y="164"/>
                  </a:lnTo>
                  <a:lnTo>
                    <a:pt x="525" y="131"/>
                  </a:lnTo>
                  <a:lnTo>
                    <a:pt x="514" y="115"/>
                  </a:lnTo>
                  <a:lnTo>
                    <a:pt x="499" y="104"/>
                  </a:lnTo>
                  <a:lnTo>
                    <a:pt x="486" y="103"/>
                  </a:lnTo>
                  <a:lnTo>
                    <a:pt x="468" y="107"/>
                  </a:lnTo>
                  <a:lnTo>
                    <a:pt x="455" y="121"/>
                  </a:lnTo>
                  <a:lnTo>
                    <a:pt x="446" y="140"/>
                  </a:lnTo>
                  <a:lnTo>
                    <a:pt x="439" y="165"/>
                  </a:lnTo>
                  <a:lnTo>
                    <a:pt x="411" y="331"/>
                  </a:lnTo>
                  <a:lnTo>
                    <a:pt x="404" y="356"/>
                  </a:lnTo>
                  <a:lnTo>
                    <a:pt x="398" y="373"/>
                  </a:lnTo>
                  <a:lnTo>
                    <a:pt x="381" y="385"/>
                  </a:lnTo>
                  <a:lnTo>
                    <a:pt x="364" y="386"/>
                  </a:lnTo>
                  <a:lnTo>
                    <a:pt x="349" y="378"/>
                  </a:lnTo>
                  <a:lnTo>
                    <a:pt x="341" y="359"/>
                  </a:lnTo>
                  <a:lnTo>
                    <a:pt x="333" y="331"/>
                  </a:lnTo>
                  <a:lnTo>
                    <a:pt x="295" y="88"/>
                  </a:lnTo>
                  <a:lnTo>
                    <a:pt x="288" y="52"/>
                  </a:lnTo>
                  <a:lnTo>
                    <a:pt x="281" y="29"/>
                  </a:lnTo>
                  <a:lnTo>
                    <a:pt x="271" y="12"/>
                  </a:lnTo>
                  <a:lnTo>
                    <a:pt x="260" y="4"/>
                  </a:lnTo>
                  <a:lnTo>
                    <a:pt x="242" y="0"/>
                  </a:lnTo>
                  <a:lnTo>
                    <a:pt x="225" y="5"/>
                  </a:lnTo>
                  <a:lnTo>
                    <a:pt x="210" y="26"/>
                  </a:lnTo>
                  <a:lnTo>
                    <a:pt x="204" y="43"/>
                  </a:lnTo>
                  <a:lnTo>
                    <a:pt x="199" y="68"/>
                  </a:lnTo>
                  <a:lnTo>
                    <a:pt x="141" y="460"/>
                  </a:lnTo>
                  <a:lnTo>
                    <a:pt x="134" y="492"/>
                  </a:lnTo>
                  <a:lnTo>
                    <a:pt x="123" y="520"/>
                  </a:lnTo>
                  <a:lnTo>
                    <a:pt x="111" y="530"/>
                  </a:lnTo>
                  <a:lnTo>
                    <a:pt x="90" y="535"/>
                  </a:lnTo>
                  <a:lnTo>
                    <a:pt x="73" y="518"/>
                  </a:lnTo>
                  <a:lnTo>
                    <a:pt x="63" y="495"/>
                  </a:lnTo>
                  <a:lnTo>
                    <a:pt x="56" y="461"/>
                  </a:lnTo>
                  <a:lnTo>
                    <a:pt x="0" y="107"/>
                  </a:lnTo>
                </a:path>
              </a:pathLst>
            </a:custGeom>
            <a:noFill/>
            <a:ln w="1270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Freeform 51"/>
            <p:cNvSpPr>
              <a:spLocks/>
            </p:cNvSpPr>
            <p:nvPr/>
          </p:nvSpPr>
          <p:spPr bwMode="auto">
            <a:xfrm>
              <a:off x="2562" y="3965"/>
              <a:ext cx="157" cy="254"/>
            </a:xfrm>
            <a:custGeom>
              <a:avLst/>
              <a:gdLst>
                <a:gd name="T0" fmla="*/ 943 w 943"/>
                <a:gd name="T1" fmla="*/ 626 h 1524"/>
                <a:gd name="T2" fmla="*/ 895 w 943"/>
                <a:gd name="T3" fmla="*/ 336 h 1524"/>
                <a:gd name="T4" fmla="*/ 887 w 943"/>
                <a:gd name="T5" fmla="*/ 313 h 1524"/>
                <a:gd name="T6" fmla="*/ 873 w 943"/>
                <a:gd name="T7" fmla="*/ 301 h 1524"/>
                <a:gd name="T8" fmla="*/ 859 w 943"/>
                <a:gd name="T9" fmla="*/ 297 h 1524"/>
                <a:gd name="T10" fmla="*/ 837 w 943"/>
                <a:gd name="T11" fmla="*/ 301 h 1524"/>
                <a:gd name="T12" fmla="*/ 828 w 943"/>
                <a:gd name="T13" fmla="*/ 314 h 1524"/>
                <a:gd name="T14" fmla="*/ 819 w 943"/>
                <a:gd name="T15" fmla="*/ 336 h 1524"/>
                <a:gd name="T16" fmla="*/ 706 w 943"/>
                <a:gd name="T17" fmla="*/ 1164 h 1524"/>
                <a:gd name="T18" fmla="*/ 695 w 943"/>
                <a:gd name="T19" fmla="*/ 1207 h 1524"/>
                <a:gd name="T20" fmla="*/ 686 w 943"/>
                <a:gd name="T21" fmla="*/ 1222 h 1524"/>
                <a:gd name="T22" fmla="*/ 667 w 943"/>
                <a:gd name="T23" fmla="*/ 1230 h 1524"/>
                <a:gd name="T24" fmla="*/ 652 w 943"/>
                <a:gd name="T25" fmla="*/ 1234 h 1524"/>
                <a:gd name="T26" fmla="*/ 633 w 943"/>
                <a:gd name="T27" fmla="*/ 1227 h 1524"/>
                <a:gd name="T28" fmla="*/ 619 w 943"/>
                <a:gd name="T29" fmla="*/ 1209 h 1524"/>
                <a:gd name="T30" fmla="*/ 608 w 943"/>
                <a:gd name="T31" fmla="*/ 1164 h 1524"/>
                <a:gd name="T32" fmla="*/ 495 w 943"/>
                <a:gd name="T33" fmla="*/ 204 h 1524"/>
                <a:gd name="T34" fmla="*/ 486 w 943"/>
                <a:gd name="T35" fmla="*/ 158 h 1524"/>
                <a:gd name="T36" fmla="*/ 482 w 943"/>
                <a:gd name="T37" fmla="*/ 143 h 1524"/>
                <a:gd name="T38" fmla="*/ 473 w 943"/>
                <a:gd name="T39" fmla="*/ 129 h 1524"/>
                <a:gd name="T40" fmla="*/ 459 w 943"/>
                <a:gd name="T41" fmla="*/ 118 h 1524"/>
                <a:gd name="T42" fmla="*/ 446 w 943"/>
                <a:gd name="T43" fmla="*/ 116 h 1524"/>
                <a:gd name="T44" fmla="*/ 427 w 943"/>
                <a:gd name="T45" fmla="*/ 122 h 1524"/>
                <a:gd name="T46" fmla="*/ 411 w 943"/>
                <a:gd name="T47" fmla="*/ 132 h 1524"/>
                <a:gd name="T48" fmla="*/ 403 w 943"/>
                <a:gd name="T49" fmla="*/ 143 h 1524"/>
                <a:gd name="T50" fmla="*/ 396 w 943"/>
                <a:gd name="T51" fmla="*/ 158 h 1524"/>
                <a:gd name="T52" fmla="*/ 389 w 943"/>
                <a:gd name="T53" fmla="*/ 197 h 1524"/>
                <a:gd name="T54" fmla="*/ 285 w 943"/>
                <a:gd name="T55" fmla="*/ 1428 h 1524"/>
                <a:gd name="T56" fmla="*/ 278 w 943"/>
                <a:gd name="T57" fmla="*/ 1480 h 1524"/>
                <a:gd name="T58" fmla="*/ 268 w 943"/>
                <a:gd name="T59" fmla="*/ 1505 h 1524"/>
                <a:gd name="T60" fmla="*/ 250 w 943"/>
                <a:gd name="T61" fmla="*/ 1517 h 1524"/>
                <a:gd name="T62" fmla="*/ 233 w 943"/>
                <a:gd name="T63" fmla="*/ 1524 h 1524"/>
                <a:gd name="T64" fmla="*/ 217 w 943"/>
                <a:gd name="T65" fmla="*/ 1517 h 1524"/>
                <a:gd name="T66" fmla="*/ 207 w 943"/>
                <a:gd name="T67" fmla="*/ 1505 h 1524"/>
                <a:gd name="T68" fmla="*/ 200 w 943"/>
                <a:gd name="T69" fmla="*/ 1484 h 1524"/>
                <a:gd name="T70" fmla="*/ 194 w 943"/>
                <a:gd name="T71" fmla="*/ 1432 h 1524"/>
                <a:gd name="T72" fmla="*/ 60 w 943"/>
                <a:gd name="T73" fmla="*/ 87 h 1524"/>
                <a:gd name="T74" fmla="*/ 56 w 943"/>
                <a:gd name="T75" fmla="*/ 59 h 1524"/>
                <a:gd name="T76" fmla="*/ 46 w 943"/>
                <a:gd name="T77" fmla="*/ 34 h 1524"/>
                <a:gd name="T78" fmla="*/ 35 w 943"/>
                <a:gd name="T79" fmla="*/ 17 h 1524"/>
                <a:gd name="T80" fmla="*/ 25 w 943"/>
                <a:gd name="T81" fmla="*/ 5 h 1524"/>
                <a:gd name="T82" fmla="*/ 12 w 943"/>
                <a:gd name="T83" fmla="*/ 0 h 1524"/>
                <a:gd name="T84" fmla="*/ 0 w 943"/>
                <a:gd name="T85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3" h="1524">
                  <a:moveTo>
                    <a:pt x="943" y="626"/>
                  </a:moveTo>
                  <a:lnTo>
                    <a:pt x="895" y="336"/>
                  </a:lnTo>
                  <a:lnTo>
                    <a:pt x="887" y="313"/>
                  </a:lnTo>
                  <a:lnTo>
                    <a:pt x="873" y="301"/>
                  </a:lnTo>
                  <a:lnTo>
                    <a:pt x="859" y="297"/>
                  </a:lnTo>
                  <a:lnTo>
                    <a:pt x="837" y="301"/>
                  </a:lnTo>
                  <a:lnTo>
                    <a:pt x="828" y="314"/>
                  </a:lnTo>
                  <a:lnTo>
                    <a:pt x="819" y="336"/>
                  </a:lnTo>
                  <a:lnTo>
                    <a:pt x="706" y="1164"/>
                  </a:lnTo>
                  <a:lnTo>
                    <a:pt x="695" y="1207"/>
                  </a:lnTo>
                  <a:lnTo>
                    <a:pt x="686" y="1222"/>
                  </a:lnTo>
                  <a:lnTo>
                    <a:pt x="667" y="1230"/>
                  </a:lnTo>
                  <a:lnTo>
                    <a:pt x="652" y="1234"/>
                  </a:lnTo>
                  <a:lnTo>
                    <a:pt x="633" y="1227"/>
                  </a:lnTo>
                  <a:lnTo>
                    <a:pt x="619" y="1209"/>
                  </a:lnTo>
                  <a:lnTo>
                    <a:pt x="608" y="1164"/>
                  </a:lnTo>
                  <a:lnTo>
                    <a:pt x="495" y="204"/>
                  </a:lnTo>
                  <a:lnTo>
                    <a:pt x="486" y="158"/>
                  </a:lnTo>
                  <a:lnTo>
                    <a:pt x="482" y="143"/>
                  </a:lnTo>
                  <a:lnTo>
                    <a:pt x="473" y="129"/>
                  </a:lnTo>
                  <a:lnTo>
                    <a:pt x="459" y="118"/>
                  </a:lnTo>
                  <a:lnTo>
                    <a:pt x="446" y="116"/>
                  </a:lnTo>
                  <a:lnTo>
                    <a:pt x="427" y="122"/>
                  </a:lnTo>
                  <a:lnTo>
                    <a:pt x="411" y="132"/>
                  </a:lnTo>
                  <a:lnTo>
                    <a:pt x="403" y="143"/>
                  </a:lnTo>
                  <a:lnTo>
                    <a:pt x="396" y="158"/>
                  </a:lnTo>
                  <a:lnTo>
                    <a:pt x="389" y="197"/>
                  </a:lnTo>
                  <a:lnTo>
                    <a:pt x="285" y="1428"/>
                  </a:lnTo>
                  <a:lnTo>
                    <a:pt x="278" y="1480"/>
                  </a:lnTo>
                  <a:lnTo>
                    <a:pt x="268" y="1505"/>
                  </a:lnTo>
                  <a:lnTo>
                    <a:pt x="250" y="1517"/>
                  </a:lnTo>
                  <a:lnTo>
                    <a:pt x="233" y="1524"/>
                  </a:lnTo>
                  <a:lnTo>
                    <a:pt x="217" y="1517"/>
                  </a:lnTo>
                  <a:lnTo>
                    <a:pt x="207" y="1505"/>
                  </a:lnTo>
                  <a:lnTo>
                    <a:pt x="200" y="1484"/>
                  </a:lnTo>
                  <a:lnTo>
                    <a:pt x="194" y="1432"/>
                  </a:lnTo>
                  <a:lnTo>
                    <a:pt x="60" y="87"/>
                  </a:lnTo>
                  <a:lnTo>
                    <a:pt x="56" y="59"/>
                  </a:lnTo>
                  <a:lnTo>
                    <a:pt x="46" y="34"/>
                  </a:lnTo>
                  <a:lnTo>
                    <a:pt x="35" y="17"/>
                  </a:lnTo>
                  <a:lnTo>
                    <a:pt x="25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 w="1270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1" name="Freeform 52"/>
          <p:cNvSpPr>
            <a:spLocks/>
          </p:cNvSpPr>
          <p:nvPr/>
        </p:nvSpPr>
        <p:spPr bwMode="auto">
          <a:xfrm>
            <a:off x="2186011" y="2112805"/>
            <a:ext cx="494414" cy="101636"/>
          </a:xfrm>
          <a:custGeom>
            <a:avLst/>
            <a:gdLst>
              <a:gd name="T0" fmla="*/ 0 w 672"/>
              <a:gd name="T1" fmla="*/ 288 h 288"/>
              <a:gd name="T2" fmla="*/ 96 w 672"/>
              <a:gd name="T3" fmla="*/ 288 h 288"/>
              <a:gd name="T4" fmla="*/ 96 w 672"/>
              <a:gd name="T5" fmla="*/ 0 h 288"/>
              <a:gd name="T6" fmla="*/ 192 w 672"/>
              <a:gd name="T7" fmla="*/ 0 h 288"/>
              <a:gd name="T8" fmla="*/ 192 w 672"/>
              <a:gd name="T9" fmla="*/ 288 h 288"/>
              <a:gd name="T10" fmla="*/ 288 w 672"/>
              <a:gd name="T11" fmla="*/ 288 h 288"/>
              <a:gd name="T12" fmla="*/ 288 w 672"/>
              <a:gd name="T13" fmla="*/ 0 h 288"/>
              <a:gd name="T14" fmla="*/ 384 w 672"/>
              <a:gd name="T15" fmla="*/ 0 h 288"/>
              <a:gd name="T16" fmla="*/ 384 w 672"/>
              <a:gd name="T17" fmla="*/ 288 h 288"/>
              <a:gd name="T18" fmla="*/ 480 w 672"/>
              <a:gd name="T19" fmla="*/ 288 h 288"/>
              <a:gd name="T20" fmla="*/ 480 w 672"/>
              <a:gd name="T21" fmla="*/ 0 h 288"/>
              <a:gd name="T22" fmla="*/ 576 w 672"/>
              <a:gd name="T23" fmla="*/ 0 h 288"/>
              <a:gd name="T24" fmla="*/ 576 w 672"/>
              <a:gd name="T25" fmla="*/ 288 h 288"/>
              <a:gd name="T26" fmla="*/ 672 w 672"/>
              <a:gd name="T27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2" h="288">
                <a:moveTo>
                  <a:pt x="0" y="288"/>
                </a:moveTo>
                <a:lnTo>
                  <a:pt x="96" y="288"/>
                </a:lnTo>
                <a:lnTo>
                  <a:pt x="96" y="0"/>
                </a:lnTo>
                <a:lnTo>
                  <a:pt x="192" y="0"/>
                </a:lnTo>
                <a:lnTo>
                  <a:pt x="192" y="288"/>
                </a:lnTo>
                <a:lnTo>
                  <a:pt x="288" y="288"/>
                </a:lnTo>
                <a:lnTo>
                  <a:pt x="288" y="0"/>
                </a:lnTo>
                <a:lnTo>
                  <a:pt x="384" y="0"/>
                </a:lnTo>
                <a:lnTo>
                  <a:pt x="384" y="288"/>
                </a:lnTo>
                <a:lnTo>
                  <a:pt x="480" y="288"/>
                </a:lnTo>
                <a:lnTo>
                  <a:pt x="480" y="0"/>
                </a:lnTo>
                <a:lnTo>
                  <a:pt x="576" y="0"/>
                </a:lnTo>
                <a:lnTo>
                  <a:pt x="576" y="288"/>
                </a:lnTo>
                <a:lnTo>
                  <a:pt x="672" y="288"/>
                </a:lnTo>
              </a:path>
            </a:pathLst>
          </a:custGeom>
          <a:noFill/>
          <a:ln w="127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100" b="1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Rectangle 53"/>
          <p:cNvSpPr>
            <a:spLocks noChangeArrowheads="1"/>
          </p:cNvSpPr>
          <p:nvPr/>
        </p:nvSpPr>
        <p:spPr bwMode="auto">
          <a:xfrm>
            <a:off x="1987769" y="1812786"/>
            <a:ext cx="967655" cy="24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000" b="1" dirty="0">
                <a:latin typeface="微软雅黑" pitchFamily="34" charset="-122"/>
                <a:ea typeface="微软雅黑" pitchFamily="34" charset="-122"/>
              </a:rPr>
              <a:t>数字比特流</a:t>
            </a:r>
          </a:p>
        </p:txBody>
      </p:sp>
      <p:sp>
        <p:nvSpPr>
          <p:cNvPr id="43" name="Rectangle 54"/>
          <p:cNvSpPr>
            <a:spLocks noChangeArrowheads="1"/>
          </p:cNvSpPr>
          <p:nvPr/>
        </p:nvSpPr>
        <p:spPr bwMode="auto">
          <a:xfrm>
            <a:off x="6291586" y="1812786"/>
            <a:ext cx="947539" cy="24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000" b="1" dirty="0">
                <a:latin typeface="微软雅黑" pitchFamily="34" charset="-122"/>
                <a:ea typeface="微软雅黑" pitchFamily="34" charset="-122"/>
              </a:rPr>
              <a:t>数字比特流</a:t>
            </a:r>
          </a:p>
        </p:txBody>
      </p:sp>
      <p:sp>
        <p:nvSpPr>
          <p:cNvPr id="44" name="Rectangle 55"/>
          <p:cNvSpPr>
            <a:spLocks noChangeArrowheads="1"/>
          </p:cNvSpPr>
          <p:nvPr/>
        </p:nvSpPr>
        <p:spPr bwMode="auto">
          <a:xfrm>
            <a:off x="3267732" y="1812786"/>
            <a:ext cx="803555" cy="24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000" b="1" dirty="0">
                <a:latin typeface="微软雅黑" pitchFamily="34" charset="-122"/>
                <a:ea typeface="微软雅黑" pitchFamily="34" charset="-122"/>
              </a:rPr>
              <a:t>模拟信号</a:t>
            </a:r>
          </a:p>
        </p:txBody>
      </p:sp>
      <p:sp>
        <p:nvSpPr>
          <p:cNvPr id="45" name="Rectangle 56"/>
          <p:cNvSpPr>
            <a:spLocks noChangeArrowheads="1"/>
          </p:cNvSpPr>
          <p:nvPr/>
        </p:nvSpPr>
        <p:spPr bwMode="auto">
          <a:xfrm>
            <a:off x="4991330" y="1812786"/>
            <a:ext cx="813084" cy="24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000" b="1" dirty="0">
                <a:latin typeface="微软雅黑" pitchFamily="34" charset="-122"/>
                <a:ea typeface="微软雅黑" pitchFamily="34" charset="-122"/>
              </a:rPr>
              <a:t>模拟信号 </a:t>
            </a:r>
          </a:p>
        </p:txBody>
      </p:sp>
      <p:sp>
        <p:nvSpPr>
          <p:cNvPr id="46" name="Rectangle 57"/>
          <p:cNvSpPr>
            <a:spLocks noChangeArrowheads="1"/>
          </p:cNvSpPr>
          <p:nvPr/>
        </p:nvSpPr>
        <p:spPr bwMode="auto">
          <a:xfrm>
            <a:off x="878303" y="2104610"/>
            <a:ext cx="767134" cy="24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000" b="1" dirty="0" smtClean="0">
                <a:latin typeface="微软雅黑" pitchFamily="34" charset="-122"/>
                <a:ea typeface="微软雅黑" pitchFamily="34" charset="-122"/>
              </a:rPr>
              <a:t>输入汉字</a:t>
            </a:r>
            <a:endParaRPr kumimoji="1" lang="zh-CN" altLang="en-US" sz="1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Rectangle 58"/>
          <p:cNvSpPr>
            <a:spLocks noChangeArrowheads="1"/>
          </p:cNvSpPr>
          <p:nvPr/>
        </p:nvSpPr>
        <p:spPr bwMode="auto">
          <a:xfrm>
            <a:off x="7595643" y="2104610"/>
            <a:ext cx="795963" cy="24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000" b="1" dirty="0" smtClean="0">
                <a:latin typeface="微软雅黑" pitchFamily="34" charset="-122"/>
                <a:ea typeface="微软雅黑" pitchFamily="34" charset="-122"/>
              </a:rPr>
              <a:t>显示汉字</a:t>
            </a:r>
            <a:endParaRPr kumimoji="1" lang="zh-CN" altLang="en-US" sz="1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Freeform 59"/>
          <p:cNvSpPr>
            <a:spLocks/>
          </p:cNvSpPr>
          <p:nvPr/>
        </p:nvSpPr>
        <p:spPr bwMode="auto">
          <a:xfrm>
            <a:off x="6517605" y="2125510"/>
            <a:ext cx="495473" cy="101636"/>
          </a:xfrm>
          <a:custGeom>
            <a:avLst/>
            <a:gdLst>
              <a:gd name="T0" fmla="*/ 0 w 672"/>
              <a:gd name="T1" fmla="*/ 288 h 288"/>
              <a:gd name="T2" fmla="*/ 96 w 672"/>
              <a:gd name="T3" fmla="*/ 288 h 288"/>
              <a:gd name="T4" fmla="*/ 96 w 672"/>
              <a:gd name="T5" fmla="*/ 0 h 288"/>
              <a:gd name="T6" fmla="*/ 192 w 672"/>
              <a:gd name="T7" fmla="*/ 0 h 288"/>
              <a:gd name="T8" fmla="*/ 192 w 672"/>
              <a:gd name="T9" fmla="*/ 288 h 288"/>
              <a:gd name="T10" fmla="*/ 288 w 672"/>
              <a:gd name="T11" fmla="*/ 288 h 288"/>
              <a:gd name="T12" fmla="*/ 288 w 672"/>
              <a:gd name="T13" fmla="*/ 0 h 288"/>
              <a:gd name="T14" fmla="*/ 384 w 672"/>
              <a:gd name="T15" fmla="*/ 0 h 288"/>
              <a:gd name="T16" fmla="*/ 384 w 672"/>
              <a:gd name="T17" fmla="*/ 288 h 288"/>
              <a:gd name="T18" fmla="*/ 480 w 672"/>
              <a:gd name="T19" fmla="*/ 288 h 288"/>
              <a:gd name="T20" fmla="*/ 480 w 672"/>
              <a:gd name="T21" fmla="*/ 0 h 288"/>
              <a:gd name="T22" fmla="*/ 576 w 672"/>
              <a:gd name="T23" fmla="*/ 0 h 288"/>
              <a:gd name="T24" fmla="*/ 576 w 672"/>
              <a:gd name="T25" fmla="*/ 288 h 288"/>
              <a:gd name="T26" fmla="*/ 672 w 672"/>
              <a:gd name="T27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2" h="288">
                <a:moveTo>
                  <a:pt x="0" y="288"/>
                </a:moveTo>
                <a:lnTo>
                  <a:pt x="96" y="288"/>
                </a:lnTo>
                <a:lnTo>
                  <a:pt x="96" y="0"/>
                </a:lnTo>
                <a:lnTo>
                  <a:pt x="192" y="0"/>
                </a:lnTo>
                <a:lnTo>
                  <a:pt x="192" y="288"/>
                </a:lnTo>
                <a:lnTo>
                  <a:pt x="288" y="288"/>
                </a:lnTo>
                <a:lnTo>
                  <a:pt x="288" y="0"/>
                </a:lnTo>
                <a:lnTo>
                  <a:pt x="384" y="0"/>
                </a:lnTo>
                <a:lnTo>
                  <a:pt x="384" y="288"/>
                </a:lnTo>
                <a:lnTo>
                  <a:pt x="480" y="288"/>
                </a:lnTo>
                <a:lnTo>
                  <a:pt x="480" y="0"/>
                </a:lnTo>
                <a:lnTo>
                  <a:pt x="576" y="0"/>
                </a:lnTo>
                <a:lnTo>
                  <a:pt x="576" y="288"/>
                </a:lnTo>
                <a:lnTo>
                  <a:pt x="672" y="288"/>
                </a:lnTo>
              </a:path>
            </a:pathLst>
          </a:custGeom>
          <a:noFill/>
          <a:ln w="1270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100" b="1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9" name="Group 60"/>
          <p:cNvGrpSpPr>
            <a:grpSpLocks/>
          </p:cNvGrpSpPr>
          <p:nvPr/>
        </p:nvGrpSpPr>
        <p:grpSpPr bwMode="auto">
          <a:xfrm>
            <a:off x="5196593" y="2050261"/>
            <a:ext cx="436186" cy="209135"/>
            <a:chOff x="2315" y="3965"/>
            <a:chExt cx="496" cy="254"/>
          </a:xfrm>
        </p:grpSpPr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2315" y="4051"/>
              <a:ext cx="92" cy="89"/>
            </a:xfrm>
            <a:custGeom>
              <a:avLst/>
              <a:gdLst>
                <a:gd name="T0" fmla="*/ 0 w 552"/>
                <a:gd name="T1" fmla="*/ 255 h 535"/>
                <a:gd name="T2" fmla="*/ 7 w 552"/>
                <a:gd name="T3" fmla="*/ 209 h 535"/>
                <a:gd name="T4" fmla="*/ 18 w 552"/>
                <a:gd name="T5" fmla="*/ 164 h 535"/>
                <a:gd name="T6" fmla="*/ 26 w 552"/>
                <a:gd name="T7" fmla="*/ 131 h 535"/>
                <a:gd name="T8" fmla="*/ 39 w 552"/>
                <a:gd name="T9" fmla="*/ 115 h 535"/>
                <a:gd name="T10" fmla="*/ 52 w 552"/>
                <a:gd name="T11" fmla="*/ 104 h 535"/>
                <a:gd name="T12" fmla="*/ 67 w 552"/>
                <a:gd name="T13" fmla="*/ 103 h 535"/>
                <a:gd name="T14" fmla="*/ 83 w 552"/>
                <a:gd name="T15" fmla="*/ 107 h 535"/>
                <a:gd name="T16" fmla="*/ 98 w 552"/>
                <a:gd name="T17" fmla="*/ 121 h 535"/>
                <a:gd name="T18" fmla="*/ 106 w 552"/>
                <a:gd name="T19" fmla="*/ 140 h 535"/>
                <a:gd name="T20" fmla="*/ 112 w 552"/>
                <a:gd name="T21" fmla="*/ 165 h 535"/>
                <a:gd name="T22" fmla="*/ 141 w 552"/>
                <a:gd name="T23" fmla="*/ 331 h 535"/>
                <a:gd name="T24" fmla="*/ 148 w 552"/>
                <a:gd name="T25" fmla="*/ 356 h 535"/>
                <a:gd name="T26" fmla="*/ 154 w 552"/>
                <a:gd name="T27" fmla="*/ 373 h 535"/>
                <a:gd name="T28" fmla="*/ 172 w 552"/>
                <a:gd name="T29" fmla="*/ 385 h 535"/>
                <a:gd name="T30" fmla="*/ 188 w 552"/>
                <a:gd name="T31" fmla="*/ 386 h 535"/>
                <a:gd name="T32" fmla="*/ 203 w 552"/>
                <a:gd name="T33" fmla="*/ 378 h 535"/>
                <a:gd name="T34" fmla="*/ 212 w 552"/>
                <a:gd name="T35" fmla="*/ 359 h 535"/>
                <a:gd name="T36" fmla="*/ 219 w 552"/>
                <a:gd name="T37" fmla="*/ 331 h 535"/>
                <a:gd name="T38" fmla="*/ 258 w 552"/>
                <a:gd name="T39" fmla="*/ 88 h 535"/>
                <a:gd name="T40" fmla="*/ 264 w 552"/>
                <a:gd name="T41" fmla="*/ 52 h 535"/>
                <a:gd name="T42" fmla="*/ 271 w 552"/>
                <a:gd name="T43" fmla="*/ 29 h 535"/>
                <a:gd name="T44" fmla="*/ 280 w 552"/>
                <a:gd name="T45" fmla="*/ 12 h 535"/>
                <a:gd name="T46" fmla="*/ 291 w 552"/>
                <a:gd name="T47" fmla="*/ 4 h 535"/>
                <a:gd name="T48" fmla="*/ 308 w 552"/>
                <a:gd name="T49" fmla="*/ 0 h 535"/>
                <a:gd name="T50" fmla="*/ 327 w 552"/>
                <a:gd name="T51" fmla="*/ 5 h 535"/>
                <a:gd name="T52" fmla="*/ 340 w 552"/>
                <a:gd name="T53" fmla="*/ 26 h 535"/>
                <a:gd name="T54" fmla="*/ 347 w 552"/>
                <a:gd name="T55" fmla="*/ 43 h 535"/>
                <a:gd name="T56" fmla="*/ 353 w 552"/>
                <a:gd name="T57" fmla="*/ 68 h 535"/>
                <a:gd name="T58" fmla="*/ 412 w 552"/>
                <a:gd name="T59" fmla="*/ 460 h 535"/>
                <a:gd name="T60" fmla="*/ 419 w 552"/>
                <a:gd name="T61" fmla="*/ 492 h 535"/>
                <a:gd name="T62" fmla="*/ 429 w 552"/>
                <a:gd name="T63" fmla="*/ 520 h 535"/>
                <a:gd name="T64" fmla="*/ 441 w 552"/>
                <a:gd name="T65" fmla="*/ 530 h 535"/>
                <a:gd name="T66" fmla="*/ 462 w 552"/>
                <a:gd name="T67" fmla="*/ 535 h 535"/>
                <a:gd name="T68" fmla="*/ 478 w 552"/>
                <a:gd name="T69" fmla="*/ 518 h 535"/>
                <a:gd name="T70" fmla="*/ 488 w 552"/>
                <a:gd name="T71" fmla="*/ 495 h 535"/>
                <a:gd name="T72" fmla="*/ 496 w 552"/>
                <a:gd name="T73" fmla="*/ 461 h 535"/>
                <a:gd name="T74" fmla="*/ 552 w 552"/>
                <a:gd name="T75" fmla="*/ 10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535">
                  <a:moveTo>
                    <a:pt x="0" y="255"/>
                  </a:moveTo>
                  <a:lnTo>
                    <a:pt x="7" y="209"/>
                  </a:lnTo>
                  <a:lnTo>
                    <a:pt x="18" y="164"/>
                  </a:lnTo>
                  <a:lnTo>
                    <a:pt x="26" y="131"/>
                  </a:lnTo>
                  <a:lnTo>
                    <a:pt x="39" y="115"/>
                  </a:lnTo>
                  <a:lnTo>
                    <a:pt x="52" y="104"/>
                  </a:lnTo>
                  <a:lnTo>
                    <a:pt x="67" y="103"/>
                  </a:lnTo>
                  <a:lnTo>
                    <a:pt x="83" y="107"/>
                  </a:lnTo>
                  <a:lnTo>
                    <a:pt x="98" y="121"/>
                  </a:lnTo>
                  <a:lnTo>
                    <a:pt x="106" y="140"/>
                  </a:lnTo>
                  <a:lnTo>
                    <a:pt x="112" y="165"/>
                  </a:lnTo>
                  <a:lnTo>
                    <a:pt x="141" y="331"/>
                  </a:lnTo>
                  <a:lnTo>
                    <a:pt x="148" y="356"/>
                  </a:lnTo>
                  <a:lnTo>
                    <a:pt x="154" y="373"/>
                  </a:lnTo>
                  <a:lnTo>
                    <a:pt x="172" y="385"/>
                  </a:lnTo>
                  <a:lnTo>
                    <a:pt x="188" y="386"/>
                  </a:lnTo>
                  <a:lnTo>
                    <a:pt x="203" y="378"/>
                  </a:lnTo>
                  <a:lnTo>
                    <a:pt x="212" y="359"/>
                  </a:lnTo>
                  <a:lnTo>
                    <a:pt x="219" y="331"/>
                  </a:lnTo>
                  <a:lnTo>
                    <a:pt x="258" y="88"/>
                  </a:lnTo>
                  <a:lnTo>
                    <a:pt x="264" y="52"/>
                  </a:lnTo>
                  <a:lnTo>
                    <a:pt x="271" y="29"/>
                  </a:lnTo>
                  <a:lnTo>
                    <a:pt x="280" y="12"/>
                  </a:lnTo>
                  <a:lnTo>
                    <a:pt x="291" y="4"/>
                  </a:lnTo>
                  <a:lnTo>
                    <a:pt x="308" y="0"/>
                  </a:lnTo>
                  <a:lnTo>
                    <a:pt x="327" y="5"/>
                  </a:lnTo>
                  <a:lnTo>
                    <a:pt x="340" y="26"/>
                  </a:lnTo>
                  <a:lnTo>
                    <a:pt x="347" y="43"/>
                  </a:lnTo>
                  <a:lnTo>
                    <a:pt x="353" y="68"/>
                  </a:lnTo>
                  <a:lnTo>
                    <a:pt x="412" y="460"/>
                  </a:lnTo>
                  <a:lnTo>
                    <a:pt x="419" y="492"/>
                  </a:lnTo>
                  <a:lnTo>
                    <a:pt x="429" y="520"/>
                  </a:lnTo>
                  <a:lnTo>
                    <a:pt x="441" y="530"/>
                  </a:lnTo>
                  <a:lnTo>
                    <a:pt x="462" y="535"/>
                  </a:lnTo>
                  <a:lnTo>
                    <a:pt x="478" y="518"/>
                  </a:lnTo>
                  <a:lnTo>
                    <a:pt x="488" y="495"/>
                  </a:lnTo>
                  <a:lnTo>
                    <a:pt x="496" y="461"/>
                  </a:lnTo>
                  <a:lnTo>
                    <a:pt x="552" y="107"/>
                  </a:lnTo>
                </a:path>
              </a:pathLst>
            </a:custGeom>
            <a:noFill/>
            <a:ln w="1270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Freeform 62"/>
            <p:cNvSpPr>
              <a:spLocks/>
            </p:cNvSpPr>
            <p:nvPr/>
          </p:nvSpPr>
          <p:spPr bwMode="auto">
            <a:xfrm>
              <a:off x="2407" y="3965"/>
              <a:ext cx="157" cy="254"/>
            </a:xfrm>
            <a:custGeom>
              <a:avLst/>
              <a:gdLst>
                <a:gd name="T0" fmla="*/ 0 w 943"/>
                <a:gd name="T1" fmla="*/ 622 h 1524"/>
                <a:gd name="T2" fmla="*/ 49 w 943"/>
                <a:gd name="T3" fmla="*/ 336 h 1524"/>
                <a:gd name="T4" fmla="*/ 55 w 943"/>
                <a:gd name="T5" fmla="*/ 313 h 1524"/>
                <a:gd name="T6" fmla="*/ 71 w 943"/>
                <a:gd name="T7" fmla="*/ 301 h 1524"/>
                <a:gd name="T8" fmla="*/ 84 w 943"/>
                <a:gd name="T9" fmla="*/ 297 h 1524"/>
                <a:gd name="T10" fmla="*/ 105 w 943"/>
                <a:gd name="T11" fmla="*/ 301 h 1524"/>
                <a:gd name="T12" fmla="*/ 116 w 943"/>
                <a:gd name="T13" fmla="*/ 314 h 1524"/>
                <a:gd name="T14" fmla="*/ 122 w 943"/>
                <a:gd name="T15" fmla="*/ 336 h 1524"/>
                <a:gd name="T16" fmla="*/ 236 w 943"/>
                <a:gd name="T17" fmla="*/ 1164 h 1524"/>
                <a:gd name="T18" fmla="*/ 247 w 943"/>
                <a:gd name="T19" fmla="*/ 1207 h 1524"/>
                <a:gd name="T20" fmla="*/ 258 w 943"/>
                <a:gd name="T21" fmla="*/ 1222 h 1524"/>
                <a:gd name="T22" fmla="*/ 276 w 943"/>
                <a:gd name="T23" fmla="*/ 1230 h 1524"/>
                <a:gd name="T24" fmla="*/ 290 w 943"/>
                <a:gd name="T25" fmla="*/ 1234 h 1524"/>
                <a:gd name="T26" fmla="*/ 309 w 943"/>
                <a:gd name="T27" fmla="*/ 1227 h 1524"/>
                <a:gd name="T28" fmla="*/ 324 w 943"/>
                <a:gd name="T29" fmla="*/ 1209 h 1524"/>
                <a:gd name="T30" fmla="*/ 335 w 943"/>
                <a:gd name="T31" fmla="*/ 1164 h 1524"/>
                <a:gd name="T32" fmla="*/ 448 w 943"/>
                <a:gd name="T33" fmla="*/ 204 h 1524"/>
                <a:gd name="T34" fmla="*/ 455 w 943"/>
                <a:gd name="T35" fmla="*/ 158 h 1524"/>
                <a:gd name="T36" fmla="*/ 462 w 943"/>
                <a:gd name="T37" fmla="*/ 143 h 1524"/>
                <a:gd name="T38" fmla="*/ 470 w 943"/>
                <a:gd name="T39" fmla="*/ 129 h 1524"/>
                <a:gd name="T40" fmla="*/ 483 w 943"/>
                <a:gd name="T41" fmla="*/ 118 h 1524"/>
                <a:gd name="T42" fmla="*/ 499 w 943"/>
                <a:gd name="T43" fmla="*/ 116 h 1524"/>
                <a:gd name="T44" fmla="*/ 517 w 943"/>
                <a:gd name="T45" fmla="*/ 122 h 1524"/>
                <a:gd name="T46" fmla="*/ 531 w 943"/>
                <a:gd name="T47" fmla="*/ 132 h 1524"/>
                <a:gd name="T48" fmla="*/ 539 w 943"/>
                <a:gd name="T49" fmla="*/ 143 h 1524"/>
                <a:gd name="T50" fmla="*/ 548 w 943"/>
                <a:gd name="T51" fmla="*/ 158 h 1524"/>
                <a:gd name="T52" fmla="*/ 555 w 943"/>
                <a:gd name="T53" fmla="*/ 197 h 1524"/>
                <a:gd name="T54" fmla="*/ 658 w 943"/>
                <a:gd name="T55" fmla="*/ 1428 h 1524"/>
                <a:gd name="T56" fmla="*/ 665 w 943"/>
                <a:gd name="T57" fmla="*/ 1480 h 1524"/>
                <a:gd name="T58" fmla="*/ 674 w 943"/>
                <a:gd name="T59" fmla="*/ 1505 h 1524"/>
                <a:gd name="T60" fmla="*/ 692 w 943"/>
                <a:gd name="T61" fmla="*/ 1517 h 1524"/>
                <a:gd name="T62" fmla="*/ 710 w 943"/>
                <a:gd name="T63" fmla="*/ 1524 h 1524"/>
                <a:gd name="T64" fmla="*/ 727 w 943"/>
                <a:gd name="T65" fmla="*/ 1517 h 1524"/>
                <a:gd name="T66" fmla="*/ 736 w 943"/>
                <a:gd name="T67" fmla="*/ 1505 h 1524"/>
                <a:gd name="T68" fmla="*/ 742 w 943"/>
                <a:gd name="T69" fmla="*/ 1484 h 1524"/>
                <a:gd name="T70" fmla="*/ 748 w 943"/>
                <a:gd name="T71" fmla="*/ 1432 h 1524"/>
                <a:gd name="T72" fmla="*/ 882 w 943"/>
                <a:gd name="T73" fmla="*/ 87 h 1524"/>
                <a:gd name="T74" fmla="*/ 888 w 943"/>
                <a:gd name="T75" fmla="*/ 59 h 1524"/>
                <a:gd name="T76" fmla="*/ 897 w 943"/>
                <a:gd name="T77" fmla="*/ 34 h 1524"/>
                <a:gd name="T78" fmla="*/ 908 w 943"/>
                <a:gd name="T79" fmla="*/ 17 h 1524"/>
                <a:gd name="T80" fmla="*/ 919 w 943"/>
                <a:gd name="T81" fmla="*/ 5 h 1524"/>
                <a:gd name="T82" fmla="*/ 931 w 943"/>
                <a:gd name="T83" fmla="*/ 0 h 1524"/>
                <a:gd name="T84" fmla="*/ 943 w 943"/>
                <a:gd name="T85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3" h="1524">
                  <a:moveTo>
                    <a:pt x="0" y="622"/>
                  </a:moveTo>
                  <a:lnTo>
                    <a:pt x="49" y="336"/>
                  </a:lnTo>
                  <a:lnTo>
                    <a:pt x="55" y="313"/>
                  </a:lnTo>
                  <a:lnTo>
                    <a:pt x="71" y="301"/>
                  </a:lnTo>
                  <a:lnTo>
                    <a:pt x="84" y="297"/>
                  </a:lnTo>
                  <a:lnTo>
                    <a:pt x="105" y="301"/>
                  </a:lnTo>
                  <a:lnTo>
                    <a:pt x="116" y="314"/>
                  </a:lnTo>
                  <a:lnTo>
                    <a:pt x="122" y="336"/>
                  </a:lnTo>
                  <a:lnTo>
                    <a:pt x="236" y="1164"/>
                  </a:lnTo>
                  <a:lnTo>
                    <a:pt x="247" y="1207"/>
                  </a:lnTo>
                  <a:lnTo>
                    <a:pt x="258" y="1222"/>
                  </a:lnTo>
                  <a:lnTo>
                    <a:pt x="276" y="1230"/>
                  </a:lnTo>
                  <a:lnTo>
                    <a:pt x="290" y="1234"/>
                  </a:lnTo>
                  <a:lnTo>
                    <a:pt x="309" y="1227"/>
                  </a:lnTo>
                  <a:lnTo>
                    <a:pt x="324" y="1209"/>
                  </a:lnTo>
                  <a:lnTo>
                    <a:pt x="335" y="1164"/>
                  </a:lnTo>
                  <a:lnTo>
                    <a:pt x="448" y="204"/>
                  </a:lnTo>
                  <a:lnTo>
                    <a:pt x="455" y="158"/>
                  </a:lnTo>
                  <a:lnTo>
                    <a:pt x="462" y="143"/>
                  </a:lnTo>
                  <a:lnTo>
                    <a:pt x="470" y="129"/>
                  </a:lnTo>
                  <a:lnTo>
                    <a:pt x="483" y="118"/>
                  </a:lnTo>
                  <a:lnTo>
                    <a:pt x="499" y="116"/>
                  </a:lnTo>
                  <a:lnTo>
                    <a:pt x="517" y="122"/>
                  </a:lnTo>
                  <a:lnTo>
                    <a:pt x="531" y="132"/>
                  </a:lnTo>
                  <a:lnTo>
                    <a:pt x="539" y="143"/>
                  </a:lnTo>
                  <a:lnTo>
                    <a:pt x="548" y="158"/>
                  </a:lnTo>
                  <a:lnTo>
                    <a:pt x="555" y="197"/>
                  </a:lnTo>
                  <a:lnTo>
                    <a:pt x="658" y="1428"/>
                  </a:lnTo>
                  <a:lnTo>
                    <a:pt x="665" y="1480"/>
                  </a:lnTo>
                  <a:lnTo>
                    <a:pt x="674" y="1505"/>
                  </a:lnTo>
                  <a:lnTo>
                    <a:pt x="692" y="1517"/>
                  </a:lnTo>
                  <a:lnTo>
                    <a:pt x="710" y="1524"/>
                  </a:lnTo>
                  <a:lnTo>
                    <a:pt x="727" y="1517"/>
                  </a:lnTo>
                  <a:lnTo>
                    <a:pt x="736" y="1505"/>
                  </a:lnTo>
                  <a:lnTo>
                    <a:pt x="742" y="1484"/>
                  </a:lnTo>
                  <a:lnTo>
                    <a:pt x="748" y="1432"/>
                  </a:lnTo>
                  <a:lnTo>
                    <a:pt x="882" y="87"/>
                  </a:lnTo>
                  <a:lnTo>
                    <a:pt x="888" y="59"/>
                  </a:lnTo>
                  <a:lnTo>
                    <a:pt x="897" y="34"/>
                  </a:lnTo>
                  <a:lnTo>
                    <a:pt x="908" y="17"/>
                  </a:lnTo>
                  <a:lnTo>
                    <a:pt x="919" y="5"/>
                  </a:lnTo>
                  <a:lnTo>
                    <a:pt x="931" y="0"/>
                  </a:lnTo>
                  <a:lnTo>
                    <a:pt x="943" y="0"/>
                  </a:lnTo>
                </a:path>
              </a:pathLst>
            </a:custGeom>
            <a:noFill/>
            <a:ln w="1270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2719" y="4051"/>
              <a:ext cx="92" cy="89"/>
            </a:xfrm>
            <a:custGeom>
              <a:avLst/>
              <a:gdLst>
                <a:gd name="T0" fmla="*/ 551 w 551"/>
                <a:gd name="T1" fmla="*/ 255 h 535"/>
                <a:gd name="T2" fmla="*/ 544 w 551"/>
                <a:gd name="T3" fmla="*/ 209 h 535"/>
                <a:gd name="T4" fmla="*/ 534 w 551"/>
                <a:gd name="T5" fmla="*/ 164 h 535"/>
                <a:gd name="T6" fmla="*/ 525 w 551"/>
                <a:gd name="T7" fmla="*/ 131 h 535"/>
                <a:gd name="T8" fmla="*/ 514 w 551"/>
                <a:gd name="T9" fmla="*/ 115 h 535"/>
                <a:gd name="T10" fmla="*/ 499 w 551"/>
                <a:gd name="T11" fmla="*/ 104 h 535"/>
                <a:gd name="T12" fmla="*/ 486 w 551"/>
                <a:gd name="T13" fmla="*/ 103 h 535"/>
                <a:gd name="T14" fmla="*/ 468 w 551"/>
                <a:gd name="T15" fmla="*/ 107 h 535"/>
                <a:gd name="T16" fmla="*/ 455 w 551"/>
                <a:gd name="T17" fmla="*/ 121 h 535"/>
                <a:gd name="T18" fmla="*/ 446 w 551"/>
                <a:gd name="T19" fmla="*/ 140 h 535"/>
                <a:gd name="T20" fmla="*/ 439 w 551"/>
                <a:gd name="T21" fmla="*/ 165 h 535"/>
                <a:gd name="T22" fmla="*/ 411 w 551"/>
                <a:gd name="T23" fmla="*/ 331 h 535"/>
                <a:gd name="T24" fmla="*/ 404 w 551"/>
                <a:gd name="T25" fmla="*/ 356 h 535"/>
                <a:gd name="T26" fmla="*/ 398 w 551"/>
                <a:gd name="T27" fmla="*/ 373 h 535"/>
                <a:gd name="T28" fmla="*/ 381 w 551"/>
                <a:gd name="T29" fmla="*/ 385 h 535"/>
                <a:gd name="T30" fmla="*/ 364 w 551"/>
                <a:gd name="T31" fmla="*/ 386 h 535"/>
                <a:gd name="T32" fmla="*/ 349 w 551"/>
                <a:gd name="T33" fmla="*/ 378 h 535"/>
                <a:gd name="T34" fmla="*/ 341 w 551"/>
                <a:gd name="T35" fmla="*/ 359 h 535"/>
                <a:gd name="T36" fmla="*/ 333 w 551"/>
                <a:gd name="T37" fmla="*/ 331 h 535"/>
                <a:gd name="T38" fmla="*/ 295 w 551"/>
                <a:gd name="T39" fmla="*/ 88 h 535"/>
                <a:gd name="T40" fmla="*/ 288 w 551"/>
                <a:gd name="T41" fmla="*/ 52 h 535"/>
                <a:gd name="T42" fmla="*/ 281 w 551"/>
                <a:gd name="T43" fmla="*/ 29 h 535"/>
                <a:gd name="T44" fmla="*/ 271 w 551"/>
                <a:gd name="T45" fmla="*/ 12 h 535"/>
                <a:gd name="T46" fmla="*/ 260 w 551"/>
                <a:gd name="T47" fmla="*/ 4 h 535"/>
                <a:gd name="T48" fmla="*/ 242 w 551"/>
                <a:gd name="T49" fmla="*/ 0 h 535"/>
                <a:gd name="T50" fmla="*/ 225 w 551"/>
                <a:gd name="T51" fmla="*/ 5 h 535"/>
                <a:gd name="T52" fmla="*/ 210 w 551"/>
                <a:gd name="T53" fmla="*/ 26 h 535"/>
                <a:gd name="T54" fmla="*/ 204 w 551"/>
                <a:gd name="T55" fmla="*/ 43 h 535"/>
                <a:gd name="T56" fmla="*/ 199 w 551"/>
                <a:gd name="T57" fmla="*/ 68 h 535"/>
                <a:gd name="T58" fmla="*/ 141 w 551"/>
                <a:gd name="T59" fmla="*/ 460 h 535"/>
                <a:gd name="T60" fmla="*/ 134 w 551"/>
                <a:gd name="T61" fmla="*/ 492 h 535"/>
                <a:gd name="T62" fmla="*/ 123 w 551"/>
                <a:gd name="T63" fmla="*/ 520 h 535"/>
                <a:gd name="T64" fmla="*/ 111 w 551"/>
                <a:gd name="T65" fmla="*/ 530 h 535"/>
                <a:gd name="T66" fmla="*/ 90 w 551"/>
                <a:gd name="T67" fmla="*/ 535 h 535"/>
                <a:gd name="T68" fmla="*/ 73 w 551"/>
                <a:gd name="T69" fmla="*/ 518 h 535"/>
                <a:gd name="T70" fmla="*/ 63 w 551"/>
                <a:gd name="T71" fmla="*/ 495 h 535"/>
                <a:gd name="T72" fmla="*/ 56 w 551"/>
                <a:gd name="T73" fmla="*/ 461 h 535"/>
                <a:gd name="T74" fmla="*/ 0 w 551"/>
                <a:gd name="T75" fmla="*/ 10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1" h="535">
                  <a:moveTo>
                    <a:pt x="551" y="255"/>
                  </a:moveTo>
                  <a:lnTo>
                    <a:pt x="544" y="209"/>
                  </a:lnTo>
                  <a:lnTo>
                    <a:pt x="534" y="164"/>
                  </a:lnTo>
                  <a:lnTo>
                    <a:pt x="525" y="131"/>
                  </a:lnTo>
                  <a:lnTo>
                    <a:pt x="514" y="115"/>
                  </a:lnTo>
                  <a:lnTo>
                    <a:pt x="499" y="104"/>
                  </a:lnTo>
                  <a:lnTo>
                    <a:pt x="486" y="103"/>
                  </a:lnTo>
                  <a:lnTo>
                    <a:pt x="468" y="107"/>
                  </a:lnTo>
                  <a:lnTo>
                    <a:pt x="455" y="121"/>
                  </a:lnTo>
                  <a:lnTo>
                    <a:pt x="446" y="140"/>
                  </a:lnTo>
                  <a:lnTo>
                    <a:pt x="439" y="165"/>
                  </a:lnTo>
                  <a:lnTo>
                    <a:pt x="411" y="331"/>
                  </a:lnTo>
                  <a:lnTo>
                    <a:pt x="404" y="356"/>
                  </a:lnTo>
                  <a:lnTo>
                    <a:pt x="398" y="373"/>
                  </a:lnTo>
                  <a:lnTo>
                    <a:pt x="381" y="385"/>
                  </a:lnTo>
                  <a:lnTo>
                    <a:pt x="364" y="386"/>
                  </a:lnTo>
                  <a:lnTo>
                    <a:pt x="349" y="378"/>
                  </a:lnTo>
                  <a:lnTo>
                    <a:pt x="341" y="359"/>
                  </a:lnTo>
                  <a:lnTo>
                    <a:pt x="333" y="331"/>
                  </a:lnTo>
                  <a:lnTo>
                    <a:pt x="295" y="88"/>
                  </a:lnTo>
                  <a:lnTo>
                    <a:pt x="288" y="52"/>
                  </a:lnTo>
                  <a:lnTo>
                    <a:pt x="281" y="29"/>
                  </a:lnTo>
                  <a:lnTo>
                    <a:pt x="271" y="12"/>
                  </a:lnTo>
                  <a:lnTo>
                    <a:pt x="260" y="4"/>
                  </a:lnTo>
                  <a:lnTo>
                    <a:pt x="242" y="0"/>
                  </a:lnTo>
                  <a:lnTo>
                    <a:pt x="225" y="5"/>
                  </a:lnTo>
                  <a:lnTo>
                    <a:pt x="210" y="26"/>
                  </a:lnTo>
                  <a:lnTo>
                    <a:pt x="204" y="43"/>
                  </a:lnTo>
                  <a:lnTo>
                    <a:pt x="199" y="68"/>
                  </a:lnTo>
                  <a:lnTo>
                    <a:pt x="141" y="460"/>
                  </a:lnTo>
                  <a:lnTo>
                    <a:pt x="134" y="492"/>
                  </a:lnTo>
                  <a:lnTo>
                    <a:pt x="123" y="520"/>
                  </a:lnTo>
                  <a:lnTo>
                    <a:pt x="111" y="530"/>
                  </a:lnTo>
                  <a:lnTo>
                    <a:pt x="90" y="535"/>
                  </a:lnTo>
                  <a:lnTo>
                    <a:pt x="73" y="518"/>
                  </a:lnTo>
                  <a:lnTo>
                    <a:pt x="63" y="495"/>
                  </a:lnTo>
                  <a:lnTo>
                    <a:pt x="56" y="461"/>
                  </a:lnTo>
                  <a:lnTo>
                    <a:pt x="0" y="107"/>
                  </a:lnTo>
                </a:path>
              </a:pathLst>
            </a:custGeom>
            <a:noFill/>
            <a:ln w="1270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2562" y="3965"/>
              <a:ext cx="157" cy="254"/>
            </a:xfrm>
            <a:custGeom>
              <a:avLst/>
              <a:gdLst>
                <a:gd name="T0" fmla="*/ 943 w 943"/>
                <a:gd name="T1" fmla="*/ 626 h 1524"/>
                <a:gd name="T2" fmla="*/ 895 w 943"/>
                <a:gd name="T3" fmla="*/ 336 h 1524"/>
                <a:gd name="T4" fmla="*/ 887 w 943"/>
                <a:gd name="T5" fmla="*/ 313 h 1524"/>
                <a:gd name="T6" fmla="*/ 873 w 943"/>
                <a:gd name="T7" fmla="*/ 301 h 1524"/>
                <a:gd name="T8" fmla="*/ 859 w 943"/>
                <a:gd name="T9" fmla="*/ 297 h 1524"/>
                <a:gd name="T10" fmla="*/ 837 w 943"/>
                <a:gd name="T11" fmla="*/ 301 h 1524"/>
                <a:gd name="T12" fmla="*/ 828 w 943"/>
                <a:gd name="T13" fmla="*/ 314 h 1524"/>
                <a:gd name="T14" fmla="*/ 819 w 943"/>
                <a:gd name="T15" fmla="*/ 336 h 1524"/>
                <a:gd name="T16" fmla="*/ 706 w 943"/>
                <a:gd name="T17" fmla="*/ 1164 h 1524"/>
                <a:gd name="T18" fmla="*/ 695 w 943"/>
                <a:gd name="T19" fmla="*/ 1207 h 1524"/>
                <a:gd name="T20" fmla="*/ 686 w 943"/>
                <a:gd name="T21" fmla="*/ 1222 h 1524"/>
                <a:gd name="T22" fmla="*/ 667 w 943"/>
                <a:gd name="T23" fmla="*/ 1230 h 1524"/>
                <a:gd name="T24" fmla="*/ 652 w 943"/>
                <a:gd name="T25" fmla="*/ 1234 h 1524"/>
                <a:gd name="T26" fmla="*/ 633 w 943"/>
                <a:gd name="T27" fmla="*/ 1227 h 1524"/>
                <a:gd name="T28" fmla="*/ 619 w 943"/>
                <a:gd name="T29" fmla="*/ 1209 h 1524"/>
                <a:gd name="T30" fmla="*/ 608 w 943"/>
                <a:gd name="T31" fmla="*/ 1164 h 1524"/>
                <a:gd name="T32" fmla="*/ 495 w 943"/>
                <a:gd name="T33" fmla="*/ 204 h 1524"/>
                <a:gd name="T34" fmla="*/ 486 w 943"/>
                <a:gd name="T35" fmla="*/ 158 h 1524"/>
                <a:gd name="T36" fmla="*/ 482 w 943"/>
                <a:gd name="T37" fmla="*/ 143 h 1524"/>
                <a:gd name="T38" fmla="*/ 473 w 943"/>
                <a:gd name="T39" fmla="*/ 129 h 1524"/>
                <a:gd name="T40" fmla="*/ 459 w 943"/>
                <a:gd name="T41" fmla="*/ 118 h 1524"/>
                <a:gd name="T42" fmla="*/ 446 w 943"/>
                <a:gd name="T43" fmla="*/ 116 h 1524"/>
                <a:gd name="T44" fmla="*/ 427 w 943"/>
                <a:gd name="T45" fmla="*/ 122 h 1524"/>
                <a:gd name="T46" fmla="*/ 411 w 943"/>
                <a:gd name="T47" fmla="*/ 132 h 1524"/>
                <a:gd name="T48" fmla="*/ 403 w 943"/>
                <a:gd name="T49" fmla="*/ 143 h 1524"/>
                <a:gd name="T50" fmla="*/ 396 w 943"/>
                <a:gd name="T51" fmla="*/ 158 h 1524"/>
                <a:gd name="T52" fmla="*/ 389 w 943"/>
                <a:gd name="T53" fmla="*/ 197 h 1524"/>
                <a:gd name="T54" fmla="*/ 285 w 943"/>
                <a:gd name="T55" fmla="*/ 1428 h 1524"/>
                <a:gd name="T56" fmla="*/ 278 w 943"/>
                <a:gd name="T57" fmla="*/ 1480 h 1524"/>
                <a:gd name="T58" fmla="*/ 268 w 943"/>
                <a:gd name="T59" fmla="*/ 1505 h 1524"/>
                <a:gd name="T60" fmla="*/ 250 w 943"/>
                <a:gd name="T61" fmla="*/ 1517 h 1524"/>
                <a:gd name="T62" fmla="*/ 233 w 943"/>
                <a:gd name="T63" fmla="*/ 1524 h 1524"/>
                <a:gd name="T64" fmla="*/ 217 w 943"/>
                <a:gd name="T65" fmla="*/ 1517 h 1524"/>
                <a:gd name="T66" fmla="*/ 207 w 943"/>
                <a:gd name="T67" fmla="*/ 1505 h 1524"/>
                <a:gd name="T68" fmla="*/ 200 w 943"/>
                <a:gd name="T69" fmla="*/ 1484 h 1524"/>
                <a:gd name="T70" fmla="*/ 194 w 943"/>
                <a:gd name="T71" fmla="*/ 1432 h 1524"/>
                <a:gd name="T72" fmla="*/ 60 w 943"/>
                <a:gd name="T73" fmla="*/ 87 h 1524"/>
                <a:gd name="T74" fmla="*/ 56 w 943"/>
                <a:gd name="T75" fmla="*/ 59 h 1524"/>
                <a:gd name="T76" fmla="*/ 46 w 943"/>
                <a:gd name="T77" fmla="*/ 34 h 1524"/>
                <a:gd name="T78" fmla="*/ 35 w 943"/>
                <a:gd name="T79" fmla="*/ 17 h 1524"/>
                <a:gd name="T80" fmla="*/ 25 w 943"/>
                <a:gd name="T81" fmla="*/ 5 h 1524"/>
                <a:gd name="T82" fmla="*/ 12 w 943"/>
                <a:gd name="T83" fmla="*/ 0 h 1524"/>
                <a:gd name="T84" fmla="*/ 0 w 943"/>
                <a:gd name="T85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3" h="1524">
                  <a:moveTo>
                    <a:pt x="943" y="626"/>
                  </a:moveTo>
                  <a:lnTo>
                    <a:pt x="895" y="336"/>
                  </a:lnTo>
                  <a:lnTo>
                    <a:pt x="887" y="313"/>
                  </a:lnTo>
                  <a:lnTo>
                    <a:pt x="873" y="301"/>
                  </a:lnTo>
                  <a:lnTo>
                    <a:pt x="859" y="297"/>
                  </a:lnTo>
                  <a:lnTo>
                    <a:pt x="837" y="301"/>
                  </a:lnTo>
                  <a:lnTo>
                    <a:pt x="828" y="314"/>
                  </a:lnTo>
                  <a:lnTo>
                    <a:pt x="819" y="336"/>
                  </a:lnTo>
                  <a:lnTo>
                    <a:pt x="706" y="1164"/>
                  </a:lnTo>
                  <a:lnTo>
                    <a:pt x="695" y="1207"/>
                  </a:lnTo>
                  <a:lnTo>
                    <a:pt x="686" y="1222"/>
                  </a:lnTo>
                  <a:lnTo>
                    <a:pt x="667" y="1230"/>
                  </a:lnTo>
                  <a:lnTo>
                    <a:pt x="652" y="1234"/>
                  </a:lnTo>
                  <a:lnTo>
                    <a:pt x="633" y="1227"/>
                  </a:lnTo>
                  <a:lnTo>
                    <a:pt x="619" y="1209"/>
                  </a:lnTo>
                  <a:lnTo>
                    <a:pt x="608" y="1164"/>
                  </a:lnTo>
                  <a:lnTo>
                    <a:pt x="495" y="204"/>
                  </a:lnTo>
                  <a:lnTo>
                    <a:pt x="486" y="158"/>
                  </a:lnTo>
                  <a:lnTo>
                    <a:pt x="482" y="143"/>
                  </a:lnTo>
                  <a:lnTo>
                    <a:pt x="473" y="129"/>
                  </a:lnTo>
                  <a:lnTo>
                    <a:pt x="459" y="118"/>
                  </a:lnTo>
                  <a:lnTo>
                    <a:pt x="446" y="116"/>
                  </a:lnTo>
                  <a:lnTo>
                    <a:pt x="427" y="122"/>
                  </a:lnTo>
                  <a:lnTo>
                    <a:pt x="411" y="132"/>
                  </a:lnTo>
                  <a:lnTo>
                    <a:pt x="403" y="143"/>
                  </a:lnTo>
                  <a:lnTo>
                    <a:pt x="396" y="158"/>
                  </a:lnTo>
                  <a:lnTo>
                    <a:pt x="389" y="197"/>
                  </a:lnTo>
                  <a:lnTo>
                    <a:pt x="285" y="1428"/>
                  </a:lnTo>
                  <a:lnTo>
                    <a:pt x="278" y="1480"/>
                  </a:lnTo>
                  <a:lnTo>
                    <a:pt x="268" y="1505"/>
                  </a:lnTo>
                  <a:lnTo>
                    <a:pt x="250" y="1517"/>
                  </a:lnTo>
                  <a:lnTo>
                    <a:pt x="233" y="1524"/>
                  </a:lnTo>
                  <a:lnTo>
                    <a:pt x="217" y="1517"/>
                  </a:lnTo>
                  <a:lnTo>
                    <a:pt x="207" y="1505"/>
                  </a:lnTo>
                  <a:lnTo>
                    <a:pt x="200" y="1484"/>
                  </a:lnTo>
                  <a:lnTo>
                    <a:pt x="194" y="1432"/>
                  </a:lnTo>
                  <a:lnTo>
                    <a:pt x="60" y="87"/>
                  </a:lnTo>
                  <a:lnTo>
                    <a:pt x="56" y="59"/>
                  </a:lnTo>
                  <a:lnTo>
                    <a:pt x="46" y="34"/>
                  </a:lnTo>
                  <a:lnTo>
                    <a:pt x="35" y="17"/>
                  </a:lnTo>
                  <a:lnTo>
                    <a:pt x="25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 w="12700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Group 101"/>
          <p:cNvGrpSpPr>
            <a:grpSpLocks/>
          </p:cNvGrpSpPr>
          <p:nvPr/>
        </p:nvGrpSpPr>
        <p:grpSpPr bwMode="auto">
          <a:xfrm>
            <a:off x="5304442" y="2797866"/>
            <a:ext cx="2543004" cy="258974"/>
            <a:chOff x="3491" y="2533"/>
            <a:chExt cx="2402" cy="265"/>
          </a:xfrm>
        </p:grpSpPr>
        <p:sp>
          <p:nvSpPr>
            <p:cNvPr id="55" name="Line 70"/>
            <p:cNvSpPr>
              <a:spLocks noChangeShapeType="1"/>
            </p:cNvSpPr>
            <p:nvPr/>
          </p:nvSpPr>
          <p:spPr bwMode="auto">
            <a:xfrm>
              <a:off x="3491" y="2660"/>
              <a:ext cx="2402" cy="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prstDash val="sysDot"/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Rectangle 73"/>
            <p:cNvSpPr>
              <a:spLocks noChangeArrowheads="1"/>
            </p:cNvSpPr>
            <p:nvPr/>
          </p:nvSpPr>
          <p:spPr bwMode="auto">
            <a:xfrm>
              <a:off x="4448" y="2533"/>
              <a:ext cx="712" cy="265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defTabSz="762000" eaLnBrk="0" hangingPunct="0"/>
              <a:r>
                <a:rPr kumimoji="1" lang="zh-CN" altLang="en-US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目的系统</a:t>
              </a:r>
            </a:p>
          </p:txBody>
        </p:sp>
      </p:grpSp>
      <p:grpSp>
        <p:nvGrpSpPr>
          <p:cNvPr id="57" name="Group 100"/>
          <p:cNvGrpSpPr>
            <a:grpSpLocks/>
          </p:cNvGrpSpPr>
          <p:nvPr/>
        </p:nvGrpSpPr>
        <p:grpSpPr bwMode="auto">
          <a:xfrm>
            <a:off x="3790497" y="2330736"/>
            <a:ext cx="1513945" cy="1191285"/>
            <a:chOff x="2061" y="2055"/>
            <a:chExt cx="1430" cy="1219"/>
          </a:xfrm>
        </p:grpSpPr>
        <p:sp>
          <p:nvSpPr>
            <p:cNvPr id="58" name="Line 69"/>
            <p:cNvSpPr>
              <a:spLocks noChangeShapeType="1"/>
            </p:cNvSpPr>
            <p:nvPr/>
          </p:nvSpPr>
          <p:spPr bwMode="auto">
            <a:xfrm>
              <a:off x="2061" y="2660"/>
              <a:ext cx="1430" cy="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prstDash val="sysDot"/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Rectangle 72"/>
            <p:cNvSpPr>
              <a:spLocks noChangeArrowheads="1"/>
            </p:cNvSpPr>
            <p:nvPr/>
          </p:nvSpPr>
          <p:spPr bwMode="auto">
            <a:xfrm>
              <a:off x="2402" y="2533"/>
              <a:ext cx="734" cy="265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defTabSz="762000" eaLnBrk="0" hangingPunct="0"/>
              <a:r>
                <a:rPr kumimoji="1" lang="zh-CN" altLang="en-US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传输系统</a:t>
              </a:r>
            </a:p>
          </p:txBody>
        </p:sp>
        <p:sp>
          <p:nvSpPr>
            <p:cNvPr id="60" name="Line 74"/>
            <p:cNvSpPr>
              <a:spLocks noChangeShapeType="1"/>
            </p:cNvSpPr>
            <p:nvPr/>
          </p:nvSpPr>
          <p:spPr bwMode="auto">
            <a:xfrm flipH="1">
              <a:off x="3489" y="2055"/>
              <a:ext cx="2" cy="121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 type="non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61" name="Picture 7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161" y="2201737"/>
            <a:ext cx="568523" cy="32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2" name="Group 112"/>
          <p:cNvGrpSpPr>
            <a:grpSpLocks/>
          </p:cNvGrpSpPr>
          <p:nvPr/>
        </p:nvGrpSpPr>
        <p:grpSpPr bwMode="auto">
          <a:xfrm>
            <a:off x="7542331" y="3540007"/>
            <a:ext cx="641576" cy="751518"/>
            <a:chOff x="5154" y="3160"/>
            <a:chExt cx="606" cy="769"/>
          </a:xfrm>
        </p:grpSpPr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5175" y="3207"/>
              <a:ext cx="357" cy="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defTabSz="762000" eaLnBrk="0" hangingPunct="0"/>
              <a:r>
                <a:rPr kumimoji="1" lang="zh-CN" altLang="en-US" sz="1000" b="1" dirty="0">
                  <a:latin typeface="微软雅黑" pitchFamily="34" charset="-122"/>
                  <a:ea typeface="微软雅黑" pitchFamily="34" charset="-122"/>
                </a:rPr>
                <a:t>输出信息</a:t>
              </a:r>
            </a:p>
          </p:txBody>
        </p:sp>
        <p:sp>
          <p:nvSpPr>
            <p:cNvPr id="64" name="Line 77"/>
            <p:cNvSpPr>
              <a:spLocks noChangeShapeType="1"/>
            </p:cNvSpPr>
            <p:nvPr/>
          </p:nvSpPr>
          <p:spPr bwMode="auto">
            <a:xfrm>
              <a:off x="5154" y="3160"/>
              <a:ext cx="606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en-US" sz="10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5" name="Rectangle 79"/>
          <p:cNvSpPr>
            <a:spLocks noChangeArrowheads="1"/>
          </p:cNvSpPr>
          <p:nvPr/>
        </p:nvSpPr>
        <p:spPr bwMode="auto">
          <a:xfrm>
            <a:off x="7154820" y="2493938"/>
            <a:ext cx="683016" cy="24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0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计算机</a:t>
            </a:r>
            <a:endParaRPr kumimoji="1" lang="en-US" altLang="zh-CN" sz="1000" b="1" dirty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7" name="Picture 200" descr="jisuan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34" y="2035140"/>
            <a:ext cx="503237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00" descr="jisuan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024" y="2035140"/>
            <a:ext cx="503237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1356"/>
          <p:cNvGrpSpPr>
            <a:grpSpLocks/>
          </p:cNvGrpSpPr>
          <p:nvPr/>
        </p:nvGrpSpPr>
        <p:grpSpPr bwMode="auto">
          <a:xfrm>
            <a:off x="4064990" y="1933636"/>
            <a:ext cx="998523" cy="687000"/>
            <a:chOff x="2949" y="196"/>
            <a:chExt cx="941" cy="598"/>
          </a:xfrm>
          <a:solidFill>
            <a:schemeClr val="accent5"/>
          </a:solidFill>
        </p:grpSpPr>
        <p:sp>
          <p:nvSpPr>
            <p:cNvPr id="70" name="Oval 1357"/>
            <p:cNvSpPr>
              <a:spLocks noChangeArrowheads="1"/>
            </p:cNvSpPr>
            <p:nvPr/>
          </p:nvSpPr>
          <p:spPr bwMode="auto">
            <a:xfrm>
              <a:off x="3168" y="196"/>
              <a:ext cx="407" cy="1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1" name="Oval 1358"/>
            <p:cNvSpPr>
              <a:spLocks noChangeArrowheads="1"/>
            </p:cNvSpPr>
            <p:nvPr/>
          </p:nvSpPr>
          <p:spPr bwMode="auto">
            <a:xfrm rot="900000">
              <a:off x="3512" y="252"/>
              <a:ext cx="275" cy="13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2" name="Oval 1359"/>
            <p:cNvSpPr>
              <a:spLocks noChangeArrowheads="1"/>
            </p:cNvSpPr>
            <p:nvPr/>
          </p:nvSpPr>
          <p:spPr bwMode="auto">
            <a:xfrm rot="1500000">
              <a:off x="3650" y="385"/>
              <a:ext cx="240" cy="15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3" name="Oval 1360"/>
            <p:cNvSpPr>
              <a:spLocks noChangeArrowheads="1"/>
            </p:cNvSpPr>
            <p:nvPr/>
          </p:nvSpPr>
          <p:spPr bwMode="auto">
            <a:xfrm rot="-1560000">
              <a:off x="3573" y="537"/>
              <a:ext cx="291" cy="18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4" name="Oval 1361"/>
            <p:cNvSpPr>
              <a:spLocks noChangeArrowheads="1"/>
            </p:cNvSpPr>
            <p:nvPr/>
          </p:nvSpPr>
          <p:spPr bwMode="auto">
            <a:xfrm>
              <a:off x="3216" y="555"/>
              <a:ext cx="471" cy="23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5" name="Oval 1362"/>
            <p:cNvSpPr>
              <a:spLocks noChangeArrowheads="1"/>
            </p:cNvSpPr>
            <p:nvPr/>
          </p:nvSpPr>
          <p:spPr bwMode="auto">
            <a:xfrm rot="1080000">
              <a:off x="3023" y="555"/>
              <a:ext cx="265" cy="1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6" name="Oval 1363"/>
            <p:cNvSpPr>
              <a:spLocks noChangeArrowheads="1"/>
            </p:cNvSpPr>
            <p:nvPr/>
          </p:nvSpPr>
          <p:spPr bwMode="auto">
            <a:xfrm>
              <a:off x="2949" y="432"/>
              <a:ext cx="217" cy="1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7" name="Oval 1364"/>
            <p:cNvSpPr>
              <a:spLocks noChangeArrowheads="1"/>
            </p:cNvSpPr>
            <p:nvPr/>
          </p:nvSpPr>
          <p:spPr bwMode="auto">
            <a:xfrm rot="-1860000">
              <a:off x="2984" y="310"/>
              <a:ext cx="295" cy="1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8" name="Freeform 1365"/>
            <p:cNvSpPr>
              <a:spLocks/>
            </p:cNvSpPr>
            <p:nvPr/>
          </p:nvSpPr>
          <p:spPr bwMode="auto">
            <a:xfrm>
              <a:off x="3051" y="300"/>
              <a:ext cx="738" cy="407"/>
            </a:xfrm>
            <a:custGeom>
              <a:avLst/>
              <a:gdLst>
                <a:gd name="T0" fmla="*/ 108 w 738"/>
                <a:gd name="T1" fmla="*/ 82 h 407"/>
                <a:gd name="T2" fmla="*/ 145 w 738"/>
                <a:gd name="T3" fmla="*/ 77 h 407"/>
                <a:gd name="T4" fmla="*/ 183 w 738"/>
                <a:gd name="T5" fmla="*/ 72 h 407"/>
                <a:gd name="T6" fmla="*/ 215 w 738"/>
                <a:gd name="T7" fmla="*/ 67 h 407"/>
                <a:gd name="T8" fmla="*/ 237 w 738"/>
                <a:gd name="T9" fmla="*/ 46 h 407"/>
                <a:gd name="T10" fmla="*/ 204 w 738"/>
                <a:gd name="T11" fmla="*/ 41 h 407"/>
                <a:gd name="T12" fmla="*/ 172 w 738"/>
                <a:gd name="T13" fmla="*/ 46 h 407"/>
                <a:gd name="T14" fmla="*/ 156 w 738"/>
                <a:gd name="T15" fmla="*/ 46 h 407"/>
                <a:gd name="T16" fmla="*/ 188 w 738"/>
                <a:gd name="T17" fmla="*/ 26 h 407"/>
                <a:gd name="T18" fmla="*/ 226 w 738"/>
                <a:gd name="T19" fmla="*/ 15 h 407"/>
                <a:gd name="T20" fmla="*/ 258 w 738"/>
                <a:gd name="T21" fmla="*/ 10 h 407"/>
                <a:gd name="T22" fmla="*/ 290 w 738"/>
                <a:gd name="T23" fmla="*/ 5 h 407"/>
                <a:gd name="T24" fmla="*/ 323 w 738"/>
                <a:gd name="T25" fmla="*/ 0 h 407"/>
                <a:gd name="T26" fmla="*/ 355 w 738"/>
                <a:gd name="T27" fmla="*/ 0 h 407"/>
                <a:gd name="T28" fmla="*/ 387 w 738"/>
                <a:gd name="T29" fmla="*/ 0 h 407"/>
                <a:gd name="T30" fmla="*/ 463 w 738"/>
                <a:gd name="T31" fmla="*/ 0 h 407"/>
                <a:gd name="T32" fmla="*/ 506 w 738"/>
                <a:gd name="T33" fmla="*/ 0 h 407"/>
                <a:gd name="T34" fmla="*/ 543 w 738"/>
                <a:gd name="T35" fmla="*/ 15 h 407"/>
                <a:gd name="T36" fmla="*/ 570 w 738"/>
                <a:gd name="T37" fmla="*/ 36 h 407"/>
                <a:gd name="T38" fmla="*/ 603 w 738"/>
                <a:gd name="T39" fmla="*/ 51 h 407"/>
                <a:gd name="T40" fmla="*/ 635 w 738"/>
                <a:gd name="T41" fmla="*/ 57 h 407"/>
                <a:gd name="T42" fmla="*/ 667 w 738"/>
                <a:gd name="T43" fmla="*/ 77 h 407"/>
                <a:gd name="T44" fmla="*/ 694 w 738"/>
                <a:gd name="T45" fmla="*/ 98 h 407"/>
                <a:gd name="T46" fmla="*/ 715 w 738"/>
                <a:gd name="T47" fmla="*/ 128 h 407"/>
                <a:gd name="T48" fmla="*/ 721 w 738"/>
                <a:gd name="T49" fmla="*/ 164 h 407"/>
                <a:gd name="T50" fmla="*/ 726 w 738"/>
                <a:gd name="T51" fmla="*/ 195 h 407"/>
                <a:gd name="T52" fmla="*/ 726 w 738"/>
                <a:gd name="T53" fmla="*/ 226 h 407"/>
                <a:gd name="T54" fmla="*/ 726 w 738"/>
                <a:gd name="T55" fmla="*/ 257 h 407"/>
                <a:gd name="T56" fmla="*/ 737 w 738"/>
                <a:gd name="T57" fmla="*/ 288 h 407"/>
                <a:gd name="T58" fmla="*/ 737 w 738"/>
                <a:gd name="T59" fmla="*/ 319 h 407"/>
                <a:gd name="T60" fmla="*/ 715 w 738"/>
                <a:gd name="T61" fmla="*/ 349 h 407"/>
                <a:gd name="T62" fmla="*/ 678 w 738"/>
                <a:gd name="T63" fmla="*/ 365 h 407"/>
                <a:gd name="T64" fmla="*/ 646 w 738"/>
                <a:gd name="T65" fmla="*/ 380 h 407"/>
                <a:gd name="T66" fmla="*/ 613 w 738"/>
                <a:gd name="T67" fmla="*/ 396 h 407"/>
                <a:gd name="T68" fmla="*/ 581 w 738"/>
                <a:gd name="T69" fmla="*/ 401 h 407"/>
                <a:gd name="T70" fmla="*/ 538 w 738"/>
                <a:gd name="T71" fmla="*/ 406 h 407"/>
                <a:gd name="T72" fmla="*/ 500 w 738"/>
                <a:gd name="T73" fmla="*/ 406 h 407"/>
                <a:gd name="T74" fmla="*/ 468 w 738"/>
                <a:gd name="T75" fmla="*/ 406 h 407"/>
                <a:gd name="T76" fmla="*/ 436 w 738"/>
                <a:gd name="T77" fmla="*/ 406 h 407"/>
                <a:gd name="T78" fmla="*/ 403 w 738"/>
                <a:gd name="T79" fmla="*/ 406 h 407"/>
                <a:gd name="T80" fmla="*/ 371 w 738"/>
                <a:gd name="T81" fmla="*/ 406 h 407"/>
                <a:gd name="T82" fmla="*/ 339 w 738"/>
                <a:gd name="T83" fmla="*/ 406 h 407"/>
                <a:gd name="T84" fmla="*/ 307 w 738"/>
                <a:gd name="T85" fmla="*/ 406 h 407"/>
                <a:gd name="T86" fmla="*/ 269 w 738"/>
                <a:gd name="T87" fmla="*/ 406 h 407"/>
                <a:gd name="T88" fmla="*/ 237 w 738"/>
                <a:gd name="T89" fmla="*/ 406 h 407"/>
                <a:gd name="T90" fmla="*/ 204 w 738"/>
                <a:gd name="T91" fmla="*/ 406 h 407"/>
                <a:gd name="T92" fmla="*/ 172 w 738"/>
                <a:gd name="T93" fmla="*/ 391 h 407"/>
                <a:gd name="T94" fmla="*/ 140 w 738"/>
                <a:gd name="T95" fmla="*/ 380 h 407"/>
                <a:gd name="T96" fmla="*/ 108 w 738"/>
                <a:gd name="T97" fmla="*/ 365 h 407"/>
                <a:gd name="T98" fmla="*/ 81 w 738"/>
                <a:gd name="T99" fmla="*/ 339 h 407"/>
                <a:gd name="T100" fmla="*/ 59 w 738"/>
                <a:gd name="T101" fmla="*/ 319 h 407"/>
                <a:gd name="T102" fmla="*/ 38 w 738"/>
                <a:gd name="T103" fmla="*/ 288 h 407"/>
                <a:gd name="T104" fmla="*/ 16 w 738"/>
                <a:gd name="T105" fmla="*/ 252 h 407"/>
                <a:gd name="T106" fmla="*/ 0 w 738"/>
                <a:gd name="T107" fmla="*/ 216 h 407"/>
                <a:gd name="T108" fmla="*/ 0 w 738"/>
                <a:gd name="T109" fmla="*/ 185 h 407"/>
                <a:gd name="T110" fmla="*/ 5 w 738"/>
                <a:gd name="T111" fmla="*/ 149 h 407"/>
                <a:gd name="T112" fmla="*/ 27 w 738"/>
                <a:gd name="T113" fmla="*/ 123 h 407"/>
                <a:gd name="T114" fmla="*/ 54 w 738"/>
                <a:gd name="T115" fmla="*/ 108 h 407"/>
                <a:gd name="T116" fmla="*/ 86 w 738"/>
                <a:gd name="T117" fmla="*/ 98 h 407"/>
                <a:gd name="T118" fmla="*/ 113 w 738"/>
                <a:gd name="T119" fmla="*/ 82 h 407"/>
                <a:gd name="T120" fmla="*/ 129 w 738"/>
                <a:gd name="T121" fmla="*/ 98 h 40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38"/>
                <a:gd name="T184" fmla="*/ 0 h 407"/>
                <a:gd name="T185" fmla="*/ 738 w 738"/>
                <a:gd name="T186" fmla="*/ 407 h 40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38" h="407">
                  <a:moveTo>
                    <a:pt x="91" y="82"/>
                  </a:moveTo>
                  <a:lnTo>
                    <a:pt x="108" y="82"/>
                  </a:lnTo>
                  <a:lnTo>
                    <a:pt x="124" y="82"/>
                  </a:lnTo>
                  <a:lnTo>
                    <a:pt x="145" y="77"/>
                  </a:lnTo>
                  <a:lnTo>
                    <a:pt x="161" y="77"/>
                  </a:lnTo>
                  <a:lnTo>
                    <a:pt x="183" y="72"/>
                  </a:lnTo>
                  <a:lnTo>
                    <a:pt x="199" y="72"/>
                  </a:lnTo>
                  <a:lnTo>
                    <a:pt x="215" y="67"/>
                  </a:lnTo>
                  <a:lnTo>
                    <a:pt x="231" y="62"/>
                  </a:lnTo>
                  <a:lnTo>
                    <a:pt x="237" y="46"/>
                  </a:lnTo>
                  <a:lnTo>
                    <a:pt x="221" y="41"/>
                  </a:lnTo>
                  <a:lnTo>
                    <a:pt x="204" y="41"/>
                  </a:lnTo>
                  <a:lnTo>
                    <a:pt x="188" y="46"/>
                  </a:lnTo>
                  <a:lnTo>
                    <a:pt x="172" y="46"/>
                  </a:lnTo>
                  <a:lnTo>
                    <a:pt x="156" y="62"/>
                  </a:lnTo>
                  <a:lnTo>
                    <a:pt x="156" y="46"/>
                  </a:lnTo>
                  <a:lnTo>
                    <a:pt x="172" y="36"/>
                  </a:lnTo>
                  <a:lnTo>
                    <a:pt x="188" y="26"/>
                  </a:lnTo>
                  <a:lnTo>
                    <a:pt x="210" y="21"/>
                  </a:lnTo>
                  <a:lnTo>
                    <a:pt x="226" y="15"/>
                  </a:lnTo>
                  <a:lnTo>
                    <a:pt x="242" y="15"/>
                  </a:lnTo>
                  <a:lnTo>
                    <a:pt x="258" y="10"/>
                  </a:lnTo>
                  <a:lnTo>
                    <a:pt x="274" y="10"/>
                  </a:lnTo>
                  <a:lnTo>
                    <a:pt x="290" y="5"/>
                  </a:lnTo>
                  <a:lnTo>
                    <a:pt x="307" y="5"/>
                  </a:lnTo>
                  <a:lnTo>
                    <a:pt x="323" y="0"/>
                  </a:lnTo>
                  <a:lnTo>
                    <a:pt x="339" y="0"/>
                  </a:lnTo>
                  <a:lnTo>
                    <a:pt x="355" y="0"/>
                  </a:lnTo>
                  <a:lnTo>
                    <a:pt x="371" y="0"/>
                  </a:lnTo>
                  <a:lnTo>
                    <a:pt x="387" y="0"/>
                  </a:lnTo>
                  <a:lnTo>
                    <a:pt x="420" y="0"/>
                  </a:lnTo>
                  <a:lnTo>
                    <a:pt x="463" y="0"/>
                  </a:lnTo>
                  <a:lnTo>
                    <a:pt x="484" y="0"/>
                  </a:lnTo>
                  <a:lnTo>
                    <a:pt x="506" y="0"/>
                  </a:lnTo>
                  <a:lnTo>
                    <a:pt x="527" y="5"/>
                  </a:lnTo>
                  <a:lnTo>
                    <a:pt x="543" y="15"/>
                  </a:lnTo>
                  <a:lnTo>
                    <a:pt x="554" y="31"/>
                  </a:lnTo>
                  <a:lnTo>
                    <a:pt x="570" y="36"/>
                  </a:lnTo>
                  <a:lnTo>
                    <a:pt x="586" y="46"/>
                  </a:lnTo>
                  <a:lnTo>
                    <a:pt x="603" y="51"/>
                  </a:lnTo>
                  <a:lnTo>
                    <a:pt x="619" y="51"/>
                  </a:lnTo>
                  <a:lnTo>
                    <a:pt x="635" y="57"/>
                  </a:lnTo>
                  <a:lnTo>
                    <a:pt x="651" y="67"/>
                  </a:lnTo>
                  <a:lnTo>
                    <a:pt x="667" y="77"/>
                  </a:lnTo>
                  <a:lnTo>
                    <a:pt x="678" y="93"/>
                  </a:lnTo>
                  <a:lnTo>
                    <a:pt x="694" y="98"/>
                  </a:lnTo>
                  <a:lnTo>
                    <a:pt x="699" y="113"/>
                  </a:lnTo>
                  <a:lnTo>
                    <a:pt x="715" y="128"/>
                  </a:lnTo>
                  <a:lnTo>
                    <a:pt x="721" y="149"/>
                  </a:lnTo>
                  <a:lnTo>
                    <a:pt x="721" y="164"/>
                  </a:lnTo>
                  <a:lnTo>
                    <a:pt x="726" y="180"/>
                  </a:lnTo>
                  <a:lnTo>
                    <a:pt x="726" y="195"/>
                  </a:lnTo>
                  <a:lnTo>
                    <a:pt x="726" y="211"/>
                  </a:lnTo>
                  <a:lnTo>
                    <a:pt x="726" y="226"/>
                  </a:lnTo>
                  <a:lnTo>
                    <a:pt x="726" y="242"/>
                  </a:lnTo>
                  <a:lnTo>
                    <a:pt x="726" y="257"/>
                  </a:lnTo>
                  <a:lnTo>
                    <a:pt x="737" y="272"/>
                  </a:lnTo>
                  <a:lnTo>
                    <a:pt x="737" y="288"/>
                  </a:lnTo>
                  <a:lnTo>
                    <a:pt x="737" y="303"/>
                  </a:lnTo>
                  <a:lnTo>
                    <a:pt x="737" y="319"/>
                  </a:lnTo>
                  <a:lnTo>
                    <a:pt x="732" y="334"/>
                  </a:lnTo>
                  <a:lnTo>
                    <a:pt x="715" y="349"/>
                  </a:lnTo>
                  <a:lnTo>
                    <a:pt x="694" y="360"/>
                  </a:lnTo>
                  <a:lnTo>
                    <a:pt x="678" y="365"/>
                  </a:lnTo>
                  <a:lnTo>
                    <a:pt x="662" y="375"/>
                  </a:lnTo>
                  <a:lnTo>
                    <a:pt x="646" y="380"/>
                  </a:lnTo>
                  <a:lnTo>
                    <a:pt x="629" y="385"/>
                  </a:lnTo>
                  <a:lnTo>
                    <a:pt x="613" y="396"/>
                  </a:lnTo>
                  <a:lnTo>
                    <a:pt x="597" y="401"/>
                  </a:lnTo>
                  <a:lnTo>
                    <a:pt x="581" y="401"/>
                  </a:lnTo>
                  <a:lnTo>
                    <a:pt x="559" y="406"/>
                  </a:lnTo>
                  <a:lnTo>
                    <a:pt x="538" y="406"/>
                  </a:lnTo>
                  <a:lnTo>
                    <a:pt x="522" y="406"/>
                  </a:lnTo>
                  <a:lnTo>
                    <a:pt x="500" y="406"/>
                  </a:lnTo>
                  <a:lnTo>
                    <a:pt x="484" y="406"/>
                  </a:lnTo>
                  <a:lnTo>
                    <a:pt x="468" y="406"/>
                  </a:lnTo>
                  <a:lnTo>
                    <a:pt x="452" y="406"/>
                  </a:lnTo>
                  <a:lnTo>
                    <a:pt x="436" y="406"/>
                  </a:lnTo>
                  <a:lnTo>
                    <a:pt x="420" y="406"/>
                  </a:lnTo>
                  <a:lnTo>
                    <a:pt x="403" y="406"/>
                  </a:lnTo>
                  <a:lnTo>
                    <a:pt x="387" y="406"/>
                  </a:lnTo>
                  <a:lnTo>
                    <a:pt x="371" y="406"/>
                  </a:lnTo>
                  <a:lnTo>
                    <a:pt x="355" y="406"/>
                  </a:lnTo>
                  <a:lnTo>
                    <a:pt x="339" y="406"/>
                  </a:lnTo>
                  <a:lnTo>
                    <a:pt x="323" y="406"/>
                  </a:lnTo>
                  <a:lnTo>
                    <a:pt x="307" y="406"/>
                  </a:lnTo>
                  <a:lnTo>
                    <a:pt x="285" y="406"/>
                  </a:lnTo>
                  <a:lnTo>
                    <a:pt x="269" y="406"/>
                  </a:lnTo>
                  <a:lnTo>
                    <a:pt x="253" y="406"/>
                  </a:lnTo>
                  <a:lnTo>
                    <a:pt x="237" y="406"/>
                  </a:lnTo>
                  <a:lnTo>
                    <a:pt x="221" y="406"/>
                  </a:lnTo>
                  <a:lnTo>
                    <a:pt x="204" y="406"/>
                  </a:lnTo>
                  <a:lnTo>
                    <a:pt x="188" y="396"/>
                  </a:lnTo>
                  <a:lnTo>
                    <a:pt x="172" y="391"/>
                  </a:lnTo>
                  <a:lnTo>
                    <a:pt x="156" y="385"/>
                  </a:lnTo>
                  <a:lnTo>
                    <a:pt x="140" y="380"/>
                  </a:lnTo>
                  <a:lnTo>
                    <a:pt x="124" y="375"/>
                  </a:lnTo>
                  <a:lnTo>
                    <a:pt x="108" y="365"/>
                  </a:lnTo>
                  <a:lnTo>
                    <a:pt x="91" y="355"/>
                  </a:lnTo>
                  <a:lnTo>
                    <a:pt x="81" y="339"/>
                  </a:lnTo>
                  <a:lnTo>
                    <a:pt x="65" y="334"/>
                  </a:lnTo>
                  <a:lnTo>
                    <a:pt x="59" y="319"/>
                  </a:lnTo>
                  <a:lnTo>
                    <a:pt x="43" y="303"/>
                  </a:lnTo>
                  <a:lnTo>
                    <a:pt x="38" y="288"/>
                  </a:lnTo>
                  <a:lnTo>
                    <a:pt x="22" y="272"/>
                  </a:lnTo>
                  <a:lnTo>
                    <a:pt x="16" y="252"/>
                  </a:lnTo>
                  <a:lnTo>
                    <a:pt x="5" y="231"/>
                  </a:lnTo>
                  <a:lnTo>
                    <a:pt x="0" y="216"/>
                  </a:lnTo>
                  <a:lnTo>
                    <a:pt x="0" y="200"/>
                  </a:lnTo>
                  <a:lnTo>
                    <a:pt x="0" y="185"/>
                  </a:lnTo>
                  <a:lnTo>
                    <a:pt x="0" y="170"/>
                  </a:lnTo>
                  <a:lnTo>
                    <a:pt x="5" y="149"/>
                  </a:lnTo>
                  <a:lnTo>
                    <a:pt x="11" y="134"/>
                  </a:lnTo>
                  <a:lnTo>
                    <a:pt x="27" y="123"/>
                  </a:lnTo>
                  <a:lnTo>
                    <a:pt x="38" y="108"/>
                  </a:lnTo>
                  <a:lnTo>
                    <a:pt x="54" y="108"/>
                  </a:lnTo>
                  <a:lnTo>
                    <a:pt x="70" y="103"/>
                  </a:lnTo>
                  <a:lnTo>
                    <a:pt x="86" y="98"/>
                  </a:lnTo>
                  <a:lnTo>
                    <a:pt x="102" y="98"/>
                  </a:lnTo>
                  <a:lnTo>
                    <a:pt x="113" y="82"/>
                  </a:lnTo>
                  <a:lnTo>
                    <a:pt x="113" y="67"/>
                  </a:lnTo>
                  <a:lnTo>
                    <a:pt x="129" y="9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1366"/>
            <p:cNvSpPr>
              <a:spLocks/>
            </p:cNvSpPr>
            <p:nvPr/>
          </p:nvSpPr>
          <p:spPr bwMode="auto">
            <a:xfrm>
              <a:off x="3193" y="270"/>
              <a:ext cx="117" cy="118"/>
            </a:xfrm>
            <a:custGeom>
              <a:avLst/>
              <a:gdLst>
                <a:gd name="T0" fmla="*/ 5 w 117"/>
                <a:gd name="T1" fmla="*/ 66 h 118"/>
                <a:gd name="T2" fmla="*/ 0 w 117"/>
                <a:gd name="T3" fmla="*/ 51 h 118"/>
                <a:gd name="T4" fmla="*/ 0 w 117"/>
                <a:gd name="T5" fmla="*/ 36 h 118"/>
                <a:gd name="T6" fmla="*/ 16 w 117"/>
                <a:gd name="T7" fmla="*/ 25 h 118"/>
                <a:gd name="T8" fmla="*/ 32 w 117"/>
                <a:gd name="T9" fmla="*/ 15 h 118"/>
                <a:gd name="T10" fmla="*/ 47 w 117"/>
                <a:gd name="T11" fmla="*/ 0 h 118"/>
                <a:gd name="T12" fmla="*/ 63 w 117"/>
                <a:gd name="T13" fmla="*/ 0 h 118"/>
                <a:gd name="T14" fmla="*/ 79 w 117"/>
                <a:gd name="T15" fmla="*/ 0 h 118"/>
                <a:gd name="T16" fmla="*/ 84 w 117"/>
                <a:gd name="T17" fmla="*/ 15 h 118"/>
                <a:gd name="T18" fmla="*/ 95 w 117"/>
                <a:gd name="T19" fmla="*/ 31 h 118"/>
                <a:gd name="T20" fmla="*/ 105 w 117"/>
                <a:gd name="T21" fmla="*/ 46 h 118"/>
                <a:gd name="T22" fmla="*/ 111 w 117"/>
                <a:gd name="T23" fmla="*/ 61 h 118"/>
                <a:gd name="T24" fmla="*/ 116 w 117"/>
                <a:gd name="T25" fmla="*/ 76 h 118"/>
                <a:gd name="T26" fmla="*/ 116 w 117"/>
                <a:gd name="T27" fmla="*/ 92 h 118"/>
                <a:gd name="T28" fmla="*/ 116 w 117"/>
                <a:gd name="T29" fmla="*/ 107 h 118"/>
                <a:gd name="T30" fmla="*/ 100 w 117"/>
                <a:gd name="T31" fmla="*/ 117 h 118"/>
                <a:gd name="T32" fmla="*/ 84 w 117"/>
                <a:gd name="T33" fmla="*/ 117 h 118"/>
                <a:gd name="T34" fmla="*/ 69 w 117"/>
                <a:gd name="T35" fmla="*/ 117 h 118"/>
                <a:gd name="T36" fmla="*/ 53 w 117"/>
                <a:gd name="T37" fmla="*/ 117 h 118"/>
                <a:gd name="T38" fmla="*/ 37 w 117"/>
                <a:gd name="T39" fmla="*/ 112 h 118"/>
                <a:gd name="T40" fmla="*/ 21 w 117"/>
                <a:gd name="T41" fmla="*/ 102 h 118"/>
                <a:gd name="T42" fmla="*/ 11 w 117"/>
                <a:gd name="T43" fmla="*/ 86 h 118"/>
                <a:gd name="T44" fmla="*/ 5 w 117"/>
                <a:gd name="T45" fmla="*/ 71 h 118"/>
                <a:gd name="T46" fmla="*/ 5 w 117"/>
                <a:gd name="T47" fmla="*/ 66 h 1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7"/>
                <a:gd name="T73" fmla="*/ 0 h 118"/>
                <a:gd name="T74" fmla="*/ 117 w 117"/>
                <a:gd name="T75" fmla="*/ 118 h 1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7" h="118">
                  <a:moveTo>
                    <a:pt x="5" y="66"/>
                  </a:moveTo>
                  <a:lnTo>
                    <a:pt x="0" y="51"/>
                  </a:lnTo>
                  <a:lnTo>
                    <a:pt x="0" y="36"/>
                  </a:lnTo>
                  <a:lnTo>
                    <a:pt x="16" y="25"/>
                  </a:lnTo>
                  <a:lnTo>
                    <a:pt x="32" y="15"/>
                  </a:lnTo>
                  <a:lnTo>
                    <a:pt x="47" y="0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84" y="15"/>
                  </a:lnTo>
                  <a:lnTo>
                    <a:pt x="95" y="31"/>
                  </a:lnTo>
                  <a:lnTo>
                    <a:pt x="105" y="46"/>
                  </a:lnTo>
                  <a:lnTo>
                    <a:pt x="111" y="61"/>
                  </a:lnTo>
                  <a:lnTo>
                    <a:pt x="116" y="76"/>
                  </a:lnTo>
                  <a:lnTo>
                    <a:pt x="116" y="92"/>
                  </a:lnTo>
                  <a:lnTo>
                    <a:pt x="116" y="107"/>
                  </a:lnTo>
                  <a:lnTo>
                    <a:pt x="100" y="117"/>
                  </a:lnTo>
                  <a:lnTo>
                    <a:pt x="84" y="117"/>
                  </a:lnTo>
                  <a:lnTo>
                    <a:pt x="69" y="117"/>
                  </a:lnTo>
                  <a:lnTo>
                    <a:pt x="53" y="117"/>
                  </a:lnTo>
                  <a:lnTo>
                    <a:pt x="37" y="112"/>
                  </a:lnTo>
                  <a:lnTo>
                    <a:pt x="21" y="102"/>
                  </a:lnTo>
                  <a:lnTo>
                    <a:pt x="11" y="86"/>
                  </a:lnTo>
                  <a:lnTo>
                    <a:pt x="5" y="71"/>
                  </a:lnTo>
                  <a:lnTo>
                    <a:pt x="5" y="6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1367"/>
            <p:cNvSpPr>
              <a:spLocks/>
            </p:cNvSpPr>
            <p:nvPr/>
          </p:nvSpPr>
          <p:spPr bwMode="auto">
            <a:xfrm>
              <a:off x="3469" y="239"/>
              <a:ext cx="82" cy="87"/>
            </a:xfrm>
            <a:custGeom>
              <a:avLst/>
              <a:gdLst>
                <a:gd name="T0" fmla="*/ 0 w 82"/>
                <a:gd name="T1" fmla="*/ 0 h 87"/>
                <a:gd name="T2" fmla="*/ 16 w 82"/>
                <a:gd name="T3" fmla="*/ 10 h 87"/>
                <a:gd name="T4" fmla="*/ 32 w 82"/>
                <a:gd name="T5" fmla="*/ 20 h 87"/>
                <a:gd name="T6" fmla="*/ 49 w 82"/>
                <a:gd name="T7" fmla="*/ 20 h 87"/>
                <a:gd name="T8" fmla="*/ 65 w 82"/>
                <a:gd name="T9" fmla="*/ 30 h 87"/>
                <a:gd name="T10" fmla="*/ 76 w 82"/>
                <a:gd name="T11" fmla="*/ 46 h 87"/>
                <a:gd name="T12" fmla="*/ 81 w 82"/>
                <a:gd name="T13" fmla="*/ 61 h 87"/>
                <a:gd name="T14" fmla="*/ 81 w 82"/>
                <a:gd name="T15" fmla="*/ 76 h 87"/>
                <a:gd name="T16" fmla="*/ 65 w 82"/>
                <a:gd name="T17" fmla="*/ 86 h 87"/>
                <a:gd name="T18" fmla="*/ 49 w 82"/>
                <a:gd name="T19" fmla="*/ 86 h 87"/>
                <a:gd name="T20" fmla="*/ 27 w 82"/>
                <a:gd name="T21" fmla="*/ 81 h 87"/>
                <a:gd name="T22" fmla="*/ 11 w 82"/>
                <a:gd name="T23" fmla="*/ 71 h 87"/>
                <a:gd name="T24" fmla="*/ 5 w 82"/>
                <a:gd name="T25" fmla="*/ 56 h 87"/>
                <a:gd name="T26" fmla="*/ 0 w 82"/>
                <a:gd name="T27" fmla="*/ 40 h 87"/>
                <a:gd name="T28" fmla="*/ 0 w 82"/>
                <a:gd name="T29" fmla="*/ 25 h 87"/>
                <a:gd name="T30" fmla="*/ 11 w 82"/>
                <a:gd name="T31" fmla="*/ 10 h 87"/>
                <a:gd name="T32" fmla="*/ 0 w 82"/>
                <a:gd name="T33" fmla="*/ 0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2"/>
                <a:gd name="T52" fmla="*/ 0 h 87"/>
                <a:gd name="T53" fmla="*/ 82 w 82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2" h="87">
                  <a:moveTo>
                    <a:pt x="0" y="0"/>
                  </a:moveTo>
                  <a:lnTo>
                    <a:pt x="16" y="10"/>
                  </a:lnTo>
                  <a:lnTo>
                    <a:pt x="32" y="20"/>
                  </a:lnTo>
                  <a:lnTo>
                    <a:pt x="49" y="20"/>
                  </a:lnTo>
                  <a:lnTo>
                    <a:pt x="65" y="30"/>
                  </a:lnTo>
                  <a:lnTo>
                    <a:pt x="76" y="46"/>
                  </a:lnTo>
                  <a:lnTo>
                    <a:pt x="81" y="61"/>
                  </a:lnTo>
                  <a:lnTo>
                    <a:pt x="81" y="76"/>
                  </a:lnTo>
                  <a:lnTo>
                    <a:pt x="65" y="86"/>
                  </a:lnTo>
                  <a:lnTo>
                    <a:pt x="49" y="86"/>
                  </a:lnTo>
                  <a:lnTo>
                    <a:pt x="27" y="81"/>
                  </a:lnTo>
                  <a:lnTo>
                    <a:pt x="11" y="71"/>
                  </a:lnTo>
                  <a:lnTo>
                    <a:pt x="5" y="56"/>
                  </a:lnTo>
                  <a:lnTo>
                    <a:pt x="0" y="40"/>
                  </a:lnTo>
                  <a:lnTo>
                    <a:pt x="0" y="25"/>
                  </a:lnTo>
                  <a:lnTo>
                    <a:pt x="11" y="1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" name="Rectangle 43"/>
          <p:cNvSpPr>
            <a:spLocks noChangeArrowheads="1"/>
          </p:cNvSpPr>
          <p:nvPr/>
        </p:nvSpPr>
        <p:spPr bwMode="auto">
          <a:xfrm>
            <a:off x="4105398" y="2170206"/>
            <a:ext cx="888065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zh-CN" altLang="en-US" sz="1100" b="1" dirty="0">
                <a:latin typeface="微软雅黑" pitchFamily="34" charset="-122"/>
                <a:ea typeface="微软雅黑" pitchFamily="34" charset="-122"/>
              </a:rPr>
              <a:t>公用电话网</a:t>
            </a:r>
          </a:p>
        </p:txBody>
      </p:sp>
      <p:grpSp>
        <p:nvGrpSpPr>
          <p:cNvPr id="82" name="Group 113"/>
          <p:cNvGrpSpPr>
            <a:grpSpLocks/>
          </p:cNvGrpSpPr>
          <p:nvPr/>
        </p:nvGrpSpPr>
        <p:grpSpPr bwMode="auto">
          <a:xfrm>
            <a:off x="986463" y="1584543"/>
            <a:ext cx="7209379" cy="273724"/>
            <a:chOff x="409" y="1268"/>
            <a:chExt cx="3939" cy="149"/>
          </a:xfrm>
        </p:grpSpPr>
        <p:sp>
          <p:nvSpPr>
            <p:cNvPr id="83" name="Line 65"/>
            <p:cNvSpPr>
              <a:spLocks noChangeShapeType="1"/>
            </p:cNvSpPr>
            <p:nvPr/>
          </p:nvSpPr>
          <p:spPr bwMode="auto">
            <a:xfrm>
              <a:off x="409" y="1351"/>
              <a:ext cx="3939" cy="0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00CC"/>
                </a:solidFill>
                <a:latin typeface="+mn-lt"/>
                <a:ea typeface="黑体" pitchFamily="2" charset="-122"/>
              </a:endParaRPr>
            </a:p>
          </p:txBody>
        </p:sp>
        <p:sp>
          <p:nvSpPr>
            <p:cNvPr id="84" name="Rectangle 66"/>
            <p:cNvSpPr>
              <a:spLocks noChangeArrowheads="1"/>
            </p:cNvSpPr>
            <p:nvPr/>
          </p:nvSpPr>
          <p:spPr bwMode="auto">
            <a:xfrm>
              <a:off x="2053" y="1268"/>
              <a:ext cx="615" cy="149"/>
            </a:xfrm>
            <a:prstGeom prst="rect">
              <a:avLst/>
            </a:prstGeom>
            <a:solidFill>
              <a:srgbClr val="C3E3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defTabSz="762000" eaLnBrk="0" hangingPunct="0"/>
              <a:r>
                <a:rPr kumimoji="1" lang="zh-CN" altLang="en-US" sz="120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数据通信系统</a:t>
              </a:r>
            </a:p>
          </p:txBody>
        </p:sp>
      </p:grpSp>
      <p:grpSp>
        <p:nvGrpSpPr>
          <p:cNvPr id="85" name="Group 107"/>
          <p:cNvGrpSpPr>
            <a:grpSpLocks/>
          </p:cNvGrpSpPr>
          <p:nvPr/>
        </p:nvGrpSpPr>
        <p:grpSpPr bwMode="auto">
          <a:xfrm>
            <a:off x="4216093" y="3316209"/>
            <a:ext cx="683922" cy="467132"/>
            <a:chOff x="2463" y="2931"/>
            <a:chExt cx="646" cy="478"/>
          </a:xfrm>
        </p:grpSpPr>
        <p:sp>
          <p:nvSpPr>
            <p:cNvPr id="86" name="AutoShape 13"/>
            <p:cNvSpPr>
              <a:spLocks noChangeArrowheads="1"/>
            </p:cNvSpPr>
            <p:nvPr/>
          </p:nvSpPr>
          <p:spPr bwMode="auto">
            <a:xfrm>
              <a:off x="2463" y="2931"/>
              <a:ext cx="646" cy="458"/>
            </a:xfrm>
            <a:prstGeom prst="cube">
              <a:avLst>
                <a:gd name="adj" fmla="val 13069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Rectangle 16"/>
            <p:cNvSpPr>
              <a:spLocks noChangeArrowheads="1"/>
            </p:cNvSpPr>
            <p:nvPr/>
          </p:nvSpPr>
          <p:spPr bwMode="auto">
            <a:xfrm>
              <a:off x="2546" y="2971"/>
              <a:ext cx="508" cy="4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defTabSz="762000" eaLnBrk="0" hangingPunct="0"/>
              <a:r>
                <a:rPr kumimoji="1" lang="zh-CN" altLang="en-US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传输</a:t>
              </a:r>
            </a:p>
            <a:p>
              <a:pPr algn="l" defTabSz="762000" eaLnBrk="0" hangingPunct="0"/>
              <a:r>
                <a:rPr kumimoji="1" lang="zh-CN" altLang="en-US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</a:t>
              </a:r>
            </a:p>
          </p:txBody>
        </p:sp>
      </p:grpSp>
      <p:grpSp>
        <p:nvGrpSpPr>
          <p:cNvPr id="88" name="Group 99"/>
          <p:cNvGrpSpPr>
            <a:grpSpLocks/>
          </p:cNvGrpSpPr>
          <p:nvPr/>
        </p:nvGrpSpPr>
        <p:grpSpPr bwMode="auto">
          <a:xfrm>
            <a:off x="1356538" y="2339533"/>
            <a:ext cx="2433958" cy="1173695"/>
            <a:chOff x="-238" y="2064"/>
            <a:chExt cx="2299" cy="1201"/>
          </a:xfrm>
        </p:grpSpPr>
        <p:sp>
          <p:nvSpPr>
            <p:cNvPr id="89" name="Line 68"/>
            <p:cNvSpPr>
              <a:spLocks noChangeShapeType="1"/>
            </p:cNvSpPr>
            <p:nvPr/>
          </p:nvSpPr>
          <p:spPr bwMode="auto">
            <a:xfrm>
              <a:off x="2061" y="2064"/>
              <a:ext cx="0" cy="120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 type="non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1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0" name="Group 98"/>
            <p:cNvGrpSpPr>
              <a:grpSpLocks/>
            </p:cNvGrpSpPr>
            <p:nvPr/>
          </p:nvGrpSpPr>
          <p:grpSpPr bwMode="auto">
            <a:xfrm>
              <a:off x="-238" y="2523"/>
              <a:ext cx="2299" cy="265"/>
              <a:chOff x="-238" y="2523"/>
              <a:chExt cx="2299" cy="265"/>
            </a:xfrm>
          </p:grpSpPr>
          <p:sp>
            <p:nvSpPr>
              <p:cNvPr id="91" name="Line 67"/>
              <p:cNvSpPr>
                <a:spLocks noChangeShapeType="1"/>
              </p:cNvSpPr>
              <p:nvPr/>
            </p:nvSpPr>
            <p:spPr bwMode="auto">
              <a:xfrm>
                <a:off x="-238" y="2660"/>
                <a:ext cx="2299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prstDash val="sysDot"/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100" b="1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Rectangle 71"/>
              <p:cNvSpPr>
                <a:spLocks noChangeArrowheads="1"/>
              </p:cNvSpPr>
              <p:nvPr/>
            </p:nvSpPr>
            <p:spPr bwMode="auto">
              <a:xfrm>
                <a:off x="530" y="2523"/>
                <a:ext cx="620" cy="265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defTabSz="762000" eaLnBrk="0" hangingPunct="0"/>
                <a:r>
                  <a:rPr kumimoji="1" lang="zh-CN" altLang="en-US" sz="11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源系统</a:t>
                </a:r>
              </a:p>
            </p:txBody>
          </p:sp>
        </p:grpSp>
      </p:grpSp>
      <p:grpSp>
        <p:nvGrpSpPr>
          <p:cNvPr id="93" name="Group 104"/>
          <p:cNvGrpSpPr>
            <a:grpSpLocks/>
          </p:cNvGrpSpPr>
          <p:nvPr/>
        </p:nvGrpSpPr>
        <p:grpSpPr bwMode="auto">
          <a:xfrm>
            <a:off x="1052021" y="3540006"/>
            <a:ext cx="617225" cy="706563"/>
            <a:chOff x="800" y="3160"/>
            <a:chExt cx="583" cy="723"/>
          </a:xfrm>
        </p:grpSpPr>
        <p:sp>
          <p:nvSpPr>
            <p:cNvPr id="94" name="Rectangle 7"/>
            <p:cNvSpPr>
              <a:spLocks noChangeArrowheads="1"/>
            </p:cNvSpPr>
            <p:nvPr/>
          </p:nvSpPr>
          <p:spPr bwMode="auto">
            <a:xfrm>
              <a:off x="904" y="3161"/>
              <a:ext cx="357" cy="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defTabSz="762000" eaLnBrk="0" hangingPunct="0"/>
              <a:r>
                <a:rPr kumimoji="1"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输入</a:t>
              </a:r>
              <a:r>
                <a:rPr kumimoji="1" lang="zh-CN" altLang="en-US" sz="1000" b="1" dirty="0">
                  <a:latin typeface="微软雅黑" pitchFamily="34" charset="-122"/>
                  <a:ea typeface="微软雅黑" pitchFamily="34" charset="-122"/>
                </a:rPr>
                <a:t>信息</a:t>
              </a:r>
            </a:p>
          </p:txBody>
        </p:sp>
        <p:sp>
          <p:nvSpPr>
            <p:cNvPr id="95" name="Line 18"/>
            <p:cNvSpPr>
              <a:spLocks noChangeShapeType="1"/>
            </p:cNvSpPr>
            <p:nvPr/>
          </p:nvSpPr>
          <p:spPr bwMode="auto">
            <a:xfrm>
              <a:off x="800" y="3160"/>
              <a:ext cx="583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zh-CN" altLang="en-US" sz="10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80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1966823" y="1570008"/>
            <a:ext cx="6628537" cy="2518913"/>
          </a:xfrm>
        </p:spPr>
        <p:txBody>
          <a:bodyPr/>
          <a:lstStyle/>
          <a:p>
            <a:r>
              <a:rPr lang="zh-CN" altLang="zh-CN" dirty="0">
                <a:solidFill>
                  <a:srgbClr val="0000FF"/>
                </a:solidFill>
              </a:rPr>
              <a:t>消息</a:t>
            </a:r>
            <a:r>
              <a:rPr lang="en-US" altLang="zh-CN" dirty="0"/>
              <a:t>(message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如</a:t>
            </a:r>
            <a:r>
              <a:rPr lang="zh-CN" altLang="zh-CN" dirty="0"/>
              <a:t>话音、文字、图像、视频</a:t>
            </a:r>
            <a:r>
              <a:rPr lang="zh-CN" altLang="zh-CN" dirty="0" smtClean="0"/>
              <a:t>等。</a:t>
            </a:r>
            <a:endParaRPr lang="en-US" altLang="zh-CN" dirty="0" smtClean="0"/>
          </a:p>
          <a:p>
            <a:endParaRPr lang="en-US" altLang="zh-CN" dirty="0" smtClean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0000FF"/>
                </a:solidFill>
              </a:rPr>
              <a:t>数据 </a:t>
            </a:r>
            <a:r>
              <a:rPr lang="en-US" altLang="zh-CN" dirty="0"/>
              <a:t>(data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zh-CN" altLang="en-US" dirty="0"/>
              <a:t>运送消息的实体。有意义的符号</a:t>
            </a:r>
            <a:r>
              <a:rPr lang="zh-CN" altLang="en-US" dirty="0" smtClean="0"/>
              <a:t>序列。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常用术语</a:t>
            </a:r>
          </a:p>
        </p:txBody>
      </p:sp>
      <p:pic>
        <p:nvPicPr>
          <p:cNvPr id="9220" name="Picture 4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00" y="1292053"/>
            <a:ext cx="1124653" cy="142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39400" y="2822987"/>
            <a:ext cx="112465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11001001001100111101011011001110……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4794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常用术语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235853" y="1713034"/>
            <a:ext cx="783565" cy="288984"/>
          </a:xfrm>
          <a:custGeom>
            <a:avLst/>
            <a:gdLst>
              <a:gd name="T0" fmla="*/ 0 w 1008"/>
              <a:gd name="T1" fmla="*/ 384 h 704"/>
              <a:gd name="T2" fmla="*/ 192 w 1008"/>
              <a:gd name="T3" fmla="*/ 48 h 704"/>
              <a:gd name="T4" fmla="*/ 480 w 1008"/>
              <a:gd name="T5" fmla="*/ 672 h 704"/>
              <a:gd name="T6" fmla="*/ 720 w 1008"/>
              <a:gd name="T7" fmla="*/ 240 h 704"/>
              <a:gd name="T8" fmla="*/ 864 w 1008"/>
              <a:gd name="T9" fmla="*/ 576 h 704"/>
              <a:gd name="T10" fmla="*/ 1008 w 1008"/>
              <a:gd name="T11" fmla="*/ 14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8" h="704">
                <a:moveTo>
                  <a:pt x="0" y="384"/>
                </a:moveTo>
                <a:cubicBezTo>
                  <a:pt x="56" y="192"/>
                  <a:pt x="112" y="0"/>
                  <a:pt x="192" y="48"/>
                </a:cubicBezTo>
                <a:cubicBezTo>
                  <a:pt x="272" y="96"/>
                  <a:pt x="392" y="640"/>
                  <a:pt x="480" y="672"/>
                </a:cubicBezTo>
                <a:cubicBezTo>
                  <a:pt x="568" y="704"/>
                  <a:pt x="656" y="256"/>
                  <a:pt x="720" y="240"/>
                </a:cubicBezTo>
                <a:cubicBezTo>
                  <a:pt x="784" y="224"/>
                  <a:pt x="816" y="592"/>
                  <a:pt x="864" y="576"/>
                </a:cubicBezTo>
                <a:cubicBezTo>
                  <a:pt x="912" y="560"/>
                  <a:pt x="960" y="352"/>
                  <a:pt x="1008" y="144"/>
                </a:cubicBezTo>
              </a:path>
            </a:pathLst>
          </a:custGeom>
          <a:noFill/>
          <a:ln w="57150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1168528" y="2507197"/>
            <a:ext cx="891947" cy="320856"/>
          </a:xfrm>
          <a:custGeom>
            <a:avLst/>
            <a:gdLst>
              <a:gd name="T0" fmla="*/ 0 w 1056"/>
              <a:gd name="T1" fmla="*/ 174 h 480"/>
              <a:gd name="T2" fmla="*/ 79 w 1056"/>
              <a:gd name="T3" fmla="*/ 174 h 480"/>
              <a:gd name="T4" fmla="*/ 79 w 1056"/>
              <a:gd name="T5" fmla="*/ 0 h 480"/>
              <a:gd name="T6" fmla="*/ 212 w 1056"/>
              <a:gd name="T7" fmla="*/ 0 h 480"/>
              <a:gd name="T8" fmla="*/ 212 w 1056"/>
              <a:gd name="T9" fmla="*/ 174 h 480"/>
              <a:gd name="T10" fmla="*/ 344 w 1056"/>
              <a:gd name="T11" fmla="*/ 174 h 480"/>
              <a:gd name="T12" fmla="*/ 344 w 1056"/>
              <a:gd name="T13" fmla="*/ 0 h 480"/>
              <a:gd name="T14" fmla="*/ 477 w 1056"/>
              <a:gd name="T15" fmla="*/ 0 h 480"/>
              <a:gd name="T16" fmla="*/ 477 w 1056"/>
              <a:gd name="T17" fmla="*/ 174 h 480"/>
              <a:gd name="T18" fmla="*/ 582 w 1056"/>
              <a:gd name="T19" fmla="*/ 174 h 4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56" h="480">
                <a:moveTo>
                  <a:pt x="0" y="480"/>
                </a:moveTo>
                <a:lnTo>
                  <a:pt x="144" y="480"/>
                </a:lnTo>
                <a:lnTo>
                  <a:pt x="144" y="0"/>
                </a:lnTo>
                <a:lnTo>
                  <a:pt x="384" y="0"/>
                </a:lnTo>
                <a:lnTo>
                  <a:pt x="384" y="480"/>
                </a:lnTo>
                <a:lnTo>
                  <a:pt x="624" y="480"/>
                </a:lnTo>
                <a:lnTo>
                  <a:pt x="624" y="0"/>
                </a:lnTo>
                <a:lnTo>
                  <a:pt x="864" y="0"/>
                </a:lnTo>
                <a:lnTo>
                  <a:pt x="864" y="480"/>
                </a:lnTo>
                <a:lnTo>
                  <a:pt x="1056" y="480"/>
                </a:lnTo>
              </a:path>
            </a:pathLst>
          </a:custGeom>
          <a:noFill/>
          <a:ln w="38100" cmpd="sng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186981" y="1149927"/>
            <a:ext cx="5956355" cy="3172691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信号 </a:t>
            </a:r>
            <a:r>
              <a:rPr lang="en-US" altLang="zh-CN" dirty="0"/>
              <a:t>(signal)</a:t>
            </a:r>
            <a:r>
              <a:rPr lang="zh-CN" altLang="en-US" dirty="0"/>
              <a:t>：数据的电气的或电磁的表现。 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模拟</a:t>
            </a:r>
            <a:r>
              <a:rPr lang="zh-CN" altLang="en-US" dirty="0"/>
              <a:t>信号 </a:t>
            </a:r>
            <a:r>
              <a:rPr lang="en-US" altLang="zh-CN" dirty="0"/>
              <a:t>(analogous signal)</a:t>
            </a:r>
            <a:r>
              <a:rPr lang="zh-CN" altLang="en-US" dirty="0"/>
              <a:t>：代表消息的参数的取值是</a:t>
            </a:r>
            <a:r>
              <a:rPr lang="zh-CN" altLang="en-US" dirty="0">
                <a:solidFill>
                  <a:srgbClr val="C00000"/>
                </a:solidFill>
              </a:rPr>
              <a:t>连续</a:t>
            </a:r>
            <a:r>
              <a:rPr lang="zh-CN" altLang="en-US" dirty="0"/>
              <a:t>的。 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数字</a:t>
            </a:r>
            <a:r>
              <a:rPr lang="zh-CN" altLang="en-US" dirty="0"/>
              <a:t>信号 </a:t>
            </a:r>
            <a:r>
              <a:rPr lang="en-US" altLang="zh-CN" dirty="0"/>
              <a:t>(digital signal)</a:t>
            </a:r>
            <a:r>
              <a:rPr lang="zh-CN" altLang="en-US" dirty="0"/>
              <a:t>：代表消息的参数的取值是</a:t>
            </a:r>
            <a:r>
              <a:rPr lang="zh-CN" altLang="en-US" dirty="0">
                <a:solidFill>
                  <a:srgbClr val="C00000"/>
                </a:solidFill>
              </a:rPr>
              <a:t>离散</a:t>
            </a:r>
            <a:r>
              <a:rPr lang="zh-CN" altLang="en-US" dirty="0"/>
              <a:t>的。 </a:t>
            </a:r>
          </a:p>
          <a:p>
            <a:r>
              <a:rPr lang="zh-CN" altLang="en-US" dirty="0">
                <a:solidFill>
                  <a:srgbClr val="0000FF"/>
                </a:solidFill>
              </a:rPr>
              <a:t>码元：</a:t>
            </a:r>
            <a:r>
              <a:rPr lang="zh-CN" altLang="en-US" dirty="0"/>
              <a:t>在使用时间域（简称为</a:t>
            </a:r>
            <a:r>
              <a:rPr lang="zh-CN" altLang="en-US" dirty="0">
                <a:solidFill>
                  <a:srgbClr val="0000FF"/>
                </a:solidFill>
              </a:rPr>
              <a:t>时域</a:t>
            </a:r>
            <a:r>
              <a:rPr lang="zh-CN" altLang="en-US" dirty="0"/>
              <a:t>）的波形表示数字信号时，代表不同离散数值的基本波形。</a:t>
            </a:r>
            <a:endParaRPr lang="en-US" altLang="zh-CN" dirty="0"/>
          </a:p>
          <a:p>
            <a:pPr lvl="1"/>
            <a:r>
              <a:rPr lang="zh-CN" altLang="zh-CN" dirty="0"/>
              <a:t>使用二进制编码时，只有两种不同的码元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0 </a:t>
            </a:r>
            <a:r>
              <a:rPr lang="zh-CN" altLang="zh-CN" dirty="0"/>
              <a:t>状态</a:t>
            </a:r>
            <a:r>
              <a:rPr lang="zh-CN" altLang="en-US" dirty="0"/>
              <a:t>，</a:t>
            </a:r>
            <a:r>
              <a:rPr lang="en-US" altLang="zh-CN" dirty="0"/>
              <a:t>1 </a:t>
            </a:r>
            <a:r>
              <a:rPr lang="zh-CN" altLang="zh-CN" dirty="0"/>
              <a:t>状态。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241538" y="3424687"/>
            <a:ext cx="2182482" cy="829834"/>
            <a:chOff x="241538" y="3424687"/>
            <a:chExt cx="2182482" cy="829834"/>
          </a:xfrm>
        </p:grpSpPr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758150" y="3757892"/>
              <a:ext cx="310138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1068288" y="4091258"/>
              <a:ext cx="310138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1378426" y="3757892"/>
              <a:ext cx="309281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1687707" y="3757892"/>
              <a:ext cx="310138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1997845" y="4091258"/>
              <a:ext cx="309281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1068288" y="3757892"/>
              <a:ext cx="0" cy="333366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1378426" y="3757892"/>
              <a:ext cx="0" cy="333366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>
              <a:off x="1997845" y="3757892"/>
              <a:ext cx="0" cy="333366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>
              <a:off x="758150" y="3757892"/>
              <a:ext cx="0" cy="333366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241538" y="3928186"/>
              <a:ext cx="171347" cy="190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33" name="Text Box 28"/>
            <p:cNvSpPr txBox="1">
              <a:spLocks noChangeArrowheads="1"/>
            </p:cNvSpPr>
            <p:nvPr/>
          </p:nvSpPr>
          <p:spPr bwMode="auto">
            <a:xfrm>
              <a:off x="241538" y="3600958"/>
              <a:ext cx="171347" cy="190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4" name="Line 50"/>
            <p:cNvSpPr>
              <a:spLocks noChangeShapeType="1"/>
            </p:cNvSpPr>
            <p:nvPr/>
          </p:nvSpPr>
          <p:spPr bwMode="auto">
            <a:xfrm flipH="1">
              <a:off x="483137" y="3757892"/>
              <a:ext cx="2750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51"/>
            <p:cNvSpPr>
              <a:spLocks noChangeShapeType="1"/>
            </p:cNvSpPr>
            <p:nvPr/>
          </p:nvSpPr>
          <p:spPr bwMode="auto">
            <a:xfrm flipH="1">
              <a:off x="483137" y="4091258"/>
              <a:ext cx="2750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58150" y="3548780"/>
              <a:ext cx="1557914" cy="705741"/>
              <a:chOff x="-1086307" y="2612396"/>
              <a:chExt cx="2936545" cy="3819525"/>
            </a:xfrm>
          </p:grpSpPr>
          <p:sp>
            <p:nvSpPr>
              <p:cNvPr id="9" name="Line 4"/>
              <p:cNvSpPr>
                <a:spLocks noChangeShapeType="1"/>
              </p:cNvSpPr>
              <p:nvPr/>
            </p:nvSpPr>
            <p:spPr bwMode="auto">
              <a:xfrm>
                <a:off x="-1086307" y="2612396"/>
                <a:ext cx="0" cy="38195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" name="Line 5"/>
              <p:cNvSpPr>
                <a:spLocks noChangeShapeType="1"/>
              </p:cNvSpPr>
              <p:nvPr/>
            </p:nvSpPr>
            <p:spPr bwMode="auto">
              <a:xfrm>
                <a:off x="-501721" y="2612396"/>
                <a:ext cx="0" cy="38195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82865" y="2612396"/>
                <a:ext cx="0" cy="38195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>
                <a:off x="665836" y="2612396"/>
                <a:ext cx="0" cy="38195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5" name="Line 10"/>
              <p:cNvSpPr>
                <a:spLocks noChangeShapeType="1"/>
              </p:cNvSpPr>
              <p:nvPr/>
            </p:nvSpPr>
            <p:spPr bwMode="auto">
              <a:xfrm>
                <a:off x="1250422" y="2612396"/>
                <a:ext cx="0" cy="38195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6" name="Line 10"/>
              <p:cNvSpPr>
                <a:spLocks noChangeShapeType="1"/>
              </p:cNvSpPr>
              <p:nvPr/>
            </p:nvSpPr>
            <p:spPr bwMode="auto">
              <a:xfrm>
                <a:off x="1850238" y="2612396"/>
                <a:ext cx="0" cy="38195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8" name="Text Box 52"/>
            <p:cNvSpPr txBox="1">
              <a:spLocks noChangeArrowheads="1"/>
            </p:cNvSpPr>
            <p:nvPr/>
          </p:nvSpPr>
          <p:spPr bwMode="auto">
            <a:xfrm>
              <a:off x="767087" y="3424687"/>
              <a:ext cx="1656933" cy="301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8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1   </a:t>
              </a:r>
              <a:r>
                <a:rPr kumimoji="1"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  </a:t>
              </a:r>
              <a:r>
                <a:rPr kumimoji="1" lang="en-US" altLang="zh-CN" sz="1800" b="1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  1   1    0     </a:t>
              </a:r>
              <a:endParaRPr kumimoji="1"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71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2.2.2  </a:t>
            </a:r>
            <a:r>
              <a:rPr lang="zh-CN" altLang="en-US" dirty="0"/>
              <a:t>有关信道的几个基本概念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466344" y="1036710"/>
            <a:ext cx="8099686" cy="3172691"/>
          </a:xfrm>
        </p:spPr>
        <p:txBody>
          <a:bodyPr/>
          <a:lstStyle/>
          <a:p>
            <a:pPr marL="285750" indent="-285750">
              <a:buClr>
                <a:srgbClr val="0070C0"/>
              </a:buClr>
            </a:pPr>
            <a:r>
              <a:rPr lang="zh-CN" altLang="en-US" dirty="0" smtClean="0">
                <a:solidFill>
                  <a:srgbClr val="0000FF"/>
                </a:solidFill>
              </a:rPr>
              <a:t>信道</a:t>
            </a:r>
            <a:r>
              <a:rPr lang="zh-CN" altLang="en-US" dirty="0">
                <a:solidFill>
                  <a:srgbClr val="0000FF"/>
                </a:solidFill>
              </a:rPr>
              <a:t>：</a:t>
            </a:r>
            <a:r>
              <a:rPr lang="zh-CN" altLang="en-US" dirty="0" smtClean="0"/>
              <a:t>一般</a:t>
            </a:r>
            <a:r>
              <a:rPr lang="zh-CN" altLang="en-US" dirty="0"/>
              <a:t>用来表示向某一个方向传送信息的媒体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66343" y="1519624"/>
            <a:ext cx="5448997" cy="317269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Font typeface="Wingdings" panose="05000000000000000000" pitchFamily="2" charset="2"/>
              <a:buChar char="l"/>
              <a:defRPr lang="zh-CN" altLang="en-US" sz="2000" b="1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Font typeface="Wingdings" panose="05000000000000000000" pitchFamily="2" charset="2"/>
              <a:buChar char="Ø"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–"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»"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0070C0"/>
              </a:buClr>
            </a:pPr>
            <a:r>
              <a:rPr lang="zh-CN" altLang="en-US" dirty="0" smtClean="0">
                <a:solidFill>
                  <a:srgbClr val="0000FF"/>
                </a:solidFill>
              </a:rPr>
              <a:t>单向通信（单工通信）：</a:t>
            </a:r>
            <a:r>
              <a:rPr lang="zh-CN" altLang="en-US" dirty="0" smtClean="0">
                <a:solidFill>
                  <a:srgbClr val="C00000"/>
                </a:solidFill>
              </a:rPr>
              <a:t>只能有一个方向</a:t>
            </a:r>
            <a:r>
              <a:rPr lang="zh-CN" altLang="en-US" dirty="0" smtClean="0"/>
              <a:t>的通信，没有反方向的交互。</a:t>
            </a:r>
          </a:p>
          <a:p>
            <a:pPr marL="285750" indent="-285750">
              <a:buClr>
                <a:srgbClr val="0070C0"/>
              </a:buClr>
            </a:pPr>
            <a:r>
              <a:rPr lang="zh-CN" altLang="en-US" dirty="0" smtClean="0">
                <a:solidFill>
                  <a:srgbClr val="0000FF"/>
                </a:solidFill>
              </a:rPr>
              <a:t>双向交替通信（半双工通信）：</a:t>
            </a:r>
            <a:r>
              <a:rPr lang="zh-CN" altLang="en-US" dirty="0" smtClean="0"/>
              <a:t>通信的双方都可以发送信息，但</a:t>
            </a:r>
            <a:r>
              <a:rPr lang="zh-CN" altLang="en-US" dirty="0"/>
              <a:t>双方</a:t>
            </a:r>
            <a:r>
              <a:rPr lang="zh-CN" altLang="en-US" dirty="0" smtClean="0">
                <a:solidFill>
                  <a:srgbClr val="C00000"/>
                </a:solidFill>
              </a:rPr>
              <a:t>不能同时</a:t>
            </a:r>
            <a:r>
              <a:rPr lang="zh-CN" altLang="en-US" dirty="0" smtClean="0"/>
              <a:t>发送（当然也就不能同时接收）。</a:t>
            </a:r>
          </a:p>
          <a:p>
            <a:pPr marL="285750" indent="-285750">
              <a:buClr>
                <a:srgbClr val="0070C0"/>
              </a:buClr>
            </a:pPr>
            <a:r>
              <a:rPr lang="zh-CN" altLang="en-US" dirty="0" smtClean="0">
                <a:solidFill>
                  <a:srgbClr val="0000FF"/>
                </a:solidFill>
              </a:rPr>
              <a:t>双向同时通信（全双工通信）：</a:t>
            </a:r>
            <a:r>
              <a:rPr lang="zh-CN" altLang="en-US" dirty="0" smtClean="0"/>
              <a:t>通信的双方可以</a:t>
            </a:r>
            <a:r>
              <a:rPr lang="zh-CN" altLang="en-US" dirty="0" smtClean="0">
                <a:solidFill>
                  <a:srgbClr val="C00000"/>
                </a:solidFill>
              </a:rPr>
              <a:t>同时发送和接收</a:t>
            </a:r>
            <a:r>
              <a:rPr lang="zh-CN" altLang="en-US" dirty="0" smtClean="0"/>
              <a:t>信息。 </a:t>
            </a:r>
          </a:p>
          <a:p>
            <a:endParaRPr lang="zh-CN" altLang="en-US" dirty="0"/>
          </a:p>
        </p:txBody>
      </p:sp>
      <p:sp>
        <p:nvSpPr>
          <p:cNvPr id="23" name="圆柱形 22"/>
          <p:cNvSpPr/>
          <p:nvPr/>
        </p:nvSpPr>
        <p:spPr>
          <a:xfrm rot="5400000">
            <a:off x="6812766" y="584494"/>
            <a:ext cx="444006" cy="2424168"/>
          </a:xfrm>
          <a:prstGeom prst="can">
            <a:avLst>
              <a:gd name="adj" fmla="val 4436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021238" y="1600451"/>
            <a:ext cx="1860928" cy="383623"/>
            <a:chOff x="6021238" y="1911003"/>
            <a:chExt cx="1860928" cy="383623"/>
          </a:xfrm>
        </p:grpSpPr>
        <p:sp>
          <p:nvSpPr>
            <p:cNvPr id="7" name="右箭头 6"/>
            <p:cNvSpPr/>
            <p:nvPr/>
          </p:nvSpPr>
          <p:spPr>
            <a:xfrm>
              <a:off x="6021238" y="1911003"/>
              <a:ext cx="1860928" cy="383623"/>
            </a:xfrm>
            <a:prstGeom prst="rightArrow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616039" y="195277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圆柱形 24"/>
          <p:cNvSpPr/>
          <p:nvPr/>
        </p:nvSpPr>
        <p:spPr>
          <a:xfrm rot="5400000">
            <a:off x="6812766" y="2885454"/>
            <a:ext cx="444006" cy="2424168"/>
          </a:xfrm>
          <a:prstGeom prst="can">
            <a:avLst>
              <a:gd name="adj" fmla="val 4436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021238" y="3899132"/>
            <a:ext cx="1860928" cy="396815"/>
            <a:chOff x="6021238" y="3812872"/>
            <a:chExt cx="1860928" cy="396815"/>
          </a:xfrm>
        </p:grpSpPr>
        <p:sp>
          <p:nvSpPr>
            <p:cNvPr id="11" name="左右箭头 10"/>
            <p:cNvSpPr/>
            <p:nvPr/>
          </p:nvSpPr>
          <p:spPr>
            <a:xfrm>
              <a:off x="6021238" y="3812872"/>
              <a:ext cx="1860928" cy="396815"/>
            </a:xfrm>
            <a:prstGeom prst="leftRightArrow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616039" y="387277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圆柱形 25"/>
          <p:cNvSpPr/>
          <p:nvPr/>
        </p:nvSpPr>
        <p:spPr>
          <a:xfrm rot="5400000">
            <a:off x="6659877" y="1821698"/>
            <a:ext cx="767039" cy="2458675"/>
          </a:xfrm>
          <a:prstGeom prst="can">
            <a:avLst>
              <a:gd name="adj" fmla="val 3649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021238" y="2680444"/>
            <a:ext cx="2889703" cy="736856"/>
            <a:chOff x="6021238" y="2680444"/>
            <a:chExt cx="2889703" cy="736856"/>
          </a:xfrm>
        </p:grpSpPr>
        <p:sp>
          <p:nvSpPr>
            <p:cNvPr id="10" name="右弧形箭头 9"/>
            <p:cNvSpPr/>
            <p:nvPr/>
          </p:nvSpPr>
          <p:spPr>
            <a:xfrm>
              <a:off x="8074326" y="2826106"/>
              <a:ext cx="370933" cy="453306"/>
            </a:xfrm>
            <a:prstGeom prst="curvedLeftArrow">
              <a:avLst>
                <a:gd name="adj1" fmla="val 25000"/>
                <a:gd name="adj2" fmla="val 46748"/>
                <a:gd name="adj3" fmla="val 25000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367202" y="2787135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切换</a:t>
              </a:r>
              <a:endPara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方向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021238" y="2680444"/>
              <a:ext cx="1860928" cy="383623"/>
              <a:chOff x="6021238" y="2602810"/>
              <a:chExt cx="1860928" cy="383623"/>
            </a:xfrm>
          </p:grpSpPr>
          <p:sp>
            <p:nvSpPr>
              <p:cNvPr id="8" name="右箭头 7"/>
              <p:cNvSpPr/>
              <p:nvPr/>
            </p:nvSpPr>
            <p:spPr>
              <a:xfrm>
                <a:off x="6021238" y="2602810"/>
                <a:ext cx="1860928" cy="383623"/>
              </a:xfrm>
              <a:prstGeom prst="rightArrow">
                <a:avLst/>
              </a:prstGeom>
              <a:solidFill>
                <a:srgbClr val="00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616039" y="2659429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021238" y="3018258"/>
              <a:ext cx="1860928" cy="399042"/>
              <a:chOff x="6021238" y="3044140"/>
              <a:chExt cx="1860928" cy="399042"/>
            </a:xfrm>
          </p:grpSpPr>
          <p:sp>
            <p:nvSpPr>
              <p:cNvPr id="9" name="左箭头 8"/>
              <p:cNvSpPr/>
              <p:nvPr/>
            </p:nvSpPr>
            <p:spPr>
              <a:xfrm>
                <a:off x="6021238" y="3044140"/>
                <a:ext cx="1860928" cy="399042"/>
              </a:xfrm>
              <a:prstGeom prst="leftArrow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616039" y="3111731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7" name="圆柱形 26"/>
          <p:cNvSpPr/>
          <p:nvPr/>
        </p:nvSpPr>
        <p:spPr>
          <a:xfrm rot="5400000">
            <a:off x="6812766" y="1058935"/>
            <a:ext cx="444006" cy="2424168"/>
          </a:xfrm>
          <a:prstGeom prst="can">
            <a:avLst>
              <a:gd name="adj" fmla="val 4436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028676" y="2078488"/>
            <a:ext cx="1860928" cy="399042"/>
            <a:chOff x="6028676" y="2078488"/>
            <a:chExt cx="1860928" cy="399042"/>
          </a:xfrm>
        </p:grpSpPr>
        <p:sp>
          <p:nvSpPr>
            <p:cNvPr id="28" name="左箭头 27"/>
            <p:cNvSpPr/>
            <p:nvPr/>
          </p:nvSpPr>
          <p:spPr>
            <a:xfrm>
              <a:off x="6028676" y="2078488"/>
              <a:ext cx="1860928" cy="399042"/>
            </a:xfrm>
            <a:prstGeom prst="lef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624981" y="213251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02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2.2.2  </a:t>
            </a:r>
            <a:r>
              <a:rPr lang="zh-CN" altLang="en-US" dirty="0"/>
              <a:t>有关信道的几个基本概念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zh-CN" altLang="en-US" dirty="0">
                <a:solidFill>
                  <a:srgbClr val="0000FF"/>
                </a:solidFill>
              </a:rPr>
              <a:t>基带信号</a:t>
            </a:r>
            <a:r>
              <a:rPr lang="zh-CN" altLang="en-US" dirty="0"/>
              <a:t>（即基本频带信号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lnSpc>
                <a:spcPts val="2800"/>
              </a:lnSpc>
            </a:pPr>
            <a:r>
              <a:rPr lang="zh-CN" altLang="en-US" dirty="0" smtClean="0"/>
              <a:t>来自</a:t>
            </a:r>
            <a:r>
              <a:rPr lang="zh-CN" altLang="en-US" dirty="0"/>
              <a:t>信源的信号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ts val="2800"/>
              </a:lnSpc>
            </a:pPr>
            <a:r>
              <a:rPr lang="zh-CN" altLang="en-US" dirty="0"/>
              <a:t>包含有较多的低频成分，甚至有直流</a:t>
            </a:r>
            <a:r>
              <a:rPr lang="zh-CN" altLang="en-US" dirty="0" smtClean="0"/>
              <a:t>成分。</a:t>
            </a: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调制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solidFill>
                  <a:srgbClr val="C00000"/>
                </a:solidFill>
              </a:rPr>
              <a:t>基带调制：</a:t>
            </a:r>
            <a:r>
              <a:rPr lang="zh-CN" altLang="en-US" dirty="0"/>
              <a:t>仅对基带信号的波形进行</a:t>
            </a:r>
            <a:r>
              <a:rPr lang="zh-CN" altLang="en-US" dirty="0" smtClean="0"/>
              <a:t>变换，</a:t>
            </a:r>
            <a:r>
              <a:rPr lang="zh-CN" altLang="en-US" dirty="0" smtClean="0">
                <a:solidFill>
                  <a:srgbClr val="0000FF"/>
                </a:solidFill>
              </a:rPr>
              <a:t>把</a:t>
            </a:r>
            <a:r>
              <a:rPr lang="zh-CN" altLang="en-US" dirty="0">
                <a:solidFill>
                  <a:srgbClr val="0000FF"/>
                </a:solidFill>
              </a:rPr>
              <a:t>数字信号转换为另一种形式的</a:t>
            </a:r>
            <a:r>
              <a:rPr lang="zh-CN" altLang="en-US" dirty="0" smtClean="0">
                <a:solidFill>
                  <a:srgbClr val="0000FF"/>
                </a:solidFill>
              </a:rPr>
              <a:t>数字信号。</a:t>
            </a:r>
            <a:r>
              <a:rPr lang="zh-CN" altLang="en-US" dirty="0" smtClean="0"/>
              <a:t>把</a:t>
            </a:r>
            <a:r>
              <a:rPr lang="zh-CN" altLang="en-US" dirty="0"/>
              <a:t>这种过程称为</a:t>
            </a:r>
            <a:r>
              <a:rPr lang="zh-CN" altLang="en-US" dirty="0">
                <a:solidFill>
                  <a:srgbClr val="0000FF"/>
                </a:solidFill>
              </a:rPr>
              <a:t>编码</a:t>
            </a:r>
            <a:r>
              <a:rPr lang="zh-CN" altLang="en-US" dirty="0"/>
              <a:t> </a:t>
            </a:r>
            <a:r>
              <a:rPr lang="en-US" altLang="zh-CN" dirty="0"/>
              <a:t>(coding)</a:t>
            </a:r>
            <a:r>
              <a:rPr lang="zh-CN" altLang="en-US" dirty="0"/>
              <a:t>。</a:t>
            </a:r>
          </a:p>
          <a:p>
            <a:pPr lvl="1">
              <a:lnSpc>
                <a:spcPts val="2800"/>
              </a:lnSpc>
            </a:pPr>
            <a:r>
              <a:rPr lang="zh-CN" altLang="en-US" dirty="0">
                <a:solidFill>
                  <a:srgbClr val="C00000"/>
                </a:solidFill>
              </a:rPr>
              <a:t>带通调制：</a:t>
            </a:r>
            <a:r>
              <a:rPr lang="zh-CN" altLang="en-US" dirty="0"/>
              <a:t>使用载波 </a:t>
            </a:r>
            <a:r>
              <a:rPr lang="en-US" altLang="zh-CN" dirty="0"/>
              <a:t>(carrier)</a:t>
            </a:r>
            <a:r>
              <a:rPr lang="zh-CN" altLang="en-US" dirty="0"/>
              <a:t>进行调制，把基带信号的频率范围搬移到较高的频段，并</a:t>
            </a:r>
            <a:r>
              <a:rPr lang="zh-CN" altLang="en-US" dirty="0">
                <a:solidFill>
                  <a:srgbClr val="0000FF"/>
                </a:solidFill>
              </a:rPr>
              <a:t>转换为模拟信号。</a:t>
            </a:r>
            <a:r>
              <a:rPr lang="zh-CN" altLang="en-US" dirty="0"/>
              <a:t>经过载波调制后的信号称为</a:t>
            </a:r>
            <a:r>
              <a:rPr lang="zh-CN" altLang="en-US" dirty="0">
                <a:solidFill>
                  <a:srgbClr val="0000FF"/>
                </a:solidFill>
              </a:rPr>
              <a:t>带通信号</a:t>
            </a:r>
            <a:r>
              <a:rPr lang="zh-CN" altLang="en-US" dirty="0"/>
              <a:t>（即仅在一段频率范围内能够通过信道</a:t>
            </a:r>
            <a:r>
              <a:rPr lang="zh-CN" altLang="en-US" dirty="0" smtClean="0"/>
              <a:t>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308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2.2.3  </a:t>
            </a:r>
            <a:r>
              <a:rPr lang="zh-CN" altLang="en-US" dirty="0"/>
              <a:t>信道的极限容量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45145" y="1085082"/>
            <a:ext cx="8053711" cy="3165003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779527" y="1247003"/>
            <a:ext cx="5654545" cy="1264401"/>
            <a:chOff x="490636" y="1498303"/>
            <a:chExt cx="8839846" cy="1976659"/>
          </a:xfrm>
        </p:grpSpPr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 rot="-5400000">
              <a:off x="4592787" y="806591"/>
              <a:ext cx="395287" cy="4399227"/>
            </a:xfrm>
            <a:prstGeom prst="can">
              <a:avLst>
                <a:gd name="adj" fmla="val 66775"/>
              </a:avLst>
            </a:prstGeom>
            <a:gradFill rotWithShape="1">
              <a:gsLst>
                <a:gs pos="0">
                  <a:srgbClr val="00B050"/>
                </a:gs>
                <a:gs pos="50000">
                  <a:schemeClr val="bg1"/>
                </a:gs>
                <a:gs pos="100000">
                  <a:srgbClr val="00990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rgbClr val="0000CC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93887" y="2214835"/>
              <a:ext cx="1668198" cy="658812"/>
            </a:xfrm>
            <a:custGeom>
              <a:avLst/>
              <a:gdLst>
                <a:gd name="T0" fmla="*/ 0 w 1056"/>
                <a:gd name="T1" fmla="*/ 480 h 480"/>
                <a:gd name="T2" fmla="*/ 144 w 1056"/>
                <a:gd name="T3" fmla="*/ 480 h 480"/>
                <a:gd name="T4" fmla="*/ 144 w 1056"/>
                <a:gd name="T5" fmla="*/ 0 h 480"/>
                <a:gd name="T6" fmla="*/ 384 w 1056"/>
                <a:gd name="T7" fmla="*/ 0 h 480"/>
                <a:gd name="T8" fmla="*/ 384 w 1056"/>
                <a:gd name="T9" fmla="*/ 480 h 480"/>
                <a:gd name="T10" fmla="*/ 624 w 1056"/>
                <a:gd name="T11" fmla="*/ 480 h 480"/>
                <a:gd name="T12" fmla="*/ 624 w 1056"/>
                <a:gd name="T13" fmla="*/ 0 h 480"/>
                <a:gd name="T14" fmla="*/ 864 w 1056"/>
                <a:gd name="T15" fmla="*/ 0 h 480"/>
                <a:gd name="T16" fmla="*/ 864 w 1056"/>
                <a:gd name="T17" fmla="*/ 480 h 480"/>
                <a:gd name="T18" fmla="*/ 1056 w 1056"/>
                <a:gd name="T19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6" h="480">
                  <a:moveTo>
                    <a:pt x="0" y="480"/>
                  </a:moveTo>
                  <a:lnTo>
                    <a:pt x="144" y="480"/>
                  </a:lnTo>
                  <a:lnTo>
                    <a:pt x="144" y="0"/>
                  </a:lnTo>
                  <a:lnTo>
                    <a:pt x="384" y="0"/>
                  </a:lnTo>
                  <a:lnTo>
                    <a:pt x="384" y="480"/>
                  </a:lnTo>
                  <a:lnTo>
                    <a:pt x="624" y="480"/>
                  </a:lnTo>
                  <a:lnTo>
                    <a:pt x="624" y="0"/>
                  </a:lnTo>
                  <a:lnTo>
                    <a:pt x="864" y="0"/>
                  </a:lnTo>
                  <a:lnTo>
                    <a:pt x="864" y="480"/>
                  </a:lnTo>
                  <a:lnTo>
                    <a:pt x="1056" y="480"/>
                  </a:lnTo>
                </a:path>
              </a:pathLst>
            </a:custGeom>
            <a:noFill/>
            <a:ln w="38100" cmpd="sng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srgbClr val="0000CC"/>
                </a:solidFill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693887" y="3005410"/>
              <a:ext cx="2123942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srgbClr val="0000CC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7292727" y="2214835"/>
              <a:ext cx="1669918" cy="658812"/>
            </a:xfrm>
            <a:custGeom>
              <a:avLst/>
              <a:gdLst>
                <a:gd name="T0" fmla="*/ 0 w 1056"/>
                <a:gd name="T1" fmla="*/ 480 h 480"/>
                <a:gd name="T2" fmla="*/ 144 w 1056"/>
                <a:gd name="T3" fmla="*/ 480 h 480"/>
                <a:gd name="T4" fmla="*/ 144 w 1056"/>
                <a:gd name="T5" fmla="*/ 0 h 480"/>
                <a:gd name="T6" fmla="*/ 384 w 1056"/>
                <a:gd name="T7" fmla="*/ 0 h 480"/>
                <a:gd name="T8" fmla="*/ 384 w 1056"/>
                <a:gd name="T9" fmla="*/ 480 h 480"/>
                <a:gd name="T10" fmla="*/ 624 w 1056"/>
                <a:gd name="T11" fmla="*/ 480 h 480"/>
                <a:gd name="T12" fmla="*/ 624 w 1056"/>
                <a:gd name="T13" fmla="*/ 0 h 480"/>
                <a:gd name="T14" fmla="*/ 864 w 1056"/>
                <a:gd name="T15" fmla="*/ 0 h 480"/>
                <a:gd name="T16" fmla="*/ 864 w 1056"/>
                <a:gd name="T17" fmla="*/ 480 h 480"/>
                <a:gd name="T18" fmla="*/ 1056 w 1056"/>
                <a:gd name="T19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6" h="480">
                  <a:moveTo>
                    <a:pt x="0" y="480"/>
                  </a:moveTo>
                  <a:lnTo>
                    <a:pt x="144" y="480"/>
                  </a:lnTo>
                  <a:lnTo>
                    <a:pt x="144" y="0"/>
                  </a:lnTo>
                  <a:lnTo>
                    <a:pt x="384" y="0"/>
                  </a:lnTo>
                  <a:lnTo>
                    <a:pt x="384" y="480"/>
                  </a:lnTo>
                  <a:lnTo>
                    <a:pt x="624" y="480"/>
                  </a:lnTo>
                  <a:lnTo>
                    <a:pt x="624" y="0"/>
                  </a:lnTo>
                  <a:lnTo>
                    <a:pt x="864" y="0"/>
                  </a:lnTo>
                  <a:lnTo>
                    <a:pt x="864" y="480"/>
                  </a:lnTo>
                  <a:lnTo>
                    <a:pt x="1056" y="480"/>
                  </a:lnTo>
                </a:path>
              </a:pathLst>
            </a:custGeom>
            <a:noFill/>
            <a:ln w="28575" cap="flat" cmpd="sng">
              <a:solidFill>
                <a:srgbClr val="CC00CC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srgbClr val="0000CC"/>
                </a:solidFill>
              </a:endParaRP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6990045" y="3005410"/>
              <a:ext cx="2340437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srgbClr val="0000CC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7308206" y="2251348"/>
              <a:ext cx="1620044" cy="633413"/>
            </a:xfrm>
            <a:custGeom>
              <a:avLst/>
              <a:gdLst>
                <a:gd name="T0" fmla="*/ 0 w 1026"/>
                <a:gd name="T1" fmla="*/ 447 h 461"/>
                <a:gd name="T2" fmla="*/ 57 w 1026"/>
                <a:gd name="T3" fmla="*/ 459 h 461"/>
                <a:gd name="T4" fmla="*/ 78 w 1026"/>
                <a:gd name="T5" fmla="*/ 456 h 461"/>
                <a:gd name="T6" fmla="*/ 105 w 1026"/>
                <a:gd name="T7" fmla="*/ 444 h 461"/>
                <a:gd name="T8" fmla="*/ 153 w 1026"/>
                <a:gd name="T9" fmla="*/ 444 h 461"/>
                <a:gd name="T10" fmla="*/ 177 w 1026"/>
                <a:gd name="T11" fmla="*/ 354 h 461"/>
                <a:gd name="T12" fmla="*/ 180 w 1026"/>
                <a:gd name="T13" fmla="*/ 258 h 461"/>
                <a:gd name="T14" fmla="*/ 183 w 1026"/>
                <a:gd name="T15" fmla="*/ 246 h 461"/>
                <a:gd name="T16" fmla="*/ 189 w 1026"/>
                <a:gd name="T17" fmla="*/ 207 h 461"/>
                <a:gd name="T18" fmla="*/ 198 w 1026"/>
                <a:gd name="T19" fmla="*/ 180 h 461"/>
                <a:gd name="T20" fmla="*/ 213 w 1026"/>
                <a:gd name="T21" fmla="*/ 96 h 461"/>
                <a:gd name="T22" fmla="*/ 228 w 1026"/>
                <a:gd name="T23" fmla="*/ 18 h 461"/>
                <a:gd name="T24" fmla="*/ 252 w 1026"/>
                <a:gd name="T25" fmla="*/ 3 h 461"/>
                <a:gd name="T26" fmla="*/ 261 w 1026"/>
                <a:gd name="T27" fmla="*/ 0 h 461"/>
                <a:gd name="T28" fmla="*/ 321 w 1026"/>
                <a:gd name="T29" fmla="*/ 27 h 461"/>
                <a:gd name="T30" fmla="*/ 363 w 1026"/>
                <a:gd name="T31" fmla="*/ 27 h 461"/>
                <a:gd name="T32" fmla="*/ 387 w 1026"/>
                <a:gd name="T33" fmla="*/ 81 h 461"/>
                <a:gd name="T34" fmla="*/ 399 w 1026"/>
                <a:gd name="T35" fmla="*/ 222 h 461"/>
                <a:gd name="T36" fmla="*/ 417 w 1026"/>
                <a:gd name="T37" fmla="*/ 366 h 461"/>
                <a:gd name="T38" fmla="*/ 450 w 1026"/>
                <a:gd name="T39" fmla="*/ 417 h 461"/>
                <a:gd name="T40" fmla="*/ 504 w 1026"/>
                <a:gd name="T41" fmla="*/ 444 h 461"/>
                <a:gd name="T42" fmla="*/ 540 w 1026"/>
                <a:gd name="T43" fmla="*/ 450 h 461"/>
                <a:gd name="T44" fmla="*/ 558 w 1026"/>
                <a:gd name="T45" fmla="*/ 444 h 461"/>
                <a:gd name="T46" fmla="*/ 615 w 1026"/>
                <a:gd name="T47" fmla="*/ 459 h 461"/>
                <a:gd name="T48" fmla="*/ 639 w 1026"/>
                <a:gd name="T49" fmla="*/ 450 h 461"/>
                <a:gd name="T50" fmla="*/ 642 w 1026"/>
                <a:gd name="T51" fmla="*/ 432 h 461"/>
                <a:gd name="T52" fmla="*/ 654 w 1026"/>
                <a:gd name="T53" fmla="*/ 405 h 461"/>
                <a:gd name="T54" fmla="*/ 672 w 1026"/>
                <a:gd name="T55" fmla="*/ 315 h 461"/>
                <a:gd name="T56" fmla="*/ 690 w 1026"/>
                <a:gd name="T57" fmla="*/ 171 h 461"/>
                <a:gd name="T58" fmla="*/ 711 w 1026"/>
                <a:gd name="T59" fmla="*/ 81 h 461"/>
                <a:gd name="T60" fmla="*/ 741 w 1026"/>
                <a:gd name="T61" fmla="*/ 24 h 461"/>
                <a:gd name="T62" fmla="*/ 804 w 1026"/>
                <a:gd name="T63" fmla="*/ 45 h 461"/>
                <a:gd name="T64" fmla="*/ 831 w 1026"/>
                <a:gd name="T65" fmla="*/ 66 h 461"/>
                <a:gd name="T66" fmla="*/ 867 w 1026"/>
                <a:gd name="T67" fmla="*/ 69 h 461"/>
                <a:gd name="T68" fmla="*/ 870 w 1026"/>
                <a:gd name="T69" fmla="*/ 84 h 461"/>
                <a:gd name="T70" fmla="*/ 879 w 1026"/>
                <a:gd name="T71" fmla="*/ 135 h 461"/>
                <a:gd name="T72" fmla="*/ 901 w 1026"/>
                <a:gd name="T73" fmla="*/ 267 h 461"/>
                <a:gd name="T74" fmla="*/ 924 w 1026"/>
                <a:gd name="T75" fmla="*/ 363 h 461"/>
                <a:gd name="T76" fmla="*/ 963 w 1026"/>
                <a:gd name="T77" fmla="*/ 432 h 461"/>
                <a:gd name="T78" fmla="*/ 1026 w 1026"/>
                <a:gd name="T79" fmla="*/ 45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26" h="461">
                  <a:moveTo>
                    <a:pt x="0" y="447"/>
                  </a:moveTo>
                  <a:cubicBezTo>
                    <a:pt x="9" y="449"/>
                    <a:pt x="44" y="457"/>
                    <a:pt x="57" y="459"/>
                  </a:cubicBezTo>
                  <a:cubicBezTo>
                    <a:pt x="64" y="461"/>
                    <a:pt x="71" y="457"/>
                    <a:pt x="78" y="456"/>
                  </a:cubicBezTo>
                  <a:cubicBezTo>
                    <a:pt x="88" y="453"/>
                    <a:pt x="95" y="447"/>
                    <a:pt x="105" y="444"/>
                  </a:cubicBezTo>
                  <a:cubicBezTo>
                    <a:pt x="121" y="445"/>
                    <a:pt x="142" y="455"/>
                    <a:pt x="153" y="444"/>
                  </a:cubicBezTo>
                  <a:cubicBezTo>
                    <a:pt x="163" y="434"/>
                    <a:pt x="174" y="371"/>
                    <a:pt x="177" y="354"/>
                  </a:cubicBezTo>
                  <a:cubicBezTo>
                    <a:pt x="178" y="322"/>
                    <a:pt x="178" y="290"/>
                    <a:pt x="180" y="258"/>
                  </a:cubicBezTo>
                  <a:cubicBezTo>
                    <a:pt x="180" y="254"/>
                    <a:pt x="182" y="250"/>
                    <a:pt x="183" y="246"/>
                  </a:cubicBezTo>
                  <a:cubicBezTo>
                    <a:pt x="187" y="221"/>
                    <a:pt x="184" y="225"/>
                    <a:pt x="189" y="207"/>
                  </a:cubicBezTo>
                  <a:cubicBezTo>
                    <a:pt x="192" y="198"/>
                    <a:pt x="198" y="180"/>
                    <a:pt x="198" y="180"/>
                  </a:cubicBezTo>
                  <a:cubicBezTo>
                    <a:pt x="200" y="148"/>
                    <a:pt x="206" y="126"/>
                    <a:pt x="213" y="96"/>
                  </a:cubicBezTo>
                  <a:cubicBezTo>
                    <a:pt x="215" y="75"/>
                    <a:pt x="214" y="38"/>
                    <a:pt x="228" y="18"/>
                  </a:cubicBezTo>
                  <a:cubicBezTo>
                    <a:pt x="238" y="4"/>
                    <a:pt x="231" y="10"/>
                    <a:pt x="252" y="3"/>
                  </a:cubicBezTo>
                  <a:cubicBezTo>
                    <a:pt x="255" y="2"/>
                    <a:pt x="261" y="0"/>
                    <a:pt x="261" y="0"/>
                  </a:cubicBezTo>
                  <a:cubicBezTo>
                    <a:pt x="284" y="11"/>
                    <a:pt x="295" y="23"/>
                    <a:pt x="321" y="27"/>
                  </a:cubicBezTo>
                  <a:cubicBezTo>
                    <a:pt x="335" y="26"/>
                    <a:pt x="355" y="16"/>
                    <a:pt x="363" y="27"/>
                  </a:cubicBezTo>
                  <a:cubicBezTo>
                    <a:pt x="374" y="42"/>
                    <a:pt x="376" y="65"/>
                    <a:pt x="387" y="81"/>
                  </a:cubicBezTo>
                  <a:cubicBezTo>
                    <a:pt x="389" y="141"/>
                    <a:pt x="399" y="159"/>
                    <a:pt x="399" y="222"/>
                  </a:cubicBezTo>
                  <a:cubicBezTo>
                    <a:pt x="401" y="267"/>
                    <a:pt x="413" y="321"/>
                    <a:pt x="417" y="366"/>
                  </a:cubicBezTo>
                  <a:cubicBezTo>
                    <a:pt x="425" y="397"/>
                    <a:pt x="436" y="404"/>
                    <a:pt x="450" y="417"/>
                  </a:cubicBezTo>
                  <a:cubicBezTo>
                    <a:pt x="462" y="435"/>
                    <a:pt x="483" y="440"/>
                    <a:pt x="504" y="444"/>
                  </a:cubicBezTo>
                  <a:cubicBezTo>
                    <a:pt x="518" y="453"/>
                    <a:pt x="522" y="454"/>
                    <a:pt x="540" y="450"/>
                  </a:cubicBezTo>
                  <a:cubicBezTo>
                    <a:pt x="546" y="448"/>
                    <a:pt x="558" y="444"/>
                    <a:pt x="558" y="444"/>
                  </a:cubicBezTo>
                  <a:cubicBezTo>
                    <a:pt x="570" y="445"/>
                    <a:pt x="602" y="458"/>
                    <a:pt x="615" y="459"/>
                  </a:cubicBezTo>
                  <a:cubicBezTo>
                    <a:pt x="622" y="454"/>
                    <a:pt x="633" y="456"/>
                    <a:pt x="639" y="450"/>
                  </a:cubicBezTo>
                  <a:cubicBezTo>
                    <a:pt x="643" y="445"/>
                    <a:pt x="641" y="438"/>
                    <a:pt x="642" y="432"/>
                  </a:cubicBezTo>
                  <a:cubicBezTo>
                    <a:pt x="644" y="422"/>
                    <a:pt x="651" y="415"/>
                    <a:pt x="654" y="405"/>
                  </a:cubicBezTo>
                  <a:cubicBezTo>
                    <a:pt x="658" y="327"/>
                    <a:pt x="656" y="363"/>
                    <a:pt x="672" y="315"/>
                  </a:cubicBezTo>
                  <a:cubicBezTo>
                    <a:pt x="677" y="266"/>
                    <a:pt x="678" y="219"/>
                    <a:pt x="690" y="171"/>
                  </a:cubicBezTo>
                  <a:cubicBezTo>
                    <a:pt x="693" y="134"/>
                    <a:pt x="700" y="113"/>
                    <a:pt x="711" y="81"/>
                  </a:cubicBezTo>
                  <a:cubicBezTo>
                    <a:pt x="714" y="53"/>
                    <a:pt x="712" y="34"/>
                    <a:pt x="741" y="24"/>
                  </a:cubicBezTo>
                  <a:cubicBezTo>
                    <a:pt x="783" y="28"/>
                    <a:pt x="771" y="37"/>
                    <a:pt x="804" y="45"/>
                  </a:cubicBezTo>
                  <a:cubicBezTo>
                    <a:pt x="815" y="52"/>
                    <a:pt x="843" y="54"/>
                    <a:pt x="831" y="66"/>
                  </a:cubicBezTo>
                  <a:cubicBezTo>
                    <a:pt x="842" y="64"/>
                    <a:pt x="856" y="62"/>
                    <a:pt x="867" y="69"/>
                  </a:cubicBezTo>
                  <a:cubicBezTo>
                    <a:pt x="871" y="72"/>
                    <a:pt x="868" y="79"/>
                    <a:pt x="870" y="84"/>
                  </a:cubicBezTo>
                  <a:cubicBezTo>
                    <a:pt x="873" y="91"/>
                    <a:pt x="875" y="129"/>
                    <a:pt x="879" y="135"/>
                  </a:cubicBezTo>
                  <a:cubicBezTo>
                    <a:pt x="884" y="165"/>
                    <a:pt x="893" y="229"/>
                    <a:pt x="901" y="267"/>
                  </a:cubicBezTo>
                  <a:cubicBezTo>
                    <a:pt x="909" y="305"/>
                    <a:pt x="914" y="335"/>
                    <a:pt x="924" y="363"/>
                  </a:cubicBezTo>
                  <a:cubicBezTo>
                    <a:pt x="934" y="391"/>
                    <a:pt x="946" y="417"/>
                    <a:pt x="963" y="432"/>
                  </a:cubicBezTo>
                  <a:cubicBezTo>
                    <a:pt x="980" y="447"/>
                    <a:pt x="1013" y="449"/>
                    <a:pt x="1026" y="453"/>
                  </a:cubicBezTo>
                </a:path>
              </a:pathLst>
            </a:custGeom>
            <a:noFill/>
            <a:ln w="57150" cmpd="sng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srgbClr val="0000CC"/>
                </a:solidFill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2741325" y="2089438"/>
              <a:ext cx="4137909" cy="721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实际的信道</a:t>
              </a:r>
            </a:p>
            <a:p>
              <a:pPr algn="ctr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（带宽受限、有噪声、干扰和失真）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747101" y="3027636"/>
              <a:ext cx="1732149" cy="433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rPr>
                <a:t>发送信号波形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7116551" y="3041925"/>
              <a:ext cx="2084388" cy="433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 sz="1200" b="1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rPr>
                <a:t>接收信号波形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90636" y="1498303"/>
              <a:ext cx="2854837" cy="567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有失真，但</a:t>
              </a:r>
              <a:r>
                <a:rPr lang="zh-CN" altLang="en-US" sz="160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可识别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724322" y="2825609"/>
            <a:ext cx="5709269" cy="1282060"/>
            <a:chOff x="404333" y="3837509"/>
            <a:chExt cx="8925396" cy="2004266"/>
          </a:xfrm>
        </p:grpSpPr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627584" y="4409850"/>
              <a:ext cx="8702145" cy="1431925"/>
              <a:chOff x="343" y="2904"/>
              <a:chExt cx="5060" cy="902"/>
            </a:xfrm>
          </p:grpSpPr>
          <p:sp>
            <p:nvSpPr>
              <p:cNvPr id="20" name="AutoShape 13"/>
              <p:cNvSpPr>
                <a:spLocks noChangeArrowheads="1"/>
              </p:cNvSpPr>
              <p:nvPr/>
            </p:nvSpPr>
            <p:spPr bwMode="auto">
              <a:xfrm rot="-5400000">
                <a:off x="2600" y="2210"/>
                <a:ext cx="250" cy="2558"/>
              </a:xfrm>
              <a:prstGeom prst="can">
                <a:avLst>
                  <a:gd name="adj" fmla="val 66508"/>
                </a:avLst>
              </a:prstGeom>
              <a:gradFill rotWithShape="1">
                <a:gsLst>
                  <a:gs pos="0">
                    <a:srgbClr val="00B050"/>
                  </a:gs>
                  <a:gs pos="50000">
                    <a:schemeClr val="bg1"/>
                  </a:gs>
                  <a:gs pos="100000">
                    <a:srgbClr val="00990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CC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343" y="2991"/>
                <a:ext cx="970" cy="415"/>
              </a:xfrm>
              <a:custGeom>
                <a:avLst/>
                <a:gdLst>
                  <a:gd name="T0" fmla="*/ 0 w 1056"/>
                  <a:gd name="T1" fmla="*/ 480 h 480"/>
                  <a:gd name="T2" fmla="*/ 144 w 1056"/>
                  <a:gd name="T3" fmla="*/ 480 h 480"/>
                  <a:gd name="T4" fmla="*/ 144 w 1056"/>
                  <a:gd name="T5" fmla="*/ 0 h 480"/>
                  <a:gd name="T6" fmla="*/ 384 w 1056"/>
                  <a:gd name="T7" fmla="*/ 0 h 480"/>
                  <a:gd name="T8" fmla="*/ 384 w 1056"/>
                  <a:gd name="T9" fmla="*/ 480 h 480"/>
                  <a:gd name="T10" fmla="*/ 624 w 1056"/>
                  <a:gd name="T11" fmla="*/ 480 h 480"/>
                  <a:gd name="T12" fmla="*/ 624 w 1056"/>
                  <a:gd name="T13" fmla="*/ 0 h 480"/>
                  <a:gd name="T14" fmla="*/ 864 w 1056"/>
                  <a:gd name="T15" fmla="*/ 0 h 480"/>
                  <a:gd name="T16" fmla="*/ 864 w 1056"/>
                  <a:gd name="T17" fmla="*/ 480 h 480"/>
                  <a:gd name="T18" fmla="*/ 1056 w 1056"/>
                  <a:gd name="T19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6" h="480">
                    <a:moveTo>
                      <a:pt x="0" y="480"/>
                    </a:moveTo>
                    <a:lnTo>
                      <a:pt x="144" y="480"/>
                    </a:lnTo>
                    <a:lnTo>
                      <a:pt x="144" y="0"/>
                    </a:lnTo>
                    <a:lnTo>
                      <a:pt x="384" y="0"/>
                    </a:lnTo>
                    <a:lnTo>
                      <a:pt x="384" y="480"/>
                    </a:lnTo>
                    <a:lnTo>
                      <a:pt x="624" y="480"/>
                    </a:lnTo>
                    <a:lnTo>
                      <a:pt x="624" y="0"/>
                    </a:lnTo>
                    <a:lnTo>
                      <a:pt x="864" y="0"/>
                    </a:lnTo>
                    <a:lnTo>
                      <a:pt x="864" y="480"/>
                    </a:lnTo>
                    <a:lnTo>
                      <a:pt x="1056" y="480"/>
                    </a:lnTo>
                  </a:path>
                </a:pathLst>
              </a:custGeom>
              <a:noFill/>
              <a:ln w="38100" cmpd="sng">
                <a:solidFill>
                  <a:srgbClr val="33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solidFill>
                    <a:srgbClr val="0000CC"/>
                  </a:solidFill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>
                <a:off x="343" y="3489"/>
                <a:ext cx="1235" cy="0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solidFill>
                    <a:srgbClr val="0000CC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4180" y="2991"/>
                <a:ext cx="971" cy="415"/>
              </a:xfrm>
              <a:custGeom>
                <a:avLst/>
                <a:gdLst>
                  <a:gd name="T0" fmla="*/ 0 w 1056"/>
                  <a:gd name="T1" fmla="*/ 480 h 480"/>
                  <a:gd name="T2" fmla="*/ 144 w 1056"/>
                  <a:gd name="T3" fmla="*/ 480 h 480"/>
                  <a:gd name="T4" fmla="*/ 144 w 1056"/>
                  <a:gd name="T5" fmla="*/ 0 h 480"/>
                  <a:gd name="T6" fmla="*/ 384 w 1056"/>
                  <a:gd name="T7" fmla="*/ 0 h 480"/>
                  <a:gd name="T8" fmla="*/ 384 w 1056"/>
                  <a:gd name="T9" fmla="*/ 480 h 480"/>
                  <a:gd name="T10" fmla="*/ 624 w 1056"/>
                  <a:gd name="T11" fmla="*/ 480 h 480"/>
                  <a:gd name="T12" fmla="*/ 624 w 1056"/>
                  <a:gd name="T13" fmla="*/ 0 h 480"/>
                  <a:gd name="T14" fmla="*/ 864 w 1056"/>
                  <a:gd name="T15" fmla="*/ 0 h 480"/>
                  <a:gd name="T16" fmla="*/ 864 w 1056"/>
                  <a:gd name="T17" fmla="*/ 480 h 480"/>
                  <a:gd name="T18" fmla="*/ 1056 w 1056"/>
                  <a:gd name="T19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6" h="480">
                    <a:moveTo>
                      <a:pt x="0" y="480"/>
                    </a:moveTo>
                    <a:lnTo>
                      <a:pt x="144" y="480"/>
                    </a:lnTo>
                    <a:lnTo>
                      <a:pt x="144" y="0"/>
                    </a:lnTo>
                    <a:lnTo>
                      <a:pt x="384" y="0"/>
                    </a:lnTo>
                    <a:lnTo>
                      <a:pt x="384" y="480"/>
                    </a:lnTo>
                    <a:lnTo>
                      <a:pt x="624" y="480"/>
                    </a:lnTo>
                    <a:lnTo>
                      <a:pt x="624" y="0"/>
                    </a:lnTo>
                    <a:lnTo>
                      <a:pt x="864" y="0"/>
                    </a:lnTo>
                    <a:lnTo>
                      <a:pt x="864" y="480"/>
                    </a:lnTo>
                    <a:lnTo>
                      <a:pt x="1056" y="480"/>
                    </a:lnTo>
                  </a:path>
                </a:pathLst>
              </a:custGeom>
              <a:noFill/>
              <a:ln w="28575" cap="flat" cmpd="sng">
                <a:solidFill>
                  <a:srgbClr val="CC00CC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solidFill>
                    <a:srgbClr val="0000CC"/>
                  </a:solidFill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4004" y="3489"/>
                <a:ext cx="1399" cy="0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solidFill>
                    <a:srgbClr val="0000CC"/>
                  </a:solidFill>
                </a:endParaRPr>
              </a:p>
            </p:txBody>
          </p:sp>
          <p:sp>
            <p:nvSpPr>
              <p:cNvPr id="25" name="Freeform 18"/>
              <p:cNvSpPr>
                <a:spLocks/>
              </p:cNvSpPr>
              <p:nvPr/>
            </p:nvSpPr>
            <p:spPr bwMode="auto">
              <a:xfrm>
                <a:off x="4186" y="3270"/>
                <a:ext cx="934" cy="124"/>
              </a:xfrm>
              <a:custGeom>
                <a:avLst/>
                <a:gdLst>
                  <a:gd name="T0" fmla="*/ 0 w 1017"/>
                  <a:gd name="T1" fmla="*/ 109 h 143"/>
                  <a:gd name="T2" fmla="*/ 57 w 1017"/>
                  <a:gd name="T3" fmla="*/ 130 h 143"/>
                  <a:gd name="T4" fmla="*/ 84 w 1017"/>
                  <a:gd name="T5" fmla="*/ 130 h 143"/>
                  <a:gd name="T6" fmla="*/ 114 w 1017"/>
                  <a:gd name="T7" fmla="*/ 91 h 143"/>
                  <a:gd name="T8" fmla="*/ 162 w 1017"/>
                  <a:gd name="T9" fmla="*/ 34 h 143"/>
                  <a:gd name="T10" fmla="*/ 180 w 1017"/>
                  <a:gd name="T11" fmla="*/ 58 h 143"/>
                  <a:gd name="T12" fmla="*/ 189 w 1017"/>
                  <a:gd name="T13" fmla="*/ 109 h 143"/>
                  <a:gd name="T14" fmla="*/ 201 w 1017"/>
                  <a:gd name="T15" fmla="*/ 76 h 143"/>
                  <a:gd name="T16" fmla="*/ 219 w 1017"/>
                  <a:gd name="T17" fmla="*/ 82 h 143"/>
                  <a:gd name="T18" fmla="*/ 252 w 1017"/>
                  <a:gd name="T19" fmla="*/ 79 h 143"/>
                  <a:gd name="T20" fmla="*/ 327 w 1017"/>
                  <a:gd name="T21" fmla="*/ 100 h 143"/>
                  <a:gd name="T22" fmla="*/ 351 w 1017"/>
                  <a:gd name="T23" fmla="*/ 121 h 143"/>
                  <a:gd name="T24" fmla="*/ 408 w 1017"/>
                  <a:gd name="T25" fmla="*/ 79 h 143"/>
                  <a:gd name="T26" fmla="*/ 465 w 1017"/>
                  <a:gd name="T27" fmla="*/ 103 h 143"/>
                  <a:gd name="T28" fmla="*/ 507 w 1017"/>
                  <a:gd name="T29" fmla="*/ 121 h 143"/>
                  <a:gd name="T30" fmla="*/ 564 w 1017"/>
                  <a:gd name="T31" fmla="*/ 121 h 143"/>
                  <a:gd name="T32" fmla="*/ 615 w 1017"/>
                  <a:gd name="T33" fmla="*/ 88 h 143"/>
                  <a:gd name="T34" fmla="*/ 639 w 1017"/>
                  <a:gd name="T35" fmla="*/ 70 h 143"/>
                  <a:gd name="T36" fmla="*/ 657 w 1017"/>
                  <a:gd name="T37" fmla="*/ 109 h 143"/>
                  <a:gd name="T38" fmla="*/ 672 w 1017"/>
                  <a:gd name="T39" fmla="*/ 49 h 143"/>
                  <a:gd name="T40" fmla="*/ 699 w 1017"/>
                  <a:gd name="T41" fmla="*/ 40 h 143"/>
                  <a:gd name="T42" fmla="*/ 756 w 1017"/>
                  <a:gd name="T43" fmla="*/ 64 h 143"/>
                  <a:gd name="T44" fmla="*/ 801 w 1017"/>
                  <a:gd name="T45" fmla="*/ 67 h 143"/>
                  <a:gd name="T46" fmla="*/ 834 w 1017"/>
                  <a:gd name="T47" fmla="*/ 97 h 143"/>
                  <a:gd name="T48" fmla="*/ 873 w 1017"/>
                  <a:gd name="T49" fmla="*/ 115 h 143"/>
                  <a:gd name="T50" fmla="*/ 891 w 1017"/>
                  <a:gd name="T51" fmla="*/ 85 h 143"/>
                  <a:gd name="T52" fmla="*/ 912 w 1017"/>
                  <a:gd name="T53" fmla="*/ 103 h 143"/>
                  <a:gd name="T54" fmla="*/ 927 w 1017"/>
                  <a:gd name="T55" fmla="*/ 67 h 143"/>
                  <a:gd name="T56" fmla="*/ 972 w 1017"/>
                  <a:gd name="T57" fmla="*/ 112 h 143"/>
                  <a:gd name="T58" fmla="*/ 1017 w 1017"/>
                  <a:gd name="T59" fmla="*/ 12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17" h="143">
                    <a:moveTo>
                      <a:pt x="0" y="109"/>
                    </a:moveTo>
                    <a:cubicBezTo>
                      <a:pt x="9" y="111"/>
                      <a:pt x="44" y="128"/>
                      <a:pt x="57" y="130"/>
                    </a:cubicBezTo>
                    <a:cubicBezTo>
                      <a:pt x="64" y="132"/>
                      <a:pt x="77" y="131"/>
                      <a:pt x="84" y="130"/>
                    </a:cubicBezTo>
                    <a:cubicBezTo>
                      <a:pt x="94" y="127"/>
                      <a:pt x="104" y="94"/>
                      <a:pt x="114" y="91"/>
                    </a:cubicBezTo>
                    <a:cubicBezTo>
                      <a:pt x="130" y="92"/>
                      <a:pt x="151" y="45"/>
                      <a:pt x="162" y="34"/>
                    </a:cubicBezTo>
                    <a:cubicBezTo>
                      <a:pt x="172" y="24"/>
                      <a:pt x="177" y="75"/>
                      <a:pt x="180" y="58"/>
                    </a:cubicBezTo>
                    <a:cubicBezTo>
                      <a:pt x="181" y="26"/>
                      <a:pt x="187" y="141"/>
                      <a:pt x="189" y="109"/>
                    </a:cubicBezTo>
                    <a:cubicBezTo>
                      <a:pt x="189" y="105"/>
                      <a:pt x="200" y="80"/>
                      <a:pt x="201" y="76"/>
                    </a:cubicBezTo>
                    <a:cubicBezTo>
                      <a:pt x="205" y="51"/>
                      <a:pt x="214" y="100"/>
                      <a:pt x="219" y="82"/>
                    </a:cubicBezTo>
                    <a:cubicBezTo>
                      <a:pt x="222" y="73"/>
                      <a:pt x="252" y="79"/>
                      <a:pt x="252" y="79"/>
                    </a:cubicBezTo>
                    <a:cubicBezTo>
                      <a:pt x="254" y="47"/>
                      <a:pt x="320" y="130"/>
                      <a:pt x="327" y="100"/>
                    </a:cubicBezTo>
                    <a:cubicBezTo>
                      <a:pt x="355" y="75"/>
                      <a:pt x="322" y="123"/>
                      <a:pt x="351" y="121"/>
                    </a:cubicBezTo>
                    <a:cubicBezTo>
                      <a:pt x="364" y="92"/>
                      <a:pt x="396" y="88"/>
                      <a:pt x="408" y="79"/>
                    </a:cubicBezTo>
                    <a:cubicBezTo>
                      <a:pt x="425" y="79"/>
                      <a:pt x="448" y="96"/>
                      <a:pt x="465" y="103"/>
                    </a:cubicBezTo>
                    <a:cubicBezTo>
                      <a:pt x="477" y="121"/>
                      <a:pt x="486" y="117"/>
                      <a:pt x="507" y="121"/>
                    </a:cubicBezTo>
                    <a:cubicBezTo>
                      <a:pt x="523" y="128"/>
                      <a:pt x="546" y="114"/>
                      <a:pt x="564" y="121"/>
                    </a:cubicBezTo>
                    <a:cubicBezTo>
                      <a:pt x="576" y="122"/>
                      <a:pt x="602" y="87"/>
                      <a:pt x="615" y="88"/>
                    </a:cubicBezTo>
                    <a:cubicBezTo>
                      <a:pt x="628" y="90"/>
                      <a:pt x="632" y="67"/>
                      <a:pt x="639" y="70"/>
                    </a:cubicBezTo>
                    <a:cubicBezTo>
                      <a:pt x="641" y="60"/>
                      <a:pt x="654" y="119"/>
                      <a:pt x="657" y="109"/>
                    </a:cubicBezTo>
                    <a:cubicBezTo>
                      <a:pt x="661" y="31"/>
                      <a:pt x="656" y="97"/>
                      <a:pt x="672" y="49"/>
                    </a:cubicBezTo>
                    <a:cubicBezTo>
                      <a:pt x="677" y="0"/>
                      <a:pt x="687" y="88"/>
                      <a:pt x="699" y="40"/>
                    </a:cubicBezTo>
                    <a:cubicBezTo>
                      <a:pt x="712" y="40"/>
                      <a:pt x="737" y="85"/>
                      <a:pt x="756" y="64"/>
                    </a:cubicBezTo>
                    <a:cubicBezTo>
                      <a:pt x="798" y="68"/>
                      <a:pt x="768" y="59"/>
                      <a:pt x="801" y="67"/>
                    </a:cubicBezTo>
                    <a:cubicBezTo>
                      <a:pt x="820" y="26"/>
                      <a:pt x="822" y="143"/>
                      <a:pt x="834" y="97"/>
                    </a:cubicBezTo>
                    <a:cubicBezTo>
                      <a:pt x="838" y="100"/>
                      <a:pt x="871" y="110"/>
                      <a:pt x="873" y="115"/>
                    </a:cubicBezTo>
                    <a:cubicBezTo>
                      <a:pt x="876" y="122"/>
                      <a:pt x="887" y="79"/>
                      <a:pt x="891" y="85"/>
                    </a:cubicBezTo>
                    <a:cubicBezTo>
                      <a:pt x="896" y="115"/>
                      <a:pt x="906" y="106"/>
                      <a:pt x="912" y="103"/>
                    </a:cubicBezTo>
                    <a:cubicBezTo>
                      <a:pt x="918" y="100"/>
                      <a:pt x="917" y="65"/>
                      <a:pt x="927" y="67"/>
                    </a:cubicBezTo>
                    <a:cubicBezTo>
                      <a:pt x="937" y="69"/>
                      <a:pt x="957" y="103"/>
                      <a:pt x="972" y="112"/>
                    </a:cubicBezTo>
                    <a:cubicBezTo>
                      <a:pt x="987" y="121"/>
                      <a:pt x="1005" y="112"/>
                      <a:pt x="1017" y="121"/>
                    </a:cubicBezTo>
                  </a:path>
                </a:pathLst>
              </a:custGeom>
              <a:noFill/>
              <a:ln w="57150" cmpd="sng">
                <a:solidFill>
                  <a:srgbClr val="33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solidFill>
                    <a:srgbClr val="0000CC"/>
                  </a:solidFill>
                </a:endParaRPr>
              </a:p>
            </p:txBody>
          </p:sp>
          <p:sp>
            <p:nvSpPr>
              <p:cNvPr id="26" name="Text Box 19"/>
              <p:cNvSpPr txBox="1">
                <a:spLocks noChangeArrowheads="1"/>
              </p:cNvSpPr>
              <p:nvPr/>
            </p:nvSpPr>
            <p:spPr bwMode="auto">
              <a:xfrm>
                <a:off x="374" y="3503"/>
                <a:ext cx="1007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sz="1200" b="1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rPr>
                  <a:t>发送信号波形</a:t>
                </a:r>
              </a:p>
            </p:txBody>
          </p:sp>
          <p:sp>
            <p:nvSpPr>
              <p:cNvPr id="27" name="Text Box 22"/>
              <p:cNvSpPr txBox="1">
                <a:spLocks noChangeArrowheads="1"/>
              </p:cNvSpPr>
              <p:nvPr/>
            </p:nvSpPr>
            <p:spPr bwMode="auto">
              <a:xfrm>
                <a:off x="1547" y="2904"/>
                <a:ext cx="2406" cy="4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sz="12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实际的信道</a:t>
                </a:r>
              </a:p>
              <a:p>
                <a:pPr algn="ctr"/>
                <a:r>
                  <a:rPr kumimoji="1" lang="zh-CN" altLang="en-US" sz="12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（带宽受限、有噪声、干扰和失真）</a:t>
                </a:r>
              </a:p>
            </p:txBody>
          </p:sp>
          <p:sp>
            <p:nvSpPr>
              <p:cNvPr id="28" name="Text Box 23"/>
              <p:cNvSpPr txBox="1">
                <a:spLocks noChangeArrowheads="1"/>
              </p:cNvSpPr>
              <p:nvPr/>
            </p:nvSpPr>
            <p:spPr bwMode="auto">
              <a:xfrm>
                <a:off x="4143" y="3533"/>
                <a:ext cx="1167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kumimoji="1" lang="zh-CN" altLang="en-US" sz="1200" b="1" dirty="0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rPr>
                  <a:t>接收信号波形</a:t>
                </a: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404333" y="3837509"/>
              <a:ext cx="2950065" cy="529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失真大，</a:t>
              </a:r>
              <a:r>
                <a:rPr lang="zh-CN" altLang="en-US" sz="160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无法识别 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760617" y="4265038"/>
            <a:ext cx="3379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数字信号通过实际的信道</a:t>
            </a:r>
          </a:p>
        </p:txBody>
      </p:sp>
    </p:spTree>
    <p:extLst>
      <p:ext uri="{BB962C8B-B14F-4D97-AF65-F5344CB8AC3E}">
        <p14:creationId xmlns:p14="http://schemas.microsoft.com/office/powerpoint/2010/main" val="209575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66345" y="616547"/>
            <a:ext cx="8129015" cy="35393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316859" y="593457"/>
            <a:ext cx="24929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itchFamily="34" charset="-122"/>
              </a:rPr>
              <a:t>计算机网络体系结构</a:t>
            </a:r>
            <a:endParaRPr lang="zh-CN" altLang="en-US" sz="20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05072" y="1041128"/>
            <a:ext cx="8133856" cy="3200399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49" name="组合 48"/>
          <p:cNvGrpSpPr/>
          <p:nvPr/>
        </p:nvGrpSpPr>
        <p:grpSpPr>
          <a:xfrm>
            <a:off x="1557339" y="1494207"/>
            <a:ext cx="1341438" cy="2356685"/>
            <a:chOff x="1557339" y="1623511"/>
            <a:chExt cx="1341438" cy="2356685"/>
          </a:xfrm>
        </p:grpSpPr>
        <p:sp>
          <p:nvSpPr>
            <p:cNvPr id="50" name="AutoShape 58"/>
            <p:cNvSpPr>
              <a:spLocks noChangeArrowheads="1"/>
            </p:cNvSpPr>
            <p:nvPr/>
          </p:nvSpPr>
          <p:spPr bwMode="auto">
            <a:xfrm>
              <a:off x="1560514" y="1623511"/>
              <a:ext cx="1338263" cy="2301875"/>
            </a:xfrm>
            <a:prstGeom prst="cube">
              <a:avLst>
                <a:gd name="adj" fmla="val 9144"/>
              </a:avLst>
            </a:prstGeom>
            <a:solidFill>
              <a:srgbClr val="85D1F7"/>
            </a:solidFill>
            <a:ln w="19050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200" b="1">
                <a:solidFill>
                  <a:srgbClr val="1956B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1560514" y="1872748"/>
              <a:ext cx="1330325" cy="169863"/>
            </a:xfrm>
            <a:custGeom>
              <a:avLst/>
              <a:gdLst>
                <a:gd name="T0" fmla="*/ 2147483647 w 2049"/>
                <a:gd name="T1" fmla="*/ 0 h 182"/>
                <a:gd name="T2" fmla="*/ 2147483647 w 2049"/>
                <a:gd name="T3" fmla="*/ 2147483647 h 182"/>
                <a:gd name="T4" fmla="*/ 0 w 2049"/>
                <a:gd name="T5" fmla="*/ 2147483647 h 182"/>
                <a:gd name="T6" fmla="*/ 0 60000 65536"/>
                <a:gd name="T7" fmla="*/ 0 60000 65536"/>
                <a:gd name="T8" fmla="*/ 0 60000 65536"/>
                <a:gd name="T9" fmla="*/ 0 w 2049"/>
                <a:gd name="T10" fmla="*/ 0 h 182"/>
                <a:gd name="T11" fmla="*/ 2049 w 2049"/>
                <a:gd name="T12" fmla="*/ 182 h 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9" h="182">
                  <a:moveTo>
                    <a:pt x="2049" y="0"/>
                  </a:moveTo>
                  <a:lnTo>
                    <a:pt x="1870" y="179"/>
                  </a:lnTo>
                  <a:lnTo>
                    <a:pt x="0" y="18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Freeform 59"/>
            <p:cNvSpPr/>
            <p:nvPr/>
          </p:nvSpPr>
          <p:spPr bwMode="auto">
            <a:xfrm>
              <a:off x="1560514" y="2185486"/>
              <a:ext cx="1328738" cy="169862"/>
            </a:xfrm>
            <a:custGeom>
              <a:avLst/>
              <a:gdLst>
                <a:gd name="T0" fmla="*/ 2147483647 w 2049"/>
                <a:gd name="T1" fmla="*/ 0 h 182"/>
                <a:gd name="T2" fmla="*/ 2147483647 w 2049"/>
                <a:gd name="T3" fmla="*/ 2147483647 h 182"/>
                <a:gd name="T4" fmla="*/ 0 w 2049"/>
                <a:gd name="T5" fmla="*/ 2147483647 h 182"/>
                <a:gd name="T6" fmla="*/ 0 60000 65536"/>
                <a:gd name="T7" fmla="*/ 0 60000 65536"/>
                <a:gd name="T8" fmla="*/ 0 60000 65536"/>
                <a:gd name="T9" fmla="*/ 0 w 2049"/>
                <a:gd name="T10" fmla="*/ 0 h 182"/>
                <a:gd name="T11" fmla="*/ 2049 w 2049"/>
                <a:gd name="T12" fmla="*/ 182 h 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9" h="182">
                  <a:moveTo>
                    <a:pt x="2049" y="0"/>
                  </a:moveTo>
                  <a:lnTo>
                    <a:pt x="1870" y="179"/>
                  </a:lnTo>
                  <a:lnTo>
                    <a:pt x="0" y="18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Freeform 60"/>
            <p:cNvSpPr/>
            <p:nvPr/>
          </p:nvSpPr>
          <p:spPr bwMode="auto">
            <a:xfrm>
              <a:off x="1560514" y="2498223"/>
              <a:ext cx="1328738" cy="169863"/>
            </a:xfrm>
            <a:custGeom>
              <a:avLst/>
              <a:gdLst>
                <a:gd name="T0" fmla="*/ 2147483647 w 2049"/>
                <a:gd name="T1" fmla="*/ 0 h 182"/>
                <a:gd name="T2" fmla="*/ 2147483647 w 2049"/>
                <a:gd name="T3" fmla="*/ 2147483647 h 182"/>
                <a:gd name="T4" fmla="*/ 0 w 2049"/>
                <a:gd name="T5" fmla="*/ 2147483647 h 182"/>
                <a:gd name="T6" fmla="*/ 0 60000 65536"/>
                <a:gd name="T7" fmla="*/ 0 60000 65536"/>
                <a:gd name="T8" fmla="*/ 0 60000 65536"/>
                <a:gd name="T9" fmla="*/ 0 w 2049"/>
                <a:gd name="T10" fmla="*/ 0 h 182"/>
                <a:gd name="T11" fmla="*/ 2049 w 2049"/>
                <a:gd name="T12" fmla="*/ 182 h 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9" h="182">
                  <a:moveTo>
                    <a:pt x="2049" y="0"/>
                  </a:moveTo>
                  <a:lnTo>
                    <a:pt x="1870" y="179"/>
                  </a:lnTo>
                  <a:lnTo>
                    <a:pt x="0" y="18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Freeform 61"/>
            <p:cNvSpPr/>
            <p:nvPr/>
          </p:nvSpPr>
          <p:spPr bwMode="auto">
            <a:xfrm>
              <a:off x="1560514" y="2810961"/>
              <a:ext cx="1328738" cy="171450"/>
            </a:xfrm>
            <a:custGeom>
              <a:avLst/>
              <a:gdLst>
                <a:gd name="T0" fmla="*/ 2147483647 w 2049"/>
                <a:gd name="T1" fmla="*/ 0 h 185"/>
                <a:gd name="T2" fmla="*/ 2147483647 w 2049"/>
                <a:gd name="T3" fmla="*/ 2147483647 h 185"/>
                <a:gd name="T4" fmla="*/ 0 w 2049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2049"/>
                <a:gd name="T10" fmla="*/ 0 h 185"/>
                <a:gd name="T11" fmla="*/ 2049 w 2049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9" h="185">
                  <a:moveTo>
                    <a:pt x="2049" y="0"/>
                  </a:moveTo>
                  <a:lnTo>
                    <a:pt x="1873" y="185"/>
                  </a:lnTo>
                  <a:lnTo>
                    <a:pt x="0" y="18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Freeform 62"/>
            <p:cNvSpPr/>
            <p:nvPr/>
          </p:nvSpPr>
          <p:spPr bwMode="auto">
            <a:xfrm>
              <a:off x="1558927" y="3122111"/>
              <a:ext cx="1330325" cy="174625"/>
            </a:xfrm>
            <a:custGeom>
              <a:avLst/>
              <a:gdLst>
                <a:gd name="T0" fmla="*/ 2147483647 w 2049"/>
                <a:gd name="T1" fmla="*/ 0 h 187"/>
                <a:gd name="T2" fmla="*/ 2147483647 w 2049"/>
                <a:gd name="T3" fmla="*/ 2147483647 h 187"/>
                <a:gd name="T4" fmla="*/ 0 w 2049"/>
                <a:gd name="T5" fmla="*/ 2147483647 h 187"/>
                <a:gd name="T6" fmla="*/ 0 60000 65536"/>
                <a:gd name="T7" fmla="*/ 0 60000 65536"/>
                <a:gd name="T8" fmla="*/ 0 60000 65536"/>
                <a:gd name="T9" fmla="*/ 0 w 2049"/>
                <a:gd name="T10" fmla="*/ 0 h 187"/>
                <a:gd name="T11" fmla="*/ 2049 w 2049"/>
                <a:gd name="T12" fmla="*/ 187 h 1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9" h="187">
                  <a:moveTo>
                    <a:pt x="2049" y="0"/>
                  </a:moveTo>
                  <a:lnTo>
                    <a:pt x="1863" y="187"/>
                  </a:lnTo>
                  <a:lnTo>
                    <a:pt x="0" y="18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Freeform 63"/>
            <p:cNvSpPr/>
            <p:nvPr/>
          </p:nvSpPr>
          <p:spPr bwMode="auto">
            <a:xfrm>
              <a:off x="1557339" y="3434848"/>
              <a:ext cx="1330325" cy="169863"/>
            </a:xfrm>
            <a:custGeom>
              <a:avLst/>
              <a:gdLst>
                <a:gd name="T0" fmla="*/ 2147483647 w 2049"/>
                <a:gd name="T1" fmla="*/ 0 h 182"/>
                <a:gd name="T2" fmla="*/ 2147483647 w 2049"/>
                <a:gd name="T3" fmla="*/ 2147483647 h 182"/>
                <a:gd name="T4" fmla="*/ 0 w 2049"/>
                <a:gd name="T5" fmla="*/ 2147483647 h 182"/>
                <a:gd name="T6" fmla="*/ 0 60000 65536"/>
                <a:gd name="T7" fmla="*/ 0 60000 65536"/>
                <a:gd name="T8" fmla="*/ 0 60000 65536"/>
                <a:gd name="T9" fmla="*/ 0 w 2049"/>
                <a:gd name="T10" fmla="*/ 0 h 182"/>
                <a:gd name="T11" fmla="*/ 2049 w 2049"/>
                <a:gd name="T12" fmla="*/ 182 h 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9" h="182">
                  <a:moveTo>
                    <a:pt x="2049" y="0"/>
                  </a:moveTo>
                  <a:lnTo>
                    <a:pt x="1870" y="179"/>
                  </a:lnTo>
                  <a:lnTo>
                    <a:pt x="0" y="18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Text Box 22"/>
            <p:cNvSpPr txBox="1">
              <a:spLocks noChangeArrowheads="1"/>
            </p:cNvSpPr>
            <p:nvPr/>
          </p:nvSpPr>
          <p:spPr bwMode="auto">
            <a:xfrm>
              <a:off x="2027239" y="1779086"/>
              <a:ext cx="608013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应用层</a:t>
              </a:r>
            </a:p>
          </p:txBody>
        </p:sp>
        <p:sp>
          <p:nvSpPr>
            <p:cNvPr id="58" name="Text Box 23"/>
            <p:cNvSpPr txBox="1">
              <a:spLocks noChangeArrowheads="1"/>
            </p:cNvSpPr>
            <p:nvPr/>
          </p:nvSpPr>
          <p:spPr bwMode="auto">
            <a:xfrm>
              <a:off x="2006602" y="2707916"/>
              <a:ext cx="608012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运输层</a:t>
              </a:r>
            </a:p>
          </p:txBody>
        </p:sp>
        <p:sp>
          <p:nvSpPr>
            <p:cNvPr id="59" name="Text Box 24"/>
            <p:cNvSpPr txBox="1">
              <a:spLocks noChangeArrowheads="1"/>
            </p:cNvSpPr>
            <p:nvPr/>
          </p:nvSpPr>
          <p:spPr bwMode="auto">
            <a:xfrm>
              <a:off x="2014539" y="3006223"/>
              <a:ext cx="608013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网络层</a:t>
              </a:r>
            </a:p>
          </p:txBody>
        </p:sp>
        <p:sp>
          <p:nvSpPr>
            <p:cNvPr id="60" name="Text Box 54"/>
            <p:cNvSpPr txBox="1">
              <a:spLocks noChangeArrowheads="1"/>
            </p:cNvSpPr>
            <p:nvPr/>
          </p:nvSpPr>
          <p:spPr bwMode="auto">
            <a:xfrm>
              <a:off x="2014539" y="2079123"/>
              <a:ext cx="60801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表示层</a:t>
              </a:r>
            </a:p>
          </p:txBody>
        </p:sp>
        <p:sp>
          <p:nvSpPr>
            <p:cNvPr id="61" name="Text Box 55"/>
            <p:cNvSpPr txBox="1">
              <a:spLocks noChangeArrowheads="1"/>
            </p:cNvSpPr>
            <p:nvPr/>
          </p:nvSpPr>
          <p:spPr bwMode="auto">
            <a:xfrm>
              <a:off x="2014539" y="2391861"/>
              <a:ext cx="608013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会话层</a:t>
              </a:r>
            </a:p>
          </p:txBody>
        </p:sp>
        <p:sp>
          <p:nvSpPr>
            <p:cNvPr id="62" name="Text Box 56"/>
            <p:cNvSpPr txBox="1">
              <a:spLocks noChangeArrowheads="1"/>
            </p:cNvSpPr>
            <p:nvPr/>
          </p:nvSpPr>
          <p:spPr bwMode="auto">
            <a:xfrm>
              <a:off x="1911352" y="3314198"/>
              <a:ext cx="8890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数据链路层</a:t>
              </a:r>
            </a:p>
          </p:txBody>
        </p:sp>
        <p:sp>
          <p:nvSpPr>
            <p:cNvPr id="63" name="Text Box 57"/>
            <p:cNvSpPr txBox="1">
              <a:spLocks noChangeArrowheads="1"/>
            </p:cNvSpPr>
            <p:nvPr/>
          </p:nvSpPr>
          <p:spPr bwMode="auto">
            <a:xfrm>
              <a:off x="2014539" y="3638048"/>
              <a:ext cx="60801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物理层</a:t>
              </a:r>
            </a:p>
          </p:txBody>
        </p:sp>
        <p:sp>
          <p:nvSpPr>
            <p:cNvPr id="64" name="Text Box 43"/>
            <p:cNvSpPr txBox="1">
              <a:spLocks noChangeArrowheads="1"/>
            </p:cNvSpPr>
            <p:nvPr/>
          </p:nvSpPr>
          <p:spPr bwMode="auto">
            <a:xfrm>
              <a:off x="1622427" y="1683083"/>
              <a:ext cx="271462" cy="2297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85000"/>
                </a:lnSpc>
              </a:pP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  <a:p>
              <a:pPr>
                <a:lnSpc>
                  <a:spcPct val="185000"/>
                </a:lnSpc>
              </a:pP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  <a:p>
              <a:pPr>
                <a:lnSpc>
                  <a:spcPct val="185000"/>
                </a:lnSpc>
              </a:pP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>
                <a:lnSpc>
                  <a:spcPct val="185000"/>
                </a:lnSpc>
              </a:pP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  <a:p>
              <a:pPr>
                <a:lnSpc>
                  <a:spcPct val="185000"/>
                </a:lnSpc>
              </a:pP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  <a:p>
              <a:pPr>
                <a:lnSpc>
                  <a:spcPct val="185000"/>
                </a:lnSpc>
              </a:pP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>
                <a:lnSpc>
                  <a:spcPct val="185000"/>
                </a:lnSpc>
              </a:pP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sp>
        <p:nvSpPr>
          <p:cNvPr id="65" name="Text Box 13"/>
          <p:cNvSpPr txBox="1">
            <a:spLocks noChangeArrowheads="1"/>
          </p:cNvSpPr>
          <p:nvPr/>
        </p:nvSpPr>
        <p:spPr bwMode="auto">
          <a:xfrm>
            <a:off x="1156623" y="1157657"/>
            <a:ext cx="21691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OSI </a:t>
            </a:r>
            <a:r>
              <a:rPr kumimoji="1" lang="zh-CN" altLang="en-US" sz="1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1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</a:t>
            </a:r>
            <a:r>
              <a:rPr kumimoji="1" lang="zh-CN" altLang="en-US" sz="1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kumimoji="1" lang="zh-CN" altLang="en-US" sz="1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kumimoji="1" lang="zh-CN" altLang="en-US" sz="1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endParaRPr kumimoji="1" lang="zh-CN" altLang="en-US" sz="1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 Box 12"/>
          <p:cNvSpPr txBox="1">
            <a:spLocks noChangeArrowheads="1"/>
          </p:cNvSpPr>
          <p:nvPr/>
        </p:nvSpPr>
        <p:spPr bwMode="auto">
          <a:xfrm>
            <a:off x="3432593" y="1146544"/>
            <a:ext cx="24619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TCP/IP </a:t>
            </a:r>
            <a:r>
              <a:rPr kumimoji="1"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的四层协议体系结构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 Box 95"/>
          <p:cNvSpPr txBox="1">
            <a:spLocks noChangeArrowheads="1"/>
          </p:cNvSpPr>
          <p:nvPr/>
        </p:nvSpPr>
        <p:spPr bwMode="auto">
          <a:xfrm>
            <a:off x="1993066" y="3796082"/>
            <a:ext cx="3921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</a:p>
        </p:txBody>
      </p:sp>
      <p:sp>
        <p:nvSpPr>
          <p:cNvPr id="68" name="Text Box 96"/>
          <p:cNvSpPr txBox="1">
            <a:spLocks noChangeArrowheads="1"/>
          </p:cNvSpPr>
          <p:nvPr/>
        </p:nvSpPr>
        <p:spPr bwMode="auto">
          <a:xfrm>
            <a:off x="4328191" y="3796082"/>
            <a:ext cx="404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</a:p>
        </p:txBody>
      </p:sp>
      <p:sp>
        <p:nvSpPr>
          <p:cNvPr id="69" name="Text Box 97"/>
          <p:cNvSpPr txBox="1">
            <a:spLocks noChangeArrowheads="1"/>
          </p:cNvSpPr>
          <p:nvPr/>
        </p:nvSpPr>
        <p:spPr bwMode="auto">
          <a:xfrm>
            <a:off x="6655970" y="3804103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</a:p>
        </p:txBody>
      </p:sp>
      <p:sp>
        <p:nvSpPr>
          <p:cNvPr id="70" name="Text Box 113"/>
          <p:cNvSpPr txBox="1">
            <a:spLocks noChangeArrowheads="1"/>
          </p:cNvSpPr>
          <p:nvPr/>
        </p:nvSpPr>
        <p:spPr bwMode="auto">
          <a:xfrm>
            <a:off x="5946357" y="1141782"/>
            <a:ext cx="1800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五层协议的体系结构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3578724" y="1462457"/>
            <a:ext cx="1974894" cy="2338387"/>
            <a:chOff x="3578724" y="1591761"/>
            <a:chExt cx="1974894" cy="2338387"/>
          </a:xfrm>
        </p:grpSpPr>
        <p:sp>
          <p:nvSpPr>
            <p:cNvPr id="72" name="AutoShape 66"/>
            <p:cNvSpPr>
              <a:spLocks noChangeArrowheads="1"/>
            </p:cNvSpPr>
            <p:nvPr/>
          </p:nvSpPr>
          <p:spPr bwMode="auto">
            <a:xfrm>
              <a:off x="3647070" y="1591761"/>
              <a:ext cx="1889125" cy="2338387"/>
            </a:xfrm>
            <a:prstGeom prst="cube">
              <a:avLst>
                <a:gd name="adj" fmla="val 9144"/>
              </a:avLst>
            </a:prstGeom>
            <a:solidFill>
              <a:srgbClr val="7CE07C"/>
            </a:solidFill>
            <a:ln w="19050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200" b="1">
                <a:solidFill>
                  <a:srgbClr val="1956B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69"/>
            <p:cNvSpPr/>
            <p:nvPr/>
          </p:nvSpPr>
          <p:spPr bwMode="auto">
            <a:xfrm>
              <a:off x="3642309" y="2488698"/>
              <a:ext cx="1911309" cy="200366"/>
            </a:xfrm>
            <a:custGeom>
              <a:avLst/>
              <a:gdLst>
                <a:gd name="T0" fmla="*/ 2147483647 w 1684"/>
                <a:gd name="T1" fmla="*/ 0 h 176"/>
                <a:gd name="T2" fmla="*/ 2147483647 w 1684"/>
                <a:gd name="T3" fmla="*/ 2147483647 h 176"/>
                <a:gd name="T4" fmla="*/ 0 w 1684"/>
                <a:gd name="T5" fmla="*/ 2147483647 h 176"/>
                <a:gd name="T6" fmla="*/ 0 60000 65536"/>
                <a:gd name="T7" fmla="*/ 0 60000 65536"/>
                <a:gd name="T8" fmla="*/ 0 60000 65536"/>
                <a:gd name="T9" fmla="*/ 0 w 1684"/>
                <a:gd name="T10" fmla="*/ 0 h 176"/>
                <a:gd name="T11" fmla="*/ 1684 w 1684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84" h="176">
                  <a:moveTo>
                    <a:pt x="1684" y="0"/>
                  </a:moveTo>
                  <a:lnTo>
                    <a:pt x="1528" y="172"/>
                  </a:lnTo>
                  <a:lnTo>
                    <a:pt x="0" y="176"/>
                  </a:lnTo>
                </a:path>
              </a:pathLst>
            </a:cu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Freeform 70"/>
            <p:cNvSpPr/>
            <p:nvPr/>
          </p:nvSpPr>
          <p:spPr bwMode="auto">
            <a:xfrm>
              <a:off x="3642309" y="2790240"/>
              <a:ext cx="1907824" cy="212561"/>
            </a:xfrm>
            <a:custGeom>
              <a:avLst/>
              <a:gdLst>
                <a:gd name="T0" fmla="*/ 2147483647 w 1679"/>
                <a:gd name="T1" fmla="*/ 0 h 186"/>
                <a:gd name="T2" fmla="*/ 2147483647 w 1679"/>
                <a:gd name="T3" fmla="*/ 2147483647 h 186"/>
                <a:gd name="T4" fmla="*/ 0 w 1679"/>
                <a:gd name="T5" fmla="*/ 2147483647 h 186"/>
                <a:gd name="T6" fmla="*/ 0 60000 65536"/>
                <a:gd name="T7" fmla="*/ 0 60000 65536"/>
                <a:gd name="T8" fmla="*/ 0 60000 65536"/>
                <a:gd name="T9" fmla="*/ 0 w 1679"/>
                <a:gd name="T10" fmla="*/ 0 h 186"/>
                <a:gd name="T11" fmla="*/ 1679 w 1679"/>
                <a:gd name="T12" fmla="*/ 186 h 1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79" h="186">
                  <a:moveTo>
                    <a:pt x="1679" y="0"/>
                  </a:moveTo>
                  <a:lnTo>
                    <a:pt x="1525" y="186"/>
                  </a:lnTo>
                  <a:lnTo>
                    <a:pt x="0" y="183"/>
                  </a:lnTo>
                </a:path>
              </a:pathLst>
            </a:cu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Freeform 71"/>
            <p:cNvSpPr/>
            <p:nvPr/>
          </p:nvSpPr>
          <p:spPr bwMode="auto">
            <a:xfrm>
              <a:off x="3642309" y="3122027"/>
              <a:ext cx="1893886" cy="184684"/>
            </a:xfrm>
            <a:custGeom>
              <a:avLst/>
              <a:gdLst>
                <a:gd name="T0" fmla="*/ 2147483647 w 1668"/>
                <a:gd name="T1" fmla="*/ 0 h 162"/>
                <a:gd name="T2" fmla="*/ 2147483647 w 1668"/>
                <a:gd name="T3" fmla="*/ 2147483647 h 162"/>
                <a:gd name="T4" fmla="*/ 0 w 1668"/>
                <a:gd name="T5" fmla="*/ 2147483647 h 162"/>
                <a:gd name="T6" fmla="*/ 0 60000 65536"/>
                <a:gd name="T7" fmla="*/ 0 60000 65536"/>
                <a:gd name="T8" fmla="*/ 0 60000 65536"/>
                <a:gd name="T9" fmla="*/ 0 w 1668"/>
                <a:gd name="T10" fmla="*/ 0 h 162"/>
                <a:gd name="T11" fmla="*/ 1668 w 1668"/>
                <a:gd name="T12" fmla="*/ 162 h 1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68" h="162">
                  <a:moveTo>
                    <a:pt x="1668" y="0"/>
                  </a:moveTo>
                  <a:lnTo>
                    <a:pt x="1527" y="160"/>
                  </a:lnTo>
                  <a:lnTo>
                    <a:pt x="0" y="16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Text Box 73"/>
            <p:cNvSpPr txBox="1">
              <a:spLocks noChangeArrowheads="1"/>
            </p:cNvSpPr>
            <p:nvPr/>
          </p:nvSpPr>
          <p:spPr bwMode="auto">
            <a:xfrm>
              <a:off x="3647071" y="1844173"/>
              <a:ext cx="168717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    </a:t>
              </a:r>
              <a:r>
                <a:rPr kumimoji="1"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应用层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 Box 15"/>
            <p:cNvSpPr txBox="1">
              <a:spLocks noChangeArrowheads="1"/>
            </p:cNvSpPr>
            <p:nvPr/>
          </p:nvSpPr>
          <p:spPr bwMode="auto">
            <a:xfrm>
              <a:off x="3642308" y="3374523"/>
              <a:ext cx="163512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    </a:t>
              </a:r>
              <a:r>
                <a:rPr kumimoji="1"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接口层</a:t>
              </a:r>
            </a:p>
          </p:txBody>
        </p:sp>
        <p:sp>
          <p:nvSpPr>
            <p:cNvPr id="78" name="Text Box 9"/>
            <p:cNvSpPr txBox="1">
              <a:spLocks noChangeArrowheads="1"/>
            </p:cNvSpPr>
            <p:nvPr/>
          </p:nvSpPr>
          <p:spPr bwMode="auto">
            <a:xfrm>
              <a:off x="3642309" y="3009398"/>
              <a:ext cx="169194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    </a:t>
              </a:r>
              <a:r>
                <a:rPr kumimoji="1"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</a:t>
              </a:r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际层 </a:t>
              </a: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</a:p>
          </p:txBody>
        </p:sp>
        <p:sp>
          <p:nvSpPr>
            <p:cNvPr id="79" name="Text Box 16"/>
            <p:cNvSpPr txBox="1">
              <a:spLocks noChangeArrowheads="1"/>
            </p:cNvSpPr>
            <p:nvPr/>
          </p:nvSpPr>
          <p:spPr bwMode="auto">
            <a:xfrm>
              <a:off x="3660606" y="2104523"/>
              <a:ext cx="1697038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各种应用层协议，如</a:t>
              </a:r>
            </a:p>
            <a:p>
              <a:pPr algn="ctr"/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DNS, HTTP, SMTP </a:t>
              </a:r>
              <a:r>
                <a:rPr kumimoji="1" lang="zh-CN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80" name="Text Box 41"/>
            <p:cNvSpPr txBox="1">
              <a:spLocks noChangeArrowheads="1"/>
            </p:cNvSpPr>
            <p:nvPr/>
          </p:nvSpPr>
          <p:spPr bwMode="auto">
            <a:xfrm>
              <a:off x="3631348" y="2709361"/>
              <a:ext cx="1784463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   </a:t>
              </a:r>
              <a:r>
                <a:rPr kumimoji="1"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运输层 </a:t>
              </a: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(TCP </a:t>
              </a:r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或 </a:t>
              </a: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UDP)</a:t>
              </a:r>
            </a:p>
          </p:txBody>
        </p:sp>
        <p:sp>
          <p:nvSpPr>
            <p:cNvPr id="81" name="Text Box 15"/>
            <p:cNvSpPr txBox="1">
              <a:spLocks noChangeArrowheads="1"/>
            </p:cNvSpPr>
            <p:nvPr/>
          </p:nvSpPr>
          <p:spPr bwMode="auto">
            <a:xfrm>
              <a:off x="3578724" y="3609473"/>
              <a:ext cx="1878012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（这一层并没有具体内容）</a:t>
              </a:r>
            </a:p>
          </p:txBody>
        </p:sp>
      </p:grpSp>
      <p:cxnSp>
        <p:nvCxnSpPr>
          <p:cNvPr id="82" name="直接连接符 81"/>
          <p:cNvCxnSpPr/>
          <p:nvPr/>
        </p:nvCxnSpPr>
        <p:spPr>
          <a:xfrm>
            <a:off x="5334249" y="3164424"/>
            <a:ext cx="939718" cy="0"/>
          </a:xfrm>
          <a:prstGeom prst="line">
            <a:avLst/>
          </a:prstGeom>
          <a:ln w="19050">
            <a:solidFill>
              <a:srgbClr val="00006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5334249" y="3793157"/>
            <a:ext cx="939718" cy="0"/>
          </a:xfrm>
          <a:prstGeom prst="line">
            <a:avLst/>
          </a:prstGeom>
          <a:ln w="19050">
            <a:solidFill>
              <a:srgbClr val="000066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6217820" y="1494290"/>
            <a:ext cx="1341437" cy="2350069"/>
            <a:chOff x="6217820" y="1623594"/>
            <a:chExt cx="1341437" cy="2350069"/>
          </a:xfrm>
        </p:grpSpPr>
        <p:sp>
          <p:nvSpPr>
            <p:cNvPr id="85" name="AutoShape 98"/>
            <p:cNvSpPr>
              <a:spLocks noChangeArrowheads="1"/>
            </p:cNvSpPr>
            <p:nvPr/>
          </p:nvSpPr>
          <p:spPr bwMode="auto">
            <a:xfrm>
              <a:off x="6220995" y="1623594"/>
              <a:ext cx="1338262" cy="2300288"/>
            </a:xfrm>
            <a:prstGeom prst="cube">
              <a:avLst>
                <a:gd name="adj" fmla="val 9144"/>
              </a:avLst>
            </a:prstGeom>
            <a:solidFill>
              <a:srgbClr val="0099FF"/>
            </a:solidFill>
            <a:ln w="19050">
              <a:solidFill>
                <a:srgbClr val="000066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101"/>
            <p:cNvSpPr/>
            <p:nvPr/>
          </p:nvSpPr>
          <p:spPr bwMode="auto">
            <a:xfrm>
              <a:off x="6220995" y="2496719"/>
              <a:ext cx="1328737" cy="169863"/>
            </a:xfrm>
            <a:custGeom>
              <a:avLst/>
              <a:gdLst>
                <a:gd name="T0" fmla="*/ 2147483647 w 2049"/>
                <a:gd name="T1" fmla="*/ 0 h 182"/>
                <a:gd name="T2" fmla="*/ 2147483647 w 2049"/>
                <a:gd name="T3" fmla="*/ 2147483647 h 182"/>
                <a:gd name="T4" fmla="*/ 0 w 2049"/>
                <a:gd name="T5" fmla="*/ 2147483647 h 182"/>
                <a:gd name="T6" fmla="*/ 0 60000 65536"/>
                <a:gd name="T7" fmla="*/ 0 60000 65536"/>
                <a:gd name="T8" fmla="*/ 0 60000 65536"/>
                <a:gd name="T9" fmla="*/ 0 w 2049"/>
                <a:gd name="T10" fmla="*/ 0 h 182"/>
                <a:gd name="T11" fmla="*/ 2049 w 2049"/>
                <a:gd name="T12" fmla="*/ 182 h 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9" h="182">
                  <a:moveTo>
                    <a:pt x="2049" y="0"/>
                  </a:moveTo>
                  <a:lnTo>
                    <a:pt x="1870" y="179"/>
                  </a:lnTo>
                  <a:lnTo>
                    <a:pt x="0" y="182"/>
                  </a:lnTo>
                </a:path>
              </a:pathLst>
            </a:custGeom>
            <a:noFill/>
            <a:ln w="1905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102"/>
            <p:cNvSpPr/>
            <p:nvPr/>
          </p:nvSpPr>
          <p:spPr bwMode="auto">
            <a:xfrm>
              <a:off x="6220995" y="2817478"/>
              <a:ext cx="1328737" cy="173037"/>
            </a:xfrm>
            <a:custGeom>
              <a:avLst/>
              <a:gdLst>
                <a:gd name="T0" fmla="*/ 2147483647 w 2049"/>
                <a:gd name="T1" fmla="*/ 0 h 185"/>
                <a:gd name="T2" fmla="*/ 2147483647 w 2049"/>
                <a:gd name="T3" fmla="*/ 2147483647 h 185"/>
                <a:gd name="T4" fmla="*/ 0 w 2049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2049"/>
                <a:gd name="T10" fmla="*/ 0 h 185"/>
                <a:gd name="T11" fmla="*/ 2049 w 2049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9" h="185">
                  <a:moveTo>
                    <a:pt x="2049" y="0"/>
                  </a:moveTo>
                  <a:lnTo>
                    <a:pt x="1873" y="185"/>
                  </a:lnTo>
                  <a:lnTo>
                    <a:pt x="0" y="182"/>
                  </a:lnTo>
                </a:path>
              </a:pathLst>
            </a:custGeom>
            <a:noFill/>
            <a:ln w="1905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103"/>
            <p:cNvSpPr/>
            <p:nvPr/>
          </p:nvSpPr>
          <p:spPr bwMode="auto">
            <a:xfrm>
              <a:off x="6219407" y="3122194"/>
              <a:ext cx="1330325" cy="174625"/>
            </a:xfrm>
            <a:custGeom>
              <a:avLst/>
              <a:gdLst>
                <a:gd name="T0" fmla="*/ 2147483647 w 2049"/>
                <a:gd name="T1" fmla="*/ 0 h 187"/>
                <a:gd name="T2" fmla="*/ 2147483647 w 2049"/>
                <a:gd name="T3" fmla="*/ 2147483647 h 187"/>
                <a:gd name="T4" fmla="*/ 0 w 2049"/>
                <a:gd name="T5" fmla="*/ 2147483647 h 187"/>
                <a:gd name="T6" fmla="*/ 0 60000 65536"/>
                <a:gd name="T7" fmla="*/ 0 60000 65536"/>
                <a:gd name="T8" fmla="*/ 0 60000 65536"/>
                <a:gd name="T9" fmla="*/ 0 w 2049"/>
                <a:gd name="T10" fmla="*/ 0 h 187"/>
                <a:gd name="T11" fmla="*/ 2049 w 2049"/>
                <a:gd name="T12" fmla="*/ 187 h 1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9" h="187">
                  <a:moveTo>
                    <a:pt x="2049" y="0"/>
                  </a:moveTo>
                  <a:lnTo>
                    <a:pt x="1863" y="187"/>
                  </a:lnTo>
                  <a:lnTo>
                    <a:pt x="0" y="182"/>
                  </a:lnTo>
                </a:path>
              </a:pathLst>
            </a:custGeom>
            <a:noFill/>
            <a:ln w="1905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104"/>
            <p:cNvSpPr/>
            <p:nvPr/>
          </p:nvSpPr>
          <p:spPr bwMode="auto">
            <a:xfrm>
              <a:off x="6217820" y="3434932"/>
              <a:ext cx="1330325" cy="169862"/>
            </a:xfrm>
            <a:custGeom>
              <a:avLst/>
              <a:gdLst>
                <a:gd name="T0" fmla="*/ 2147483647 w 2049"/>
                <a:gd name="T1" fmla="*/ 0 h 182"/>
                <a:gd name="T2" fmla="*/ 2147483647 w 2049"/>
                <a:gd name="T3" fmla="*/ 2147483647 h 182"/>
                <a:gd name="T4" fmla="*/ 0 w 2049"/>
                <a:gd name="T5" fmla="*/ 2147483647 h 182"/>
                <a:gd name="T6" fmla="*/ 0 60000 65536"/>
                <a:gd name="T7" fmla="*/ 0 60000 65536"/>
                <a:gd name="T8" fmla="*/ 0 60000 65536"/>
                <a:gd name="T9" fmla="*/ 0 w 2049"/>
                <a:gd name="T10" fmla="*/ 0 h 182"/>
                <a:gd name="T11" fmla="*/ 2049 w 2049"/>
                <a:gd name="T12" fmla="*/ 182 h 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9" h="182">
                  <a:moveTo>
                    <a:pt x="2049" y="0"/>
                  </a:moveTo>
                  <a:lnTo>
                    <a:pt x="1870" y="179"/>
                  </a:lnTo>
                  <a:lnTo>
                    <a:pt x="0" y="182"/>
                  </a:lnTo>
                </a:path>
              </a:pathLst>
            </a:custGeom>
            <a:noFill/>
            <a:ln w="1905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Text Box 106"/>
            <p:cNvSpPr txBox="1">
              <a:spLocks noChangeArrowheads="1"/>
            </p:cNvSpPr>
            <p:nvPr/>
          </p:nvSpPr>
          <p:spPr bwMode="auto">
            <a:xfrm>
              <a:off x="6667082" y="2698332"/>
              <a:ext cx="608013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运输层</a:t>
              </a:r>
            </a:p>
          </p:txBody>
        </p:sp>
        <p:sp>
          <p:nvSpPr>
            <p:cNvPr id="91" name="Text Box 107"/>
            <p:cNvSpPr txBox="1">
              <a:spLocks noChangeArrowheads="1"/>
            </p:cNvSpPr>
            <p:nvPr/>
          </p:nvSpPr>
          <p:spPr bwMode="auto">
            <a:xfrm>
              <a:off x="6675020" y="3023769"/>
              <a:ext cx="608012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网络层</a:t>
              </a:r>
            </a:p>
          </p:txBody>
        </p:sp>
        <p:sp>
          <p:nvSpPr>
            <p:cNvPr id="92" name="Text Box 108"/>
            <p:cNvSpPr txBox="1">
              <a:spLocks noChangeArrowheads="1"/>
            </p:cNvSpPr>
            <p:nvPr/>
          </p:nvSpPr>
          <p:spPr bwMode="auto">
            <a:xfrm>
              <a:off x="6675020" y="2020469"/>
              <a:ext cx="608012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应用层</a:t>
              </a:r>
            </a:p>
          </p:txBody>
        </p:sp>
        <p:sp>
          <p:nvSpPr>
            <p:cNvPr id="93" name="Text Box 110"/>
            <p:cNvSpPr txBox="1">
              <a:spLocks noChangeArrowheads="1"/>
            </p:cNvSpPr>
            <p:nvPr/>
          </p:nvSpPr>
          <p:spPr bwMode="auto">
            <a:xfrm>
              <a:off x="6571832" y="3319044"/>
              <a:ext cx="8890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数据链路层</a:t>
              </a:r>
            </a:p>
          </p:txBody>
        </p:sp>
        <p:sp>
          <p:nvSpPr>
            <p:cNvPr id="94" name="Text Box 111"/>
            <p:cNvSpPr txBox="1">
              <a:spLocks noChangeArrowheads="1"/>
            </p:cNvSpPr>
            <p:nvPr/>
          </p:nvSpPr>
          <p:spPr bwMode="auto">
            <a:xfrm>
              <a:off x="6675020" y="3633369"/>
              <a:ext cx="608012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1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物理层</a:t>
              </a:r>
            </a:p>
          </p:txBody>
        </p:sp>
        <p:sp>
          <p:nvSpPr>
            <p:cNvPr id="95" name="Text Box 112"/>
            <p:cNvSpPr txBox="1">
              <a:spLocks noChangeArrowheads="1"/>
            </p:cNvSpPr>
            <p:nvPr/>
          </p:nvSpPr>
          <p:spPr bwMode="auto">
            <a:xfrm>
              <a:off x="6282907" y="1629944"/>
              <a:ext cx="271228" cy="234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90000"/>
                </a:lnSpc>
              </a:pPr>
              <a:endParaRPr kumimoji="1"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90000"/>
                </a:lnSpc>
              </a:pPr>
              <a:r>
                <a:rPr kumimoji="1"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>
                <a:lnSpc>
                  <a:spcPct val="190000"/>
                </a:lnSpc>
              </a:pPr>
              <a:endParaRPr kumimoji="1"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90000"/>
                </a:lnSpc>
              </a:pPr>
              <a:r>
                <a:rPr kumimoji="1"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  <a:p>
              <a:pPr>
                <a:lnSpc>
                  <a:spcPct val="190000"/>
                </a:lnSpc>
              </a:pPr>
              <a:r>
                <a:rPr kumimoji="1"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  <a:p>
              <a:pPr>
                <a:lnSpc>
                  <a:spcPct val="190000"/>
                </a:lnSpc>
              </a:pPr>
              <a:r>
                <a:rPr kumimoji="1"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>
                <a:lnSpc>
                  <a:spcPct val="190000"/>
                </a:lnSpc>
              </a:pPr>
              <a:r>
                <a:rPr kumimoji="1"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4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2.2.3  </a:t>
            </a:r>
            <a:r>
              <a:rPr lang="zh-CN" altLang="en-US" dirty="0"/>
              <a:t>信道的极限容量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任何实际的信道都</a:t>
            </a:r>
            <a:r>
              <a:rPr lang="zh-CN" altLang="en-US" dirty="0">
                <a:solidFill>
                  <a:srgbClr val="C00000"/>
                </a:solidFill>
              </a:rPr>
              <a:t>不是理想</a:t>
            </a:r>
            <a:r>
              <a:rPr lang="zh-CN" altLang="en-US" dirty="0"/>
              <a:t>的，都</a:t>
            </a:r>
            <a:r>
              <a:rPr lang="zh-CN" altLang="en-US" dirty="0">
                <a:solidFill>
                  <a:srgbClr val="C00000"/>
                </a:solidFill>
              </a:rPr>
              <a:t>不可能</a:t>
            </a:r>
            <a:r>
              <a:rPr lang="zh-CN" altLang="en-US" dirty="0"/>
              <a:t>以任意高的速率进行传送。</a:t>
            </a:r>
          </a:p>
          <a:p>
            <a:r>
              <a:rPr lang="zh-CN" altLang="en-US" dirty="0"/>
              <a:t>码元传输的速率越高，或信号传输的距离越远，或噪声干扰越大，或传输媒体质量越差，在接收端的波形的</a:t>
            </a:r>
            <a:r>
              <a:rPr lang="zh-CN" altLang="en-US" dirty="0">
                <a:solidFill>
                  <a:srgbClr val="C00000"/>
                </a:solidFill>
              </a:rPr>
              <a:t>失真就越严重。</a:t>
            </a:r>
          </a:p>
          <a:p>
            <a:r>
              <a:rPr lang="zh-CN" altLang="en-US" dirty="0"/>
              <a:t>限制码元在信道上的传输速率的</a:t>
            </a:r>
            <a:r>
              <a:rPr lang="zh-CN" altLang="en-US" dirty="0">
                <a:solidFill>
                  <a:srgbClr val="0000FF"/>
                </a:solidFill>
              </a:rPr>
              <a:t>两个因素</a:t>
            </a:r>
            <a:r>
              <a:rPr lang="zh-CN" altLang="en-US" dirty="0" smtClean="0">
                <a:solidFill>
                  <a:srgbClr val="0000FF"/>
                </a:solidFill>
              </a:rPr>
              <a:t>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信道能够通过的频率</a:t>
            </a:r>
            <a:r>
              <a:rPr lang="zh-CN" altLang="en-US" dirty="0" smtClean="0"/>
              <a:t>范围。</a:t>
            </a:r>
            <a:endParaRPr lang="zh-CN" altLang="en-US" dirty="0"/>
          </a:p>
          <a:p>
            <a:pPr lvl="1"/>
            <a:r>
              <a:rPr lang="zh-CN" altLang="en-US" dirty="0" smtClean="0"/>
              <a:t>信噪比。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17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2.2.3  </a:t>
            </a:r>
            <a:r>
              <a:rPr lang="zh-CN" altLang="en-US" dirty="0"/>
              <a:t>信道的极限容量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54835" y="1071671"/>
            <a:ext cx="6038850" cy="1477565"/>
          </a:xfr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Dingbats"/>
              <a:buNone/>
            </a:pPr>
            <a:r>
              <a:rPr lang="zh-CN" altLang="en-US" sz="1500" b="1" smtClean="0">
                <a:solidFill>
                  <a:srgbClr val="C00000"/>
                </a:solidFill>
              </a:rPr>
              <a:t>波特率</a:t>
            </a:r>
            <a:r>
              <a:rPr lang="en-US" altLang="zh-CN" sz="1500" b="1" smtClean="0">
                <a:solidFill>
                  <a:srgbClr val="C00000"/>
                </a:solidFill>
              </a:rPr>
              <a:t>(</a:t>
            </a:r>
            <a:r>
              <a:rPr lang="zh-CN" altLang="en-US" sz="1500" b="1" smtClean="0">
                <a:solidFill>
                  <a:srgbClr val="C00000"/>
                </a:solidFill>
              </a:rPr>
              <a:t>码元速率</a:t>
            </a:r>
            <a:r>
              <a:rPr lang="en-US" altLang="zh-CN" sz="1500" b="1" smtClean="0">
                <a:solidFill>
                  <a:srgbClr val="C00000"/>
                </a:solidFill>
              </a:rPr>
              <a:t>)</a:t>
            </a:r>
            <a:endParaRPr lang="en-US" altLang="zh-CN" sz="1500" b="1" i="1" smtClean="0">
              <a:solidFill>
                <a:srgbClr val="C00000"/>
              </a:solidFill>
            </a:endParaRPr>
          </a:p>
          <a:p>
            <a:pPr algn="just">
              <a:buFont typeface="ZapfDingbats"/>
              <a:buNone/>
            </a:pPr>
            <a:r>
              <a:rPr lang="en-US" altLang="zh-CN" sz="1500" smtClean="0"/>
              <a:t>       </a:t>
            </a:r>
            <a:r>
              <a:rPr lang="zh-CN" altLang="en-US" sz="1500" smtClean="0"/>
              <a:t>波特率是一种调制速率，也称波形速率或码元速率。它是数字信号经过调制后的传输速率</a:t>
            </a:r>
            <a:r>
              <a:rPr lang="en-US" altLang="zh-CN" sz="1500" smtClean="0"/>
              <a:t>,</a:t>
            </a:r>
            <a:r>
              <a:rPr lang="zh-CN" altLang="en-US" sz="1500" smtClean="0"/>
              <a:t>表示</a:t>
            </a:r>
            <a:r>
              <a:rPr lang="zh-CN" altLang="en-US" sz="1500" b="1" smtClean="0"/>
              <a:t>每秒钟传输多少个电信号单元（信号事件</a:t>
            </a:r>
            <a:r>
              <a:rPr lang="zh-CN" altLang="en-US" sz="1500" smtClean="0"/>
              <a:t>，</a:t>
            </a:r>
            <a:r>
              <a:rPr lang="zh-CN" altLang="en-US" sz="1500" b="1" smtClean="0"/>
              <a:t>码元）</a:t>
            </a:r>
            <a:r>
              <a:rPr lang="zh-CN" altLang="en-US" sz="1500" smtClean="0"/>
              <a:t>，即调制后模拟信号每秒钟的变化次数，等于调制周期的倒数</a:t>
            </a:r>
            <a:r>
              <a:rPr lang="en-US" altLang="zh-CN" sz="1500" smtClean="0"/>
              <a:t>(</a:t>
            </a:r>
            <a:r>
              <a:rPr lang="zh-CN" altLang="en-US" sz="1500" smtClean="0"/>
              <a:t>时间间隔），单位为波特</a:t>
            </a:r>
            <a:r>
              <a:rPr lang="en-US" altLang="zh-CN" sz="1500" smtClean="0"/>
              <a:t>(</a:t>
            </a:r>
            <a:r>
              <a:rPr lang="en-US" altLang="zh-CN" sz="1500" i="1" smtClean="0"/>
              <a:t>Baud)</a:t>
            </a:r>
            <a:r>
              <a:rPr lang="zh-CN" altLang="en-US" sz="1500" i="1" smtClean="0"/>
              <a:t>。	</a:t>
            </a:r>
            <a:endParaRPr lang="zh-CN" altLang="en-US" sz="1500" i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64385" y="3008818"/>
            <a:ext cx="5829300" cy="162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/>
          <a:lstStyle>
            <a:lvl1pPr marL="341313" indent="-341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55985" indent="-255985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</a:pPr>
            <a:r>
              <a:rPr lang="zh-CN" altLang="en-US" sz="1650">
                <a:solidFill>
                  <a:srgbClr val="000000"/>
                </a:solidFill>
                <a:latin typeface="Times New Roman" panose="02020603050405020304" pitchFamily="18" charset="0"/>
              </a:rPr>
              <a:t>码元</a:t>
            </a:r>
            <a:r>
              <a:rPr lang="en-US" altLang="zh-CN" sz="1650">
                <a:solidFill>
                  <a:srgbClr val="000000"/>
                </a:solidFill>
                <a:latin typeface="Times New Roman" panose="02020603050405020304" pitchFamily="18" charset="0"/>
              </a:rPr>
              <a:t>(code)——</a:t>
            </a:r>
            <a:r>
              <a:rPr lang="zh-CN" altLang="en-US" sz="1650">
                <a:solidFill>
                  <a:srgbClr val="000000"/>
                </a:solidFill>
                <a:latin typeface="Times New Roman" panose="02020603050405020304" pitchFamily="18" charset="0"/>
              </a:rPr>
              <a:t>在使用时间域（或简称为时域）的波形表示数字信号时，代表不同离散数值的基本波形。</a:t>
            </a:r>
            <a:endParaRPr lang="zh-CN" altLang="en-US" b="1">
              <a:solidFill>
                <a:srgbClr val="CCCCFF"/>
              </a:solidFill>
              <a:latin typeface="Times New Roman" panose="02020603050405020304" pitchFamily="18" charset="0"/>
            </a:endParaRPr>
          </a:p>
          <a:p>
            <a:pPr marL="255985" indent="-255985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</a:pPr>
            <a:r>
              <a:rPr lang="zh-CN" altLang="en-US" b="1">
                <a:solidFill>
                  <a:srgbClr val="C00000"/>
                </a:solidFill>
                <a:latin typeface="Times New Roman" panose="02020603050405020304" pitchFamily="18" charset="0"/>
              </a:rPr>
              <a:t>码元速率（波特率）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5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en-US" altLang="zh-CN" sz="150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zh-CN" sz="1500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1500" b="1">
                <a:solidFill>
                  <a:srgbClr val="000000"/>
                </a:solidFill>
                <a:latin typeface="Times New Roman" panose="02020603050405020304" pitchFamily="18" charset="0"/>
              </a:rPr>
              <a:t>B = 1/T</a:t>
            </a:r>
            <a:r>
              <a:rPr lang="en-US" altLang="zh-CN" sz="150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1500" i="1">
                <a:solidFill>
                  <a:srgbClr val="000000"/>
                </a:solidFill>
                <a:latin typeface="Times New Roman" panose="02020603050405020304" pitchFamily="18" charset="0"/>
              </a:rPr>
              <a:t>(Baud)</a:t>
            </a:r>
          </a:p>
          <a:p>
            <a:pPr marL="255985" indent="-255985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</a:pPr>
            <a:r>
              <a:rPr lang="en-US" altLang="zh-CN" sz="1500" i="1">
                <a:solidFill>
                  <a:srgbClr val="000000"/>
                </a:solidFill>
                <a:latin typeface="Times New Roman" panose="02020603050405020304" pitchFamily="18" charset="0"/>
              </a:rPr>
              <a:t>        T </a:t>
            </a:r>
            <a:r>
              <a:rPr lang="zh-CN" altLang="en-US" sz="1500" i="1">
                <a:solidFill>
                  <a:srgbClr val="000000"/>
                </a:solidFill>
                <a:latin typeface="Times New Roman" panose="02020603050405020304" pitchFamily="18" charset="0"/>
              </a:rPr>
              <a:t>为码元的时间宽度。</a:t>
            </a:r>
            <a:endParaRPr lang="zh-CN" altLang="en-US" sz="15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55985" indent="-255985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</a:pPr>
            <a:r>
              <a:rPr lang="en-US" altLang="zh-CN" sz="150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en-US" altLang="zh-CN" sz="150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endParaRPr lang="en-US" altLang="zh-CN" sz="15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3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 txBox="1">
            <a:spLocks noGrp="1"/>
          </p:cNvSpPr>
          <p:nvPr/>
        </p:nvSpPr>
        <p:spPr bwMode="auto">
          <a:xfrm>
            <a:off x="6229350" y="4743450"/>
            <a:ext cx="1428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</a:pPr>
            <a:fld id="{7F090F9D-251B-48B6-BAC6-55D153575F72}" type="slidenum">
              <a:rPr lang="en-US" altLang="zh-CN" sz="1350">
                <a:solidFill>
                  <a:srgbClr val="000000"/>
                </a:solidFill>
              </a:rPr>
              <a:pPr defTabSz="685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zh-CN" sz="1350">
              <a:solidFill>
                <a:srgbClr val="000000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03772" y="542492"/>
            <a:ext cx="5829300" cy="1750219"/>
          </a:xfrm>
        </p:spPr>
        <p:txBody>
          <a:bodyPr/>
          <a:lstStyle/>
          <a:p>
            <a:pPr>
              <a:buFont typeface="ZapfDingbats"/>
              <a:buNone/>
            </a:pPr>
            <a:r>
              <a:rPr lang="en-US" altLang="zh-CN" sz="1800" dirty="0" smtClean="0">
                <a:solidFill>
                  <a:srgbClr val="C00000"/>
                </a:solidFill>
              </a:rPr>
              <a:t> 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数据传输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(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速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)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率</a:t>
            </a:r>
            <a:endParaRPr lang="zh-CN" altLang="en-US" sz="1800" b="1" i="1" dirty="0" smtClean="0">
              <a:solidFill>
                <a:srgbClr val="C00000"/>
              </a:solidFill>
            </a:endParaRPr>
          </a:p>
          <a:p>
            <a:pPr algn="just">
              <a:buFont typeface="ZapfDingbats"/>
              <a:buNone/>
            </a:pPr>
            <a:r>
              <a:rPr lang="zh-CN" altLang="en-US" sz="1800" dirty="0" smtClean="0"/>
              <a:t>    </a:t>
            </a:r>
            <a:r>
              <a:rPr lang="zh-CN" altLang="en-US" sz="1800" dirty="0"/>
              <a:t>数据传输</a:t>
            </a:r>
            <a:r>
              <a:rPr lang="en-US" altLang="zh-CN" sz="1800" dirty="0"/>
              <a:t>(</a:t>
            </a:r>
            <a:r>
              <a:rPr lang="zh-CN" altLang="en-US" sz="1800" dirty="0"/>
              <a:t>速</a:t>
            </a:r>
            <a:r>
              <a:rPr lang="en-US" altLang="zh-CN" sz="1800" dirty="0"/>
              <a:t>)</a:t>
            </a:r>
            <a:r>
              <a:rPr lang="zh-CN" altLang="en-US" sz="1800" dirty="0"/>
              <a:t>率又称比特率，是一种数字信号的传输速率，它表示单位时间内所传送的二进制代码的有效位（</a:t>
            </a:r>
            <a:r>
              <a:rPr lang="en-US" altLang="zh-CN" sz="1800" dirty="0"/>
              <a:t>bit</a:t>
            </a:r>
            <a:r>
              <a:rPr lang="zh-CN" altLang="en-US" sz="1800" dirty="0"/>
              <a:t>）数</a:t>
            </a:r>
            <a:r>
              <a:rPr lang="zh-CN" altLang="en-US" sz="1800" dirty="0" smtClean="0"/>
              <a:t>。</a:t>
            </a:r>
            <a:r>
              <a:rPr lang="zh-CN" altLang="en-US" sz="1800" dirty="0"/>
              <a:t>即</a:t>
            </a:r>
            <a:r>
              <a:rPr lang="en-US" altLang="zh-CN" sz="1800" dirty="0"/>
              <a:t>:</a:t>
            </a:r>
            <a:r>
              <a:rPr lang="zh-CN" altLang="en-US" sz="1800" dirty="0"/>
              <a:t>每秒传输多少位二进制数据</a:t>
            </a:r>
            <a:r>
              <a:rPr lang="zh-CN" altLang="en-US" sz="1800" dirty="0" smtClean="0"/>
              <a:t>。</a:t>
            </a:r>
            <a:endParaRPr lang="zh-CN" altLang="en-US" sz="1800" dirty="0"/>
          </a:p>
          <a:p>
            <a:pPr algn="just">
              <a:buFont typeface="ZapfDingbats"/>
              <a:buNone/>
            </a:pPr>
            <a:r>
              <a:rPr lang="zh-CN" altLang="en-US" sz="1800" dirty="0"/>
              <a:t>        单位</a:t>
            </a:r>
            <a:r>
              <a:rPr lang="en-US" altLang="zh-CN" sz="1800" dirty="0"/>
              <a:t>: </a:t>
            </a:r>
            <a:r>
              <a:rPr lang="zh-CN" altLang="en-US" sz="1800" dirty="0"/>
              <a:t>比特</a:t>
            </a:r>
            <a:r>
              <a:rPr lang="en-US" altLang="zh-CN" sz="1800" dirty="0"/>
              <a:t>/</a:t>
            </a:r>
            <a:r>
              <a:rPr lang="zh-CN" altLang="en-US" sz="1800" dirty="0"/>
              <a:t>秒（</a:t>
            </a:r>
            <a:r>
              <a:rPr lang="en-US" altLang="zh-CN" sz="1800" dirty="0"/>
              <a:t>b/s</a:t>
            </a:r>
            <a:r>
              <a:rPr lang="zh-CN" altLang="en-US" sz="1800" dirty="0"/>
              <a:t>），</a:t>
            </a:r>
            <a:r>
              <a:rPr lang="en-US" altLang="zh-CN" sz="1800" dirty="0"/>
              <a:t>bps ( bits per second )</a:t>
            </a:r>
            <a:endParaRPr lang="en-US" altLang="zh-CN" sz="1800" dirty="0" smtClean="0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1858241" y="2870904"/>
            <a:ext cx="6000750" cy="13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0000"/>
            </a:pP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   S = 1/T 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log</a:t>
            </a:r>
            <a:r>
              <a:rPr lang="en-US" altLang="zh-CN" sz="15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N    ( bps )</a:t>
            </a:r>
          </a:p>
          <a:p>
            <a:pPr defTabSz="68580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0000"/>
            </a:pP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式中：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单位（一个）脉冲（即一个码元）宽度</a:t>
            </a:r>
          </a:p>
          <a:p>
            <a:pPr defTabSz="68580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0000"/>
            </a:pP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（全宽码），或脉冲重复周期（归零码），或调制时</a:t>
            </a:r>
          </a:p>
          <a:p>
            <a:pPr defTabSz="68580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0000"/>
            </a:pP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间间隔。单位：秒</a:t>
            </a:r>
          </a:p>
          <a:p>
            <a:pPr defTabSz="68580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0000"/>
            </a:pP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N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为系统中码元的状态个数</a:t>
            </a:r>
          </a:p>
        </p:txBody>
      </p:sp>
      <p:sp>
        <p:nvSpPr>
          <p:cNvPr id="44037" name="标题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z="1800" b="1" dirty="0">
              <a:solidFill>
                <a:srgbClr val="C00000"/>
              </a:solidFill>
            </a:endParaRP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1695993" y="2556398"/>
            <a:ext cx="30588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500" dirty="0">
                <a:solidFill>
                  <a:srgbClr val="000000"/>
                </a:solidFill>
              </a:rPr>
              <a:t> </a:t>
            </a:r>
            <a:r>
              <a:rPr lang="zh-CN" altLang="en-US" sz="1500" b="1" dirty="0">
                <a:solidFill>
                  <a:srgbClr val="C00000"/>
                </a:solidFill>
              </a:rPr>
              <a:t>数据传输</a:t>
            </a:r>
            <a:r>
              <a:rPr lang="en-US" altLang="zh-CN" sz="1500" b="1" dirty="0">
                <a:solidFill>
                  <a:srgbClr val="C00000"/>
                </a:solidFill>
              </a:rPr>
              <a:t>(</a:t>
            </a:r>
            <a:r>
              <a:rPr lang="zh-CN" altLang="en-US" sz="1500" b="1" dirty="0">
                <a:solidFill>
                  <a:srgbClr val="C00000"/>
                </a:solidFill>
              </a:rPr>
              <a:t>速</a:t>
            </a:r>
            <a:r>
              <a:rPr lang="en-US" altLang="zh-CN" sz="1500" b="1" dirty="0">
                <a:solidFill>
                  <a:srgbClr val="C00000"/>
                </a:solidFill>
              </a:rPr>
              <a:t>)</a:t>
            </a:r>
            <a:r>
              <a:rPr lang="zh-CN" altLang="en-US" sz="1500" b="1" dirty="0">
                <a:solidFill>
                  <a:srgbClr val="C00000"/>
                </a:solidFill>
              </a:rPr>
              <a:t>率与波特速率的关系</a:t>
            </a:r>
          </a:p>
        </p:txBody>
      </p:sp>
    </p:spTree>
    <p:extLst>
      <p:ext uri="{BB962C8B-B14F-4D97-AF65-F5344CB8AC3E}">
        <p14:creationId xmlns:p14="http://schemas.microsoft.com/office/powerpoint/2010/main" val="354847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具体的信道所能通过的频率范围总是有限的。信号中的许多高频分量往往不能通过信道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C00000"/>
                </a:solidFill>
              </a:rPr>
              <a:t>码间</a:t>
            </a:r>
            <a:r>
              <a:rPr lang="zh-CN" altLang="en-US" dirty="0" smtClean="0">
                <a:solidFill>
                  <a:srgbClr val="C00000"/>
                </a:solidFill>
              </a:rPr>
              <a:t>串扰：</a:t>
            </a:r>
            <a:r>
              <a:rPr lang="zh-CN" altLang="en-US" dirty="0" smtClean="0"/>
              <a:t>接收</a:t>
            </a:r>
            <a:r>
              <a:rPr lang="zh-CN" altLang="en-US" dirty="0"/>
              <a:t>端收到的信号</a:t>
            </a:r>
            <a:r>
              <a:rPr lang="zh-CN" altLang="en-US" dirty="0" smtClean="0"/>
              <a:t>波形</a:t>
            </a:r>
            <a:r>
              <a:rPr lang="zh-CN" altLang="en-US" dirty="0" smtClean="0">
                <a:solidFill>
                  <a:srgbClr val="C00000"/>
                </a:solidFill>
              </a:rPr>
              <a:t>失去</a:t>
            </a:r>
            <a:r>
              <a:rPr lang="zh-CN" altLang="en-US" dirty="0"/>
              <a:t>了码元之间的清晰界限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(1) </a:t>
            </a:r>
            <a:r>
              <a:rPr lang="zh-CN" altLang="en-US" dirty="0" smtClean="0"/>
              <a:t>信道</a:t>
            </a:r>
            <a:r>
              <a:rPr lang="zh-CN" altLang="en-US" dirty="0"/>
              <a:t>码元速率</a:t>
            </a:r>
          </a:p>
        </p:txBody>
      </p:sp>
      <p:sp>
        <p:nvSpPr>
          <p:cNvPr id="6" name="矩形 5"/>
          <p:cNvSpPr/>
          <p:nvPr/>
        </p:nvSpPr>
        <p:spPr>
          <a:xfrm>
            <a:off x="2624632" y="2306569"/>
            <a:ext cx="5668539" cy="461665"/>
          </a:xfrm>
          <a:prstGeom prst="rect">
            <a:avLst/>
          </a:prstGeom>
          <a:solidFill>
            <a:srgbClr val="FFFF66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码元传输的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速率 </a:t>
            </a: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2W 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（码元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秒）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911332" y="2946676"/>
            <a:ext cx="7381839" cy="1215061"/>
          </a:xfrm>
          <a:prstGeom prst="round2DiagRect">
            <a:avLst/>
          </a:prstGeom>
          <a:solidFill>
            <a:srgbClr val="0098F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矩形 7"/>
          <p:cNvSpPr/>
          <p:nvPr/>
        </p:nvSpPr>
        <p:spPr>
          <a:xfrm>
            <a:off x="1045022" y="3008167"/>
            <a:ext cx="711168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在带宽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 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 </a:t>
            </a: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(Hz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低通信道中，若不考虑噪声影响，则码元传输的最高速率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 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2W </a:t>
            </a: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码元</a:t>
            </a: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秒</a:t>
            </a: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。传输速率超过此上限，就会出现严重的码间串扰的问题，使接收端对码元的判决（即识别）成为</a:t>
            </a:r>
            <a:r>
              <a:rPr lang="zh-CN" altLang="en-US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不可能。</a:t>
            </a:r>
          </a:p>
        </p:txBody>
      </p:sp>
      <p:sp>
        <p:nvSpPr>
          <p:cNvPr id="9" name="矩形 8"/>
          <p:cNvSpPr/>
          <p:nvPr/>
        </p:nvSpPr>
        <p:spPr>
          <a:xfrm>
            <a:off x="911332" y="2306569"/>
            <a:ext cx="1723549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奈氏准则：</a:t>
            </a:r>
          </a:p>
        </p:txBody>
      </p:sp>
    </p:spTree>
    <p:extLst>
      <p:ext uri="{BB962C8B-B14F-4D97-AF65-F5344CB8AC3E}">
        <p14:creationId xmlns:p14="http://schemas.microsoft.com/office/powerpoint/2010/main" val="7982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 eaLnBrk="0" hangingPunct="0">
              <a:buClr>
                <a:srgbClr val="0070C0"/>
              </a:buClr>
            </a:pPr>
            <a:r>
              <a:rPr lang="zh-CN" altLang="en-US" dirty="0" smtClean="0">
                <a:solidFill>
                  <a:srgbClr val="0000FF"/>
                </a:solidFill>
              </a:rPr>
              <a:t>信噪比</a:t>
            </a:r>
            <a:r>
              <a:rPr lang="zh-CN" altLang="en-US" dirty="0"/>
              <a:t>就是信号的平均功率和噪声的平均功率之比。常记</a:t>
            </a:r>
            <a:r>
              <a:rPr lang="zh-CN" altLang="en-US" dirty="0" smtClean="0"/>
              <a:t>为 </a:t>
            </a:r>
            <a:r>
              <a:rPr lang="en-US" altLang="zh-CN" i="1" dirty="0" smtClean="0"/>
              <a:t>S/N</a:t>
            </a:r>
            <a:r>
              <a:rPr lang="zh-CN" altLang="en-US" dirty="0"/>
              <a:t>，并用分贝 </a:t>
            </a:r>
            <a:r>
              <a:rPr lang="en-US" altLang="zh-CN" dirty="0"/>
              <a:t>(dB) </a:t>
            </a:r>
            <a:r>
              <a:rPr lang="zh-CN" altLang="en-US" dirty="0"/>
              <a:t>作为度量单位。即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85750" indent="-285750" eaLnBrk="0" hangingPunct="0">
              <a:buClr>
                <a:srgbClr val="0070C0"/>
              </a:buClr>
            </a:pPr>
            <a:endParaRPr lang="zh-CN" altLang="en-US" dirty="0"/>
          </a:p>
          <a:p>
            <a:pPr marL="285750" indent="-285750" eaLnBrk="0" hangingPunct="0">
              <a:buClr>
                <a:srgbClr val="0070C0"/>
              </a:buClr>
            </a:pPr>
            <a:endParaRPr lang="en-US" altLang="zh-CN" dirty="0" smtClean="0"/>
          </a:p>
          <a:p>
            <a:pPr marL="285750" indent="-285750" eaLnBrk="0" hangingPunct="0">
              <a:buClr>
                <a:srgbClr val="0070C0"/>
              </a:buClr>
            </a:pPr>
            <a:r>
              <a:rPr lang="zh-CN" altLang="en-US" dirty="0" smtClean="0"/>
              <a:t>例如：当 </a:t>
            </a:r>
            <a:r>
              <a:rPr lang="en-US" altLang="zh-CN" i="1" dirty="0" smtClean="0"/>
              <a:t>S/N </a:t>
            </a:r>
            <a:r>
              <a:rPr lang="en-US" altLang="zh-CN" dirty="0" smtClean="0"/>
              <a:t>=10 </a:t>
            </a:r>
            <a:r>
              <a:rPr lang="zh-CN" altLang="en-US" dirty="0" smtClean="0"/>
              <a:t>时</a:t>
            </a:r>
            <a:r>
              <a:rPr lang="zh-CN" altLang="en-US" dirty="0"/>
              <a:t>，信噪比为</a:t>
            </a:r>
            <a:r>
              <a:rPr lang="en-US" altLang="zh-CN" dirty="0"/>
              <a:t>10dB</a:t>
            </a:r>
            <a:r>
              <a:rPr lang="zh-CN" altLang="en-US" dirty="0"/>
              <a:t>，而</a:t>
            </a:r>
            <a:r>
              <a:rPr lang="zh-CN" altLang="en-US" dirty="0" smtClean="0"/>
              <a:t>当 </a:t>
            </a:r>
            <a:r>
              <a:rPr lang="en-US" altLang="zh-CN" i="1" dirty="0" smtClean="0"/>
              <a:t>S/N </a:t>
            </a:r>
            <a:r>
              <a:rPr lang="en-US" altLang="zh-CN" dirty="0" smtClean="0"/>
              <a:t>=1000 </a:t>
            </a:r>
            <a:r>
              <a:rPr lang="zh-CN" altLang="en-US" dirty="0" smtClean="0"/>
              <a:t>时</a:t>
            </a:r>
            <a:r>
              <a:rPr lang="zh-CN" altLang="en-US" dirty="0"/>
              <a:t>，信噪比为</a:t>
            </a:r>
            <a:r>
              <a:rPr lang="en-US" altLang="zh-CN" dirty="0"/>
              <a:t>30dB</a:t>
            </a:r>
            <a:r>
              <a:rPr lang="zh-CN" altLang="en-US" dirty="0"/>
              <a:t>。 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(2) </a:t>
            </a:r>
            <a:r>
              <a:rPr lang="zh-CN" altLang="en-US" dirty="0"/>
              <a:t>信噪比</a:t>
            </a:r>
          </a:p>
        </p:txBody>
      </p:sp>
      <p:sp>
        <p:nvSpPr>
          <p:cNvPr id="4" name="矩形 3"/>
          <p:cNvSpPr/>
          <p:nvPr/>
        </p:nvSpPr>
        <p:spPr>
          <a:xfrm>
            <a:off x="1567543" y="1881988"/>
            <a:ext cx="5625737" cy="461665"/>
          </a:xfrm>
          <a:prstGeom prst="rect">
            <a:avLst/>
          </a:prstGeom>
          <a:solidFill>
            <a:srgbClr val="FFFF66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pt-BR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信噪比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(dB) = 10 log</a:t>
            </a:r>
            <a:r>
              <a:rPr lang="pt-BR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(S/N ) (dB) 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12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/>
              <a:t>信道的</a:t>
            </a:r>
            <a:r>
              <a:rPr lang="zh-CN" altLang="en-US" dirty="0">
                <a:solidFill>
                  <a:srgbClr val="C00000"/>
                </a:solidFill>
              </a:rPr>
              <a:t>极限</a:t>
            </a:r>
            <a:r>
              <a:rPr lang="zh-CN" altLang="en-US" dirty="0"/>
              <a:t>信息传输速率 </a:t>
            </a:r>
            <a:r>
              <a:rPr lang="en-US" altLang="zh-CN" i="1" dirty="0"/>
              <a:t>C </a:t>
            </a:r>
            <a:r>
              <a:rPr lang="en-US" altLang="zh-CN" i="1" dirty="0" smtClean="0"/>
              <a:t> </a:t>
            </a:r>
            <a:r>
              <a:rPr lang="zh-CN" altLang="en-US" dirty="0" smtClean="0"/>
              <a:t>可</a:t>
            </a:r>
            <a:r>
              <a:rPr lang="zh-CN" altLang="en-US" dirty="0"/>
              <a:t>表达为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</a:pP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香农公式</a:t>
            </a:r>
          </a:p>
        </p:txBody>
      </p:sp>
      <p:sp>
        <p:nvSpPr>
          <p:cNvPr id="4" name="矩形 3"/>
          <p:cNvSpPr/>
          <p:nvPr/>
        </p:nvSpPr>
        <p:spPr>
          <a:xfrm>
            <a:off x="973288" y="1578479"/>
            <a:ext cx="4413388" cy="461665"/>
          </a:xfrm>
          <a:prstGeom prst="rect">
            <a:avLst/>
          </a:prstGeom>
          <a:solidFill>
            <a:srgbClr val="FFFF66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= W log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(1+S/N</a:t>
            </a: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(bit/s) </a:t>
            </a:r>
          </a:p>
        </p:txBody>
      </p:sp>
      <p:sp>
        <p:nvSpPr>
          <p:cNvPr id="5" name="矩形 4"/>
          <p:cNvSpPr/>
          <p:nvPr/>
        </p:nvSpPr>
        <p:spPr>
          <a:xfrm>
            <a:off x="5472000" y="1534934"/>
            <a:ext cx="3630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信道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带宽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(Hz)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 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为信道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内所传信号的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平均功率；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为信道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内部的高斯噪声功率。 </a:t>
            </a:r>
          </a:p>
        </p:txBody>
      </p:sp>
      <p:sp>
        <p:nvSpPr>
          <p:cNvPr id="6" name="对角圆角矩形 5"/>
          <p:cNvSpPr/>
          <p:nvPr/>
        </p:nvSpPr>
        <p:spPr>
          <a:xfrm>
            <a:off x="798126" y="2931650"/>
            <a:ext cx="7570809" cy="1215061"/>
          </a:xfrm>
          <a:prstGeom prst="round2DiagRect">
            <a:avLst/>
          </a:prstGeom>
          <a:solidFill>
            <a:srgbClr val="0098F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931817" y="2993141"/>
            <a:ext cx="725423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信道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的带宽或信道中的信噪比越大，则信息的极限传输速率就越高。 </a:t>
            </a:r>
          </a:p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只要信息传输速率低于信道的极限信息传输速率，就一定可以找到某种办法来实现无差错的传输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90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 smtClean="0">
                <a:solidFill>
                  <a:srgbClr val="C00000"/>
                </a:solidFill>
              </a:rPr>
              <a:t>方法：</a:t>
            </a:r>
            <a:r>
              <a:rPr lang="zh-CN" altLang="en-US" dirty="0" smtClean="0"/>
              <a:t>用</a:t>
            </a:r>
            <a:r>
              <a:rPr lang="zh-CN" altLang="en-US" dirty="0"/>
              <a:t>编码的方法让每一个码元携带更多比特的信息量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提高</a:t>
            </a:r>
            <a:r>
              <a:rPr lang="zh-CN" altLang="en-US" dirty="0"/>
              <a:t>信息的</a:t>
            </a:r>
            <a:r>
              <a:rPr lang="zh-CN" altLang="en-US" dirty="0" smtClean="0"/>
              <a:t>传输速率的方法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7017" y="1480440"/>
            <a:ext cx="7889966" cy="2629998"/>
          </a:xfrm>
          <a:prstGeom prst="rect">
            <a:avLst/>
          </a:prstGeom>
          <a:noFill/>
          <a:ln w="127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36024" y="2971384"/>
            <a:ext cx="7479822" cy="418120"/>
            <a:chOff x="836024" y="3119437"/>
            <a:chExt cx="7479822" cy="418120"/>
          </a:xfrm>
        </p:grpSpPr>
        <p:sp>
          <p:nvSpPr>
            <p:cNvPr id="6" name="Text Box 26"/>
            <p:cNvSpPr txBox="1">
              <a:spLocks noChangeArrowheads="1"/>
            </p:cNvSpPr>
            <p:nvPr/>
          </p:nvSpPr>
          <p:spPr bwMode="auto">
            <a:xfrm>
              <a:off x="836024" y="3119437"/>
              <a:ext cx="489776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kumimoji="1" lang="en-US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M1 =  </a:t>
              </a:r>
              <a:r>
                <a:rPr kumimoji="1" lang="el-GR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φ</a:t>
              </a:r>
              <a:r>
                <a:rPr kumimoji="1" lang="en-US" altLang="zh-CN" sz="2000" b="1" baseline="-25000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5</a:t>
              </a:r>
              <a:r>
                <a:rPr kumimoji="1" lang="en-US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   </a:t>
              </a:r>
              <a:r>
                <a:rPr kumimoji="1" lang="el-GR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φ</a:t>
              </a:r>
              <a:r>
                <a:rPr kumimoji="1" lang="en-US" altLang="zh-CN" sz="2000" b="1" baseline="-25000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3  </a:t>
              </a:r>
              <a:r>
                <a:rPr kumimoji="1" lang="en-US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  </a:t>
              </a:r>
              <a:r>
                <a:rPr kumimoji="1" lang="el-GR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φ</a:t>
              </a:r>
              <a:r>
                <a:rPr kumimoji="1" lang="en-US" altLang="zh-CN" sz="2000" b="1" baseline="-25000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0  </a:t>
              </a:r>
              <a:r>
                <a:rPr kumimoji="1" lang="en-US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  </a:t>
              </a:r>
              <a:r>
                <a:rPr kumimoji="1" lang="el-GR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φ</a:t>
              </a:r>
              <a:r>
                <a:rPr kumimoji="1" lang="en-US" altLang="zh-CN" sz="2000" b="1" baseline="-25000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6  </a:t>
              </a:r>
              <a:r>
                <a:rPr kumimoji="1" lang="en-US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  </a:t>
              </a:r>
              <a:r>
                <a:rPr kumimoji="1" lang="el-GR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φ</a:t>
              </a:r>
              <a:r>
                <a:rPr kumimoji="1" lang="en-US" altLang="zh-CN" sz="2000" b="1" baseline="-25000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7 </a:t>
              </a:r>
              <a:r>
                <a:rPr kumimoji="1" lang="en-US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   </a:t>
              </a:r>
              <a:r>
                <a:rPr kumimoji="1" lang="el-GR" altLang="zh-CN" sz="2000" b="1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φ</a:t>
              </a:r>
              <a:r>
                <a:rPr kumimoji="1" lang="en-US" altLang="zh-CN" sz="2000" b="1" baseline="-25000" dirty="0" smtClean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itchFamily="18" charset="2"/>
                </a:rPr>
                <a:t>2</a:t>
              </a:r>
              <a:endParaRPr kumimoji="1" lang="en-US" altLang="zh-CN" sz="2000" b="1" baseline="-250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08325" y="3168225"/>
              <a:ext cx="2707521" cy="369332"/>
              <a:chOff x="5608325" y="3142098"/>
              <a:chExt cx="2707521" cy="369332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6983434" y="3142098"/>
                <a:ext cx="1332412" cy="369332"/>
              </a:xfrm>
              <a:prstGeom prst="rect">
                <a:avLst/>
              </a:prstGeom>
              <a:solidFill>
                <a:srgbClr val="66FF6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 bit/</a:t>
                </a:r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码元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" name="直接箭头连接符 9"/>
              <p:cNvCxnSpPr/>
              <p:nvPr/>
            </p:nvCxnSpPr>
            <p:spPr>
              <a:xfrm>
                <a:off x="5608325" y="3344182"/>
                <a:ext cx="1297577" cy="0"/>
              </a:xfrm>
              <a:prstGeom prst="straightConnector1">
                <a:avLst/>
              </a:prstGeom>
              <a:ln w="38100">
                <a:solidFill>
                  <a:srgbClr val="CC00CC"/>
                </a:solidFill>
                <a:prstDash val="sysDash"/>
                <a:headEnd w="lg" len="lg"/>
                <a:tailEnd type="stealth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组合 17"/>
          <p:cNvGrpSpPr/>
          <p:nvPr/>
        </p:nvGrpSpPr>
        <p:grpSpPr>
          <a:xfrm>
            <a:off x="635725" y="1525756"/>
            <a:ext cx="7680121" cy="810478"/>
            <a:chOff x="635725" y="1673809"/>
            <a:chExt cx="7680121" cy="810478"/>
          </a:xfrm>
        </p:grpSpPr>
        <p:sp>
          <p:nvSpPr>
            <p:cNvPr id="5" name="矩形 4"/>
            <p:cNvSpPr/>
            <p:nvPr/>
          </p:nvSpPr>
          <p:spPr>
            <a:xfrm>
              <a:off x="635725" y="1673809"/>
              <a:ext cx="5286104" cy="810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 </a:t>
              </a:r>
              <a:endPara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800"/>
                </a:lnSpc>
              </a:pP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基带信号 </a:t>
              </a:r>
              <a:r>
                <a:rPr lang="en-US" altLang="zh-CN" sz="20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 </a:t>
              </a:r>
              <a:r>
                <a:rPr lang="en-US" altLang="zh-CN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101011000110111010…… 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00206" y="2087233"/>
              <a:ext cx="2315640" cy="369332"/>
              <a:chOff x="6000206" y="2087233"/>
              <a:chExt cx="2315640" cy="369332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6983434" y="2087233"/>
                <a:ext cx="1332412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bit/</a:t>
                </a:r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码元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>
                <a:off x="6000206" y="2271899"/>
                <a:ext cx="905696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ash"/>
                <a:headEnd w="lg" len="lg"/>
                <a:tailEnd type="stealth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矩形 13"/>
          <p:cNvSpPr/>
          <p:nvPr/>
        </p:nvSpPr>
        <p:spPr>
          <a:xfrm>
            <a:off x="836024" y="3588473"/>
            <a:ext cx="7479822" cy="369332"/>
          </a:xfrm>
          <a:prstGeom prst="rect">
            <a:avLst/>
          </a:prstGeom>
          <a:solidFill>
            <a:srgbClr val="00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若以同样的速率发送码元，则同样时间所传送的信息量就提高到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34887" y="2294256"/>
            <a:ext cx="6348546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将信号中的每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个比特编为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组：</a:t>
            </a:r>
          </a:p>
          <a:p>
            <a:pPr>
              <a:lnSpc>
                <a:spcPts val="28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101 011 000 110 111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010 ……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27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奈氏</a:t>
            </a:r>
            <a:r>
              <a:rPr lang="zh-CN" altLang="en-US" dirty="0" smtClean="0">
                <a:solidFill>
                  <a:srgbClr val="C00000"/>
                </a:solidFill>
              </a:rPr>
              <a:t>准则：</a:t>
            </a:r>
            <a:r>
              <a:rPr lang="zh-CN" altLang="en-US" dirty="0" smtClean="0">
                <a:solidFill>
                  <a:srgbClr val="0000FF"/>
                </a:solidFill>
              </a:rPr>
              <a:t>激励</a:t>
            </a:r>
            <a:r>
              <a:rPr lang="zh-CN" altLang="en-US" dirty="0"/>
              <a:t>工程人员不断探索更加先进的编码技术，使每一个码元携带更多比特的信息量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香</a:t>
            </a:r>
            <a:r>
              <a:rPr lang="zh-CN" altLang="en-US" dirty="0">
                <a:solidFill>
                  <a:srgbClr val="C00000"/>
                </a:solidFill>
              </a:rPr>
              <a:t>农</a:t>
            </a:r>
            <a:r>
              <a:rPr lang="zh-CN" altLang="en-US" dirty="0" smtClean="0">
                <a:solidFill>
                  <a:srgbClr val="C00000"/>
                </a:solidFill>
              </a:rPr>
              <a:t>公式：</a:t>
            </a:r>
            <a:r>
              <a:rPr lang="zh-CN" altLang="en-US" dirty="0" smtClean="0">
                <a:solidFill>
                  <a:srgbClr val="0000FF"/>
                </a:solidFill>
              </a:rPr>
              <a:t>告诫</a:t>
            </a:r>
            <a:r>
              <a:rPr lang="zh-CN" altLang="en-US" dirty="0"/>
              <a:t>工程人员，在实际有噪声的信道上，不论采用多么复杂的编码技术，都不可能</a:t>
            </a:r>
            <a:r>
              <a:rPr lang="zh-CN" altLang="en-US" dirty="0" smtClean="0"/>
              <a:t>突破信息</a:t>
            </a:r>
            <a:r>
              <a:rPr lang="zh-CN" altLang="en-US" dirty="0"/>
              <a:t>传输速率的绝对极限。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注意：</a:t>
            </a:r>
            <a:r>
              <a:rPr lang="zh-CN" altLang="en-US" dirty="0" smtClean="0"/>
              <a:t>奈</a:t>
            </a:r>
            <a:r>
              <a:rPr lang="zh-CN" altLang="en-US" dirty="0"/>
              <a:t>氏准则和香农公式的</a:t>
            </a:r>
            <a:r>
              <a:rPr lang="zh-CN" altLang="en-US" dirty="0" smtClean="0"/>
              <a:t>意义不同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7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66344" y="963190"/>
            <a:ext cx="8129016" cy="678574"/>
          </a:xfrm>
        </p:spPr>
        <p:txBody>
          <a:bodyPr/>
          <a:lstStyle/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 smtClean="0">
                <a:solidFill>
                  <a:srgbClr val="0000FF"/>
                </a:solidFill>
              </a:rPr>
              <a:t>编码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将数据编码成信号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2.2.4 </a:t>
            </a:r>
            <a:r>
              <a:rPr lang="zh-CN" altLang="en-US" dirty="0" smtClean="0"/>
              <a:t>数据编码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(1) </a:t>
            </a:r>
            <a:r>
              <a:rPr lang="zh-CN" altLang="en-US" dirty="0"/>
              <a:t>常用编码方式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45145" y="1032954"/>
            <a:ext cx="8053711" cy="2885903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3096660" y="3923380"/>
            <a:ext cx="2924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数字信号</a:t>
            </a: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常用的编码方式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766490" y="1328798"/>
            <a:ext cx="7345085" cy="2294626"/>
            <a:chOff x="766490" y="1642196"/>
            <a:chExt cx="7345085" cy="2294626"/>
          </a:xfrm>
        </p:grpSpPr>
        <p:sp>
          <p:nvSpPr>
            <p:cNvPr id="120" name="Rectangle 6"/>
            <p:cNvSpPr>
              <a:spLocks noChangeArrowheads="1"/>
            </p:cNvSpPr>
            <p:nvPr/>
          </p:nvSpPr>
          <p:spPr bwMode="auto">
            <a:xfrm>
              <a:off x="933205" y="2128211"/>
              <a:ext cx="124713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不归零制</a:t>
              </a:r>
            </a:p>
          </p:txBody>
        </p:sp>
        <p:sp>
          <p:nvSpPr>
            <p:cNvPr id="121" name="Rectangle 7"/>
            <p:cNvSpPr>
              <a:spLocks noChangeArrowheads="1"/>
            </p:cNvSpPr>
            <p:nvPr/>
          </p:nvSpPr>
          <p:spPr bwMode="auto">
            <a:xfrm>
              <a:off x="1176859" y="3108207"/>
              <a:ext cx="100348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曼彻斯特</a:t>
              </a:r>
            </a:p>
          </p:txBody>
        </p:sp>
        <p:sp>
          <p:nvSpPr>
            <p:cNvPr id="122" name="Rectangle 8"/>
            <p:cNvSpPr>
              <a:spLocks noChangeArrowheads="1"/>
            </p:cNvSpPr>
            <p:nvPr/>
          </p:nvSpPr>
          <p:spPr bwMode="auto">
            <a:xfrm>
              <a:off x="6936193" y="1646180"/>
              <a:ext cx="596323" cy="22906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" name="Rectangle 9"/>
            <p:cNvSpPr>
              <a:spLocks noChangeArrowheads="1"/>
            </p:cNvSpPr>
            <p:nvPr/>
          </p:nvSpPr>
          <p:spPr bwMode="auto">
            <a:xfrm>
              <a:off x="3370203" y="1646180"/>
              <a:ext cx="583043" cy="22906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" name="Rectangle 10"/>
            <p:cNvSpPr>
              <a:spLocks noChangeArrowheads="1"/>
            </p:cNvSpPr>
            <p:nvPr/>
          </p:nvSpPr>
          <p:spPr bwMode="auto">
            <a:xfrm>
              <a:off x="4570820" y="1642196"/>
              <a:ext cx="577731" cy="2294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" name="Rectangle 11"/>
            <p:cNvSpPr>
              <a:spLocks noChangeArrowheads="1"/>
            </p:cNvSpPr>
            <p:nvPr/>
          </p:nvSpPr>
          <p:spPr bwMode="auto">
            <a:xfrm>
              <a:off x="5762139" y="1642196"/>
              <a:ext cx="576402" cy="2294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" name="Rectangle 12"/>
            <p:cNvSpPr>
              <a:spLocks noChangeArrowheads="1"/>
            </p:cNvSpPr>
            <p:nvPr/>
          </p:nvSpPr>
          <p:spPr bwMode="auto">
            <a:xfrm>
              <a:off x="2196149" y="1642196"/>
              <a:ext cx="597652" cy="2294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Rectangle 13"/>
            <p:cNvSpPr>
              <a:spLocks noChangeArrowheads="1"/>
            </p:cNvSpPr>
            <p:nvPr/>
          </p:nvSpPr>
          <p:spPr bwMode="auto">
            <a:xfrm>
              <a:off x="2346227" y="1696641"/>
              <a:ext cx="245701" cy="278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 dirty="0"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128" name="Rectangle 14"/>
            <p:cNvSpPr>
              <a:spLocks noChangeArrowheads="1"/>
            </p:cNvSpPr>
            <p:nvPr/>
          </p:nvSpPr>
          <p:spPr bwMode="auto">
            <a:xfrm>
              <a:off x="7669313" y="1696641"/>
              <a:ext cx="245701" cy="278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129" name="Rectangle 15"/>
            <p:cNvSpPr>
              <a:spLocks noChangeArrowheads="1"/>
            </p:cNvSpPr>
            <p:nvPr/>
          </p:nvSpPr>
          <p:spPr bwMode="auto">
            <a:xfrm>
              <a:off x="4727537" y="1696641"/>
              <a:ext cx="245702" cy="278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130" name="Rectangle 16"/>
            <p:cNvSpPr>
              <a:spLocks noChangeArrowheads="1"/>
            </p:cNvSpPr>
            <p:nvPr/>
          </p:nvSpPr>
          <p:spPr bwMode="auto">
            <a:xfrm>
              <a:off x="7075645" y="1696641"/>
              <a:ext cx="249686" cy="278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131" name="Rectangle 17"/>
            <p:cNvSpPr>
              <a:spLocks noChangeArrowheads="1"/>
            </p:cNvSpPr>
            <p:nvPr/>
          </p:nvSpPr>
          <p:spPr bwMode="auto">
            <a:xfrm>
              <a:off x="6487290" y="1696641"/>
              <a:ext cx="245701" cy="278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132" name="Rectangle 18"/>
            <p:cNvSpPr>
              <a:spLocks noChangeArrowheads="1"/>
            </p:cNvSpPr>
            <p:nvPr/>
          </p:nvSpPr>
          <p:spPr bwMode="auto">
            <a:xfrm>
              <a:off x="2951847" y="1696641"/>
              <a:ext cx="245701" cy="278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>
                  <a:latin typeface="Arial Rounded MT Bold" panose="020F0704030504030204" pitchFamily="34" charset="0"/>
                </a:rPr>
                <a:t>0</a:t>
              </a:r>
            </a:p>
          </p:txBody>
        </p:sp>
        <p:sp>
          <p:nvSpPr>
            <p:cNvPr id="133" name="Rectangle 19"/>
            <p:cNvSpPr>
              <a:spLocks noChangeArrowheads="1"/>
            </p:cNvSpPr>
            <p:nvPr/>
          </p:nvSpPr>
          <p:spPr bwMode="auto">
            <a:xfrm>
              <a:off x="3558796" y="1696641"/>
              <a:ext cx="245702" cy="278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>
                  <a:latin typeface="Arial Rounded MT Bold" panose="020F0704030504030204" pitchFamily="34" charset="0"/>
                </a:rPr>
                <a:t>0</a:t>
              </a:r>
            </a:p>
          </p:txBody>
        </p:sp>
        <p:sp>
          <p:nvSpPr>
            <p:cNvPr id="134" name="Rectangle 20"/>
            <p:cNvSpPr>
              <a:spLocks noChangeArrowheads="1"/>
            </p:cNvSpPr>
            <p:nvPr/>
          </p:nvSpPr>
          <p:spPr bwMode="auto">
            <a:xfrm>
              <a:off x="4137854" y="1696641"/>
              <a:ext cx="245702" cy="278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>
                  <a:latin typeface="Arial Rounded MT Bold" panose="020F0704030504030204" pitchFamily="34" charset="0"/>
                </a:rPr>
                <a:t>0</a:t>
              </a:r>
            </a:p>
          </p:txBody>
        </p:sp>
        <p:sp>
          <p:nvSpPr>
            <p:cNvPr id="135" name="Rectangle 21"/>
            <p:cNvSpPr>
              <a:spLocks noChangeArrowheads="1"/>
            </p:cNvSpPr>
            <p:nvPr/>
          </p:nvSpPr>
          <p:spPr bwMode="auto">
            <a:xfrm>
              <a:off x="5319877" y="1696641"/>
              <a:ext cx="245702" cy="278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>
                  <a:latin typeface="Arial Rounded MT Bold" panose="020F0704030504030204" pitchFamily="34" charset="0"/>
                </a:rPr>
                <a:t>0</a:t>
              </a:r>
            </a:p>
          </p:txBody>
        </p:sp>
        <p:sp>
          <p:nvSpPr>
            <p:cNvPr id="136" name="Rectangle 22"/>
            <p:cNvSpPr>
              <a:spLocks noChangeArrowheads="1"/>
            </p:cNvSpPr>
            <p:nvPr/>
          </p:nvSpPr>
          <p:spPr bwMode="auto">
            <a:xfrm>
              <a:off x="5897607" y="1696641"/>
              <a:ext cx="245701" cy="278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>
                  <a:latin typeface="Arial Rounded MT Bold" panose="020F0704030504030204" pitchFamily="34" charset="0"/>
                </a:rPr>
                <a:t>0</a:t>
              </a:r>
            </a:p>
          </p:txBody>
        </p:sp>
        <p:grpSp>
          <p:nvGrpSpPr>
            <p:cNvPr id="137" name="Group 23"/>
            <p:cNvGrpSpPr>
              <a:grpSpLocks/>
            </p:cNvGrpSpPr>
            <p:nvPr/>
          </p:nvGrpSpPr>
          <p:grpSpPr bwMode="auto">
            <a:xfrm>
              <a:off x="2173572" y="2088373"/>
              <a:ext cx="5859645" cy="325338"/>
              <a:chOff x="832" y="286"/>
              <a:chExt cx="4728" cy="965"/>
            </a:xfrm>
          </p:grpSpPr>
          <p:sp>
            <p:nvSpPr>
              <p:cNvPr id="138" name="Freeform 24"/>
              <p:cNvSpPr>
                <a:spLocks/>
              </p:cNvSpPr>
              <p:nvPr/>
            </p:nvSpPr>
            <p:spPr bwMode="auto">
              <a:xfrm>
                <a:off x="832" y="298"/>
                <a:ext cx="4728" cy="953"/>
              </a:xfrm>
              <a:custGeom>
                <a:avLst/>
                <a:gdLst>
                  <a:gd name="T0" fmla="*/ 0 w 4728"/>
                  <a:gd name="T1" fmla="*/ 0 h 953"/>
                  <a:gd name="T2" fmla="*/ 486 w 4728"/>
                  <a:gd name="T3" fmla="*/ 0 h 953"/>
                  <a:gd name="T4" fmla="*/ 486 w 4728"/>
                  <a:gd name="T5" fmla="*/ 952 h 953"/>
                  <a:gd name="T6" fmla="*/ 1924 w 4728"/>
                  <a:gd name="T7" fmla="*/ 952 h 953"/>
                  <a:gd name="T8" fmla="*/ 1924 w 4728"/>
                  <a:gd name="T9" fmla="*/ 0 h 953"/>
                  <a:gd name="T10" fmla="*/ 2410 w 4728"/>
                  <a:gd name="T11" fmla="*/ 0 h 953"/>
                  <a:gd name="T12" fmla="*/ 2410 w 4728"/>
                  <a:gd name="T13" fmla="*/ 952 h 953"/>
                  <a:gd name="T14" fmla="*/ 3372 w 4728"/>
                  <a:gd name="T15" fmla="*/ 952 h 953"/>
                  <a:gd name="T16" fmla="*/ 3372 w 4728"/>
                  <a:gd name="T17" fmla="*/ 0 h 953"/>
                  <a:gd name="T18" fmla="*/ 4727 w 4728"/>
                  <a:gd name="T19" fmla="*/ 0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28" h="953">
                    <a:moveTo>
                      <a:pt x="0" y="0"/>
                    </a:moveTo>
                    <a:lnTo>
                      <a:pt x="486" y="0"/>
                    </a:lnTo>
                    <a:lnTo>
                      <a:pt x="486" y="952"/>
                    </a:lnTo>
                    <a:lnTo>
                      <a:pt x="1924" y="952"/>
                    </a:lnTo>
                    <a:lnTo>
                      <a:pt x="1924" y="0"/>
                    </a:lnTo>
                    <a:lnTo>
                      <a:pt x="2410" y="0"/>
                    </a:lnTo>
                    <a:lnTo>
                      <a:pt x="2410" y="952"/>
                    </a:lnTo>
                    <a:lnTo>
                      <a:pt x="3372" y="952"/>
                    </a:lnTo>
                    <a:lnTo>
                      <a:pt x="3372" y="0"/>
                    </a:lnTo>
                    <a:lnTo>
                      <a:pt x="4727" y="0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Line 25"/>
              <p:cNvSpPr>
                <a:spLocks noChangeShapeType="1"/>
              </p:cNvSpPr>
              <p:nvPr/>
            </p:nvSpPr>
            <p:spPr bwMode="auto">
              <a:xfrm flipV="1">
                <a:off x="3721" y="1152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26"/>
              <p:cNvSpPr>
                <a:spLocks noChangeShapeType="1"/>
              </p:cNvSpPr>
              <p:nvPr/>
            </p:nvSpPr>
            <p:spPr bwMode="auto">
              <a:xfrm flipV="1">
                <a:off x="4676" y="28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" name="Line 27"/>
              <p:cNvSpPr>
                <a:spLocks noChangeShapeType="1"/>
              </p:cNvSpPr>
              <p:nvPr/>
            </p:nvSpPr>
            <p:spPr bwMode="auto">
              <a:xfrm flipV="1">
                <a:off x="5155" y="299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" name="Line 28"/>
              <p:cNvSpPr>
                <a:spLocks noChangeShapeType="1"/>
              </p:cNvSpPr>
              <p:nvPr/>
            </p:nvSpPr>
            <p:spPr bwMode="auto">
              <a:xfrm flipV="1">
                <a:off x="2282" y="1150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" name="Line 29"/>
              <p:cNvSpPr>
                <a:spLocks noChangeShapeType="1"/>
              </p:cNvSpPr>
              <p:nvPr/>
            </p:nvSpPr>
            <p:spPr bwMode="auto">
              <a:xfrm flipV="1">
                <a:off x="1796" y="1151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4" name="Freeform 30"/>
            <p:cNvSpPr>
              <a:spLocks/>
            </p:cNvSpPr>
            <p:nvPr/>
          </p:nvSpPr>
          <p:spPr bwMode="auto">
            <a:xfrm>
              <a:off x="2174900" y="3108207"/>
              <a:ext cx="5845036" cy="318698"/>
            </a:xfrm>
            <a:custGeom>
              <a:avLst/>
              <a:gdLst>
                <a:gd name="T0" fmla="*/ 0 w 4401"/>
                <a:gd name="T1" fmla="*/ 0 h 245"/>
                <a:gd name="T2" fmla="*/ 222 w 4401"/>
                <a:gd name="T3" fmla="*/ 0 h 245"/>
                <a:gd name="T4" fmla="*/ 222 w 4401"/>
                <a:gd name="T5" fmla="*/ 245 h 245"/>
                <a:gd name="T6" fmla="*/ 676 w 4401"/>
                <a:gd name="T7" fmla="*/ 245 h 245"/>
                <a:gd name="T8" fmla="*/ 676 w 4401"/>
                <a:gd name="T9" fmla="*/ 0 h 245"/>
                <a:gd name="T10" fmla="*/ 898 w 4401"/>
                <a:gd name="T11" fmla="*/ 0 h 245"/>
                <a:gd name="T12" fmla="*/ 898 w 4401"/>
                <a:gd name="T13" fmla="*/ 245 h 245"/>
                <a:gd name="T14" fmla="*/ 1129 w 4401"/>
                <a:gd name="T15" fmla="*/ 245 h 245"/>
                <a:gd name="T16" fmla="*/ 1129 w 4401"/>
                <a:gd name="T17" fmla="*/ 0 h 245"/>
                <a:gd name="T18" fmla="*/ 1351 w 4401"/>
                <a:gd name="T19" fmla="*/ 0 h 245"/>
                <a:gd name="T20" fmla="*/ 1351 w 4401"/>
                <a:gd name="T21" fmla="*/ 245 h 245"/>
                <a:gd name="T22" fmla="*/ 1573 w 4401"/>
                <a:gd name="T23" fmla="*/ 245 h 245"/>
                <a:gd name="T24" fmla="*/ 1573 w 4401"/>
                <a:gd name="T25" fmla="*/ 0 h 245"/>
                <a:gd name="T26" fmla="*/ 2027 w 4401"/>
                <a:gd name="T27" fmla="*/ 0 h 245"/>
                <a:gd name="T28" fmla="*/ 2027 w 4401"/>
                <a:gd name="T29" fmla="*/ 245 h 245"/>
                <a:gd name="T30" fmla="*/ 2471 w 4401"/>
                <a:gd name="T31" fmla="*/ 245 h 245"/>
                <a:gd name="T32" fmla="*/ 2471 w 4401"/>
                <a:gd name="T33" fmla="*/ 3 h 245"/>
                <a:gd name="T34" fmla="*/ 2693 w 4401"/>
                <a:gd name="T35" fmla="*/ 0 h 245"/>
                <a:gd name="T36" fmla="*/ 2693 w 4401"/>
                <a:gd name="T37" fmla="*/ 245 h 245"/>
                <a:gd name="T38" fmla="*/ 2915 w 4401"/>
                <a:gd name="T39" fmla="*/ 245 h 245"/>
                <a:gd name="T40" fmla="*/ 2915 w 4401"/>
                <a:gd name="T41" fmla="*/ 0 h 245"/>
                <a:gd name="T42" fmla="*/ 3368 w 4401"/>
                <a:gd name="T43" fmla="*/ 0 h 245"/>
                <a:gd name="T44" fmla="*/ 3368 w 4401"/>
                <a:gd name="T45" fmla="*/ 245 h 245"/>
                <a:gd name="T46" fmla="*/ 3590 w 4401"/>
                <a:gd name="T47" fmla="*/ 245 h 245"/>
                <a:gd name="T48" fmla="*/ 3590 w 4401"/>
                <a:gd name="T49" fmla="*/ 0 h 245"/>
                <a:gd name="T50" fmla="*/ 3812 w 4401"/>
                <a:gd name="T51" fmla="*/ 0 h 245"/>
                <a:gd name="T52" fmla="*/ 3812 w 4401"/>
                <a:gd name="T53" fmla="*/ 245 h 245"/>
                <a:gd name="T54" fmla="*/ 4034 w 4401"/>
                <a:gd name="T55" fmla="*/ 245 h 245"/>
                <a:gd name="T56" fmla="*/ 4034 w 4401"/>
                <a:gd name="T57" fmla="*/ 0 h 245"/>
                <a:gd name="T58" fmla="*/ 4256 w 4401"/>
                <a:gd name="T59" fmla="*/ 0 h 245"/>
                <a:gd name="T60" fmla="*/ 4256 w 4401"/>
                <a:gd name="T61" fmla="*/ 245 h 245"/>
                <a:gd name="T62" fmla="*/ 4401 w 4401"/>
                <a:gd name="T63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01" h="245">
                  <a:moveTo>
                    <a:pt x="0" y="0"/>
                  </a:moveTo>
                  <a:lnTo>
                    <a:pt x="222" y="0"/>
                  </a:lnTo>
                  <a:lnTo>
                    <a:pt x="222" y="245"/>
                  </a:lnTo>
                  <a:lnTo>
                    <a:pt x="676" y="245"/>
                  </a:lnTo>
                  <a:lnTo>
                    <a:pt x="676" y="0"/>
                  </a:lnTo>
                  <a:lnTo>
                    <a:pt x="898" y="0"/>
                  </a:lnTo>
                  <a:lnTo>
                    <a:pt x="898" y="245"/>
                  </a:lnTo>
                  <a:lnTo>
                    <a:pt x="1129" y="245"/>
                  </a:lnTo>
                  <a:lnTo>
                    <a:pt x="1129" y="0"/>
                  </a:lnTo>
                  <a:lnTo>
                    <a:pt x="1351" y="0"/>
                  </a:lnTo>
                  <a:lnTo>
                    <a:pt x="1351" y="245"/>
                  </a:lnTo>
                  <a:lnTo>
                    <a:pt x="1573" y="245"/>
                  </a:lnTo>
                  <a:lnTo>
                    <a:pt x="1573" y="0"/>
                  </a:lnTo>
                  <a:lnTo>
                    <a:pt x="2027" y="0"/>
                  </a:lnTo>
                  <a:lnTo>
                    <a:pt x="2027" y="245"/>
                  </a:lnTo>
                  <a:lnTo>
                    <a:pt x="2471" y="245"/>
                  </a:lnTo>
                  <a:lnTo>
                    <a:pt x="2471" y="3"/>
                  </a:lnTo>
                  <a:lnTo>
                    <a:pt x="2693" y="0"/>
                  </a:lnTo>
                  <a:lnTo>
                    <a:pt x="2693" y="245"/>
                  </a:lnTo>
                  <a:lnTo>
                    <a:pt x="2915" y="245"/>
                  </a:lnTo>
                  <a:lnTo>
                    <a:pt x="2915" y="0"/>
                  </a:lnTo>
                  <a:lnTo>
                    <a:pt x="3368" y="0"/>
                  </a:lnTo>
                  <a:lnTo>
                    <a:pt x="3368" y="245"/>
                  </a:lnTo>
                  <a:lnTo>
                    <a:pt x="3590" y="245"/>
                  </a:lnTo>
                  <a:lnTo>
                    <a:pt x="3590" y="0"/>
                  </a:lnTo>
                  <a:lnTo>
                    <a:pt x="3812" y="0"/>
                  </a:lnTo>
                  <a:lnTo>
                    <a:pt x="3812" y="245"/>
                  </a:lnTo>
                  <a:lnTo>
                    <a:pt x="4034" y="245"/>
                  </a:lnTo>
                  <a:lnTo>
                    <a:pt x="4034" y="0"/>
                  </a:lnTo>
                  <a:lnTo>
                    <a:pt x="4256" y="0"/>
                  </a:lnTo>
                  <a:lnTo>
                    <a:pt x="4256" y="245"/>
                  </a:lnTo>
                  <a:lnTo>
                    <a:pt x="4401" y="245"/>
                  </a:ln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Line 32"/>
            <p:cNvSpPr>
              <a:spLocks noChangeShapeType="1"/>
            </p:cNvSpPr>
            <p:nvPr/>
          </p:nvSpPr>
          <p:spPr bwMode="auto">
            <a:xfrm flipH="1" flipV="1">
              <a:off x="2190837" y="1675394"/>
              <a:ext cx="2656" cy="22614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" name="Line 33"/>
            <p:cNvSpPr>
              <a:spLocks noChangeShapeType="1"/>
            </p:cNvSpPr>
            <p:nvPr/>
          </p:nvSpPr>
          <p:spPr bwMode="auto">
            <a:xfrm flipV="1">
              <a:off x="2779192" y="1664771"/>
              <a:ext cx="0" cy="22720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7" name="Line 34"/>
            <p:cNvSpPr>
              <a:spLocks noChangeShapeType="1"/>
            </p:cNvSpPr>
            <p:nvPr/>
          </p:nvSpPr>
          <p:spPr bwMode="auto">
            <a:xfrm flipV="1">
              <a:off x="3366219" y="1675394"/>
              <a:ext cx="0" cy="22614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" name="Line 35"/>
            <p:cNvSpPr>
              <a:spLocks noChangeShapeType="1"/>
            </p:cNvSpPr>
            <p:nvPr/>
          </p:nvSpPr>
          <p:spPr bwMode="auto">
            <a:xfrm flipH="1" flipV="1">
              <a:off x="3959887" y="1642196"/>
              <a:ext cx="0" cy="2294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" name="Line 36"/>
            <p:cNvSpPr>
              <a:spLocks noChangeShapeType="1"/>
            </p:cNvSpPr>
            <p:nvPr/>
          </p:nvSpPr>
          <p:spPr bwMode="auto">
            <a:xfrm flipV="1">
              <a:off x="4558867" y="1675394"/>
              <a:ext cx="0" cy="22614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" name="Line 37"/>
            <p:cNvSpPr>
              <a:spLocks noChangeShapeType="1"/>
            </p:cNvSpPr>
            <p:nvPr/>
          </p:nvSpPr>
          <p:spPr bwMode="auto">
            <a:xfrm flipV="1">
              <a:off x="5161831" y="1675394"/>
              <a:ext cx="0" cy="22614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" name="Line 38"/>
            <p:cNvSpPr>
              <a:spLocks noChangeShapeType="1"/>
            </p:cNvSpPr>
            <p:nvPr/>
          </p:nvSpPr>
          <p:spPr bwMode="auto">
            <a:xfrm flipV="1">
              <a:off x="5752842" y="1675394"/>
              <a:ext cx="0" cy="22614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Line 39"/>
            <p:cNvSpPr>
              <a:spLocks noChangeShapeType="1"/>
            </p:cNvSpPr>
            <p:nvPr/>
          </p:nvSpPr>
          <p:spPr bwMode="auto">
            <a:xfrm flipV="1">
              <a:off x="6347838" y="1675394"/>
              <a:ext cx="0" cy="22614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" name="Line 40"/>
            <p:cNvSpPr>
              <a:spLocks noChangeShapeType="1"/>
            </p:cNvSpPr>
            <p:nvPr/>
          </p:nvSpPr>
          <p:spPr bwMode="auto">
            <a:xfrm flipH="1" flipV="1">
              <a:off x="6938850" y="1675394"/>
              <a:ext cx="1328" cy="22614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" name="Line 41"/>
            <p:cNvSpPr>
              <a:spLocks noChangeShapeType="1"/>
            </p:cNvSpPr>
            <p:nvPr/>
          </p:nvSpPr>
          <p:spPr bwMode="auto">
            <a:xfrm flipV="1">
              <a:off x="7520564" y="1676722"/>
              <a:ext cx="11953" cy="2260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" name="Rectangle 42"/>
            <p:cNvSpPr>
              <a:spLocks noChangeArrowheads="1"/>
            </p:cNvSpPr>
            <p:nvPr/>
          </p:nvSpPr>
          <p:spPr bwMode="auto">
            <a:xfrm>
              <a:off x="1321130" y="1703280"/>
              <a:ext cx="85921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比特流</a:t>
              </a:r>
            </a:p>
          </p:txBody>
        </p:sp>
        <p:grpSp>
          <p:nvGrpSpPr>
            <p:cNvPr id="156" name="Group 66"/>
            <p:cNvGrpSpPr>
              <a:grpSpLocks/>
            </p:cNvGrpSpPr>
            <p:nvPr/>
          </p:nvGrpSpPr>
          <p:grpSpPr bwMode="auto">
            <a:xfrm>
              <a:off x="2174900" y="2591651"/>
              <a:ext cx="5936675" cy="325337"/>
              <a:chOff x="1260" y="3138"/>
              <a:chExt cx="4470" cy="192"/>
            </a:xfrm>
          </p:grpSpPr>
          <p:sp>
            <p:nvSpPr>
              <p:cNvPr id="157" name="Freeform 46"/>
              <p:cNvSpPr>
                <a:spLocks/>
              </p:cNvSpPr>
              <p:nvPr/>
            </p:nvSpPr>
            <p:spPr bwMode="auto">
              <a:xfrm>
                <a:off x="1260" y="3138"/>
                <a:ext cx="480" cy="96"/>
              </a:xfrm>
              <a:custGeom>
                <a:avLst/>
                <a:gdLst>
                  <a:gd name="T0" fmla="*/ 0 w 480"/>
                  <a:gd name="T1" fmla="*/ 144 h 144"/>
                  <a:gd name="T2" fmla="*/ 144 w 480"/>
                  <a:gd name="T3" fmla="*/ 144 h 144"/>
                  <a:gd name="T4" fmla="*/ 144 w 480"/>
                  <a:gd name="T5" fmla="*/ 0 h 144"/>
                  <a:gd name="T6" fmla="*/ 336 w 480"/>
                  <a:gd name="T7" fmla="*/ 0 h 144"/>
                  <a:gd name="T8" fmla="*/ 336 w 480"/>
                  <a:gd name="T9" fmla="*/ 144 h 144"/>
                  <a:gd name="T10" fmla="*/ 480 w 480"/>
                  <a:gd name="T11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0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336" y="0"/>
                    </a:lnTo>
                    <a:lnTo>
                      <a:pt x="336" y="144"/>
                    </a:lnTo>
                    <a:lnTo>
                      <a:pt x="48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Freeform 47"/>
              <p:cNvSpPr>
                <a:spLocks/>
              </p:cNvSpPr>
              <p:nvPr/>
            </p:nvSpPr>
            <p:spPr bwMode="auto">
              <a:xfrm>
                <a:off x="3036" y="3138"/>
                <a:ext cx="480" cy="96"/>
              </a:xfrm>
              <a:custGeom>
                <a:avLst/>
                <a:gdLst>
                  <a:gd name="T0" fmla="*/ 0 w 480"/>
                  <a:gd name="T1" fmla="*/ 144 h 144"/>
                  <a:gd name="T2" fmla="*/ 144 w 480"/>
                  <a:gd name="T3" fmla="*/ 144 h 144"/>
                  <a:gd name="T4" fmla="*/ 144 w 480"/>
                  <a:gd name="T5" fmla="*/ 0 h 144"/>
                  <a:gd name="T6" fmla="*/ 336 w 480"/>
                  <a:gd name="T7" fmla="*/ 0 h 144"/>
                  <a:gd name="T8" fmla="*/ 336 w 480"/>
                  <a:gd name="T9" fmla="*/ 144 h 144"/>
                  <a:gd name="T10" fmla="*/ 480 w 480"/>
                  <a:gd name="T11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0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336" y="0"/>
                    </a:lnTo>
                    <a:lnTo>
                      <a:pt x="336" y="144"/>
                    </a:lnTo>
                    <a:lnTo>
                      <a:pt x="48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" name="Freeform 48"/>
              <p:cNvSpPr>
                <a:spLocks/>
              </p:cNvSpPr>
              <p:nvPr/>
            </p:nvSpPr>
            <p:spPr bwMode="auto">
              <a:xfrm>
                <a:off x="4386" y="3138"/>
                <a:ext cx="480" cy="96"/>
              </a:xfrm>
              <a:custGeom>
                <a:avLst/>
                <a:gdLst>
                  <a:gd name="T0" fmla="*/ 0 w 480"/>
                  <a:gd name="T1" fmla="*/ 144 h 144"/>
                  <a:gd name="T2" fmla="*/ 144 w 480"/>
                  <a:gd name="T3" fmla="*/ 144 h 144"/>
                  <a:gd name="T4" fmla="*/ 144 w 480"/>
                  <a:gd name="T5" fmla="*/ 0 h 144"/>
                  <a:gd name="T6" fmla="*/ 336 w 480"/>
                  <a:gd name="T7" fmla="*/ 0 h 144"/>
                  <a:gd name="T8" fmla="*/ 336 w 480"/>
                  <a:gd name="T9" fmla="*/ 144 h 144"/>
                  <a:gd name="T10" fmla="*/ 480 w 480"/>
                  <a:gd name="T11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0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336" y="0"/>
                    </a:lnTo>
                    <a:lnTo>
                      <a:pt x="336" y="144"/>
                    </a:lnTo>
                    <a:lnTo>
                      <a:pt x="48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Freeform 49"/>
              <p:cNvSpPr>
                <a:spLocks/>
              </p:cNvSpPr>
              <p:nvPr/>
            </p:nvSpPr>
            <p:spPr bwMode="auto">
              <a:xfrm>
                <a:off x="4830" y="3138"/>
                <a:ext cx="480" cy="96"/>
              </a:xfrm>
              <a:custGeom>
                <a:avLst/>
                <a:gdLst>
                  <a:gd name="T0" fmla="*/ 0 w 480"/>
                  <a:gd name="T1" fmla="*/ 144 h 144"/>
                  <a:gd name="T2" fmla="*/ 144 w 480"/>
                  <a:gd name="T3" fmla="*/ 144 h 144"/>
                  <a:gd name="T4" fmla="*/ 144 w 480"/>
                  <a:gd name="T5" fmla="*/ 0 h 144"/>
                  <a:gd name="T6" fmla="*/ 336 w 480"/>
                  <a:gd name="T7" fmla="*/ 0 h 144"/>
                  <a:gd name="T8" fmla="*/ 336 w 480"/>
                  <a:gd name="T9" fmla="*/ 144 h 144"/>
                  <a:gd name="T10" fmla="*/ 480 w 480"/>
                  <a:gd name="T11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0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336" y="0"/>
                    </a:lnTo>
                    <a:lnTo>
                      <a:pt x="336" y="144"/>
                    </a:lnTo>
                    <a:lnTo>
                      <a:pt x="48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Freeform 50"/>
              <p:cNvSpPr>
                <a:spLocks/>
              </p:cNvSpPr>
              <p:nvPr/>
            </p:nvSpPr>
            <p:spPr bwMode="auto">
              <a:xfrm>
                <a:off x="5250" y="3138"/>
                <a:ext cx="480" cy="96"/>
              </a:xfrm>
              <a:custGeom>
                <a:avLst/>
                <a:gdLst>
                  <a:gd name="T0" fmla="*/ 0 w 480"/>
                  <a:gd name="T1" fmla="*/ 144 h 144"/>
                  <a:gd name="T2" fmla="*/ 144 w 480"/>
                  <a:gd name="T3" fmla="*/ 144 h 144"/>
                  <a:gd name="T4" fmla="*/ 144 w 480"/>
                  <a:gd name="T5" fmla="*/ 0 h 144"/>
                  <a:gd name="T6" fmla="*/ 336 w 480"/>
                  <a:gd name="T7" fmla="*/ 0 h 144"/>
                  <a:gd name="T8" fmla="*/ 336 w 480"/>
                  <a:gd name="T9" fmla="*/ 144 h 144"/>
                  <a:gd name="T10" fmla="*/ 480 w 480"/>
                  <a:gd name="T11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0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336" y="0"/>
                    </a:lnTo>
                    <a:lnTo>
                      <a:pt x="336" y="144"/>
                    </a:lnTo>
                    <a:lnTo>
                      <a:pt x="48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Freeform 51"/>
              <p:cNvSpPr>
                <a:spLocks/>
              </p:cNvSpPr>
              <p:nvPr/>
            </p:nvSpPr>
            <p:spPr bwMode="auto">
              <a:xfrm flipV="1">
                <a:off x="1692" y="3234"/>
                <a:ext cx="480" cy="96"/>
              </a:xfrm>
              <a:custGeom>
                <a:avLst/>
                <a:gdLst>
                  <a:gd name="T0" fmla="*/ 0 w 480"/>
                  <a:gd name="T1" fmla="*/ 144 h 144"/>
                  <a:gd name="T2" fmla="*/ 144 w 480"/>
                  <a:gd name="T3" fmla="*/ 144 h 144"/>
                  <a:gd name="T4" fmla="*/ 144 w 480"/>
                  <a:gd name="T5" fmla="*/ 0 h 144"/>
                  <a:gd name="T6" fmla="*/ 336 w 480"/>
                  <a:gd name="T7" fmla="*/ 0 h 144"/>
                  <a:gd name="T8" fmla="*/ 336 w 480"/>
                  <a:gd name="T9" fmla="*/ 144 h 144"/>
                  <a:gd name="T10" fmla="*/ 480 w 480"/>
                  <a:gd name="T11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0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336" y="0"/>
                    </a:lnTo>
                    <a:lnTo>
                      <a:pt x="336" y="144"/>
                    </a:lnTo>
                    <a:lnTo>
                      <a:pt x="48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" name="Freeform 52"/>
              <p:cNvSpPr>
                <a:spLocks/>
              </p:cNvSpPr>
              <p:nvPr/>
            </p:nvSpPr>
            <p:spPr bwMode="auto">
              <a:xfrm flipV="1">
                <a:off x="2130" y="3234"/>
                <a:ext cx="480" cy="96"/>
              </a:xfrm>
              <a:custGeom>
                <a:avLst/>
                <a:gdLst>
                  <a:gd name="T0" fmla="*/ 0 w 480"/>
                  <a:gd name="T1" fmla="*/ 144 h 144"/>
                  <a:gd name="T2" fmla="*/ 144 w 480"/>
                  <a:gd name="T3" fmla="*/ 144 h 144"/>
                  <a:gd name="T4" fmla="*/ 144 w 480"/>
                  <a:gd name="T5" fmla="*/ 0 h 144"/>
                  <a:gd name="T6" fmla="*/ 336 w 480"/>
                  <a:gd name="T7" fmla="*/ 0 h 144"/>
                  <a:gd name="T8" fmla="*/ 336 w 480"/>
                  <a:gd name="T9" fmla="*/ 144 h 144"/>
                  <a:gd name="T10" fmla="*/ 480 w 480"/>
                  <a:gd name="T11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0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336" y="0"/>
                    </a:lnTo>
                    <a:lnTo>
                      <a:pt x="336" y="144"/>
                    </a:lnTo>
                    <a:lnTo>
                      <a:pt x="48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Freeform 53"/>
              <p:cNvSpPr>
                <a:spLocks/>
              </p:cNvSpPr>
              <p:nvPr/>
            </p:nvSpPr>
            <p:spPr bwMode="auto">
              <a:xfrm flipV="1">
                <a:off x="2592" y="3234"/>
                <a:ext cx="480" cy="96"/>
              </a:xfrm>
              <a:custGeom>
                <a:avLst/>
                <a:gdLst>
                  <a:gd name="T0" fmla="*/ 0 w 480"/>
                  <a:gd name="T1" fmla="*/ 144 h 144"/>
                  <a:gd name="T2" fmla="*/ 144 w 480"/>
                  <a:gd name="T3" fmla="*/ 144 h 144"/>
                  <a:gd name="T4" fmla="*/ 144 w 480"/>
                  <a:gd name="T5" fmla="*/ 0 h 144"/>
                  <a:gd name="T6" fmla="*/ 336 w 480"/>
                  <a:gd name="T7" fmla="*/ 0 h 144"/>
                  <a:gd name="T8" fmla="*/ 336 w 480"/>
                  <a:gd name="T9" fmla="*/ 144 h 144"/>
                  <a:gd name="T10" fmla="*/ 480 w 480"/>
                  <a:gd name="T11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0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336" y="0"/>
                    </a:lnTo>
                    <a:lnTo>
                      <a:pt x="336" y="144"/>
                    </a:lnTo>
                    <a:lnTo>
                      <a:pt x="48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Freeform 54"/>
              <p:cNvSpPr>
                <a:spLocks/>
              </p:cNvSpPr>
              <p:nvPr/>
            </p:nvSpPr>
            <p:spPr bwMode="auto">
              <a:xfrm flipV="1">
                <a:off x="3486" y="3234"/>
                <a:ext cx="480" cy="96"/>
              </a:xfrm>
              <a:custGeom>
                <a:avLst/>
                <a:gdLst>
                  <a:gd name="T0" fmla="*/ 0 w 480"/>
                  <a:gd name="T1" fmla="*/ 144 h 144"/>
                  <a:gd name="T2" fmla="*/ 144 w 480"/>
                  <a:gd name="T3" fmla="*/ 144 h 144"/>
                  <a:gd name="T4" fmla="*/ 144 w 480"/>
                  <a:gd name="T5" fmla="*/ 0 h 144"/>
                  <a:gd name="T6" fmla="*/ 336 w 480"/>
                  <a:gd name="T7" fmla="*/ 0 h 144"/>
                  <a:gd name="T8" fmla="*/ 336 w 480"/>
                  <a:gd name="T9" fmla="*/ 144 h 144"/>
                  <a:gd name="T10" fmla="*/ 480 w 480"/>
                  <a:gd name="T11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0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336" y="0"/>
                    </a:lnTo>
                    <a:lnTo>
                      <a:pt x="336" y="144"/>
                    </a:lnTo>
                    <a:lnTo>
                      <a:pt x="48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Freeform 55"/>
              <p:cNvSpPr>
                <a:spLocks/>
              </p:cNvSpPr>
              <p:nvPr/>
            </p:nvSpPr>
            <p:spPr bwMode="auto">
              <a:xfrm flipV="1">
                <a:off x="3936" y="3234"/>
                <a:ext cx="480" cy="96"/>
              </a:xfrm>
              <a:custGeom>
                <a:avLst/>
                <a:gdLst>
                  <a:gd name="T0" fmla="*/ 0 w 480"/>
                  <a:gd name="T1" fmla="*/ 144 h 144"/>
                  <a:gd name="T2" fmla="*/ 144 w 480"/>
                  <a:gd name="T3" fmla="*/ 144 h 144"/>
                  <a:gd name="T4" fmla="*/ 144 w 480"/>
                  <a:gd name="T5" fmla="*/ 0 h 144"/>
                  <a:gd name="T6" fmla="*/ 336 w 480"/>
                  <a:gd name="T7" fmla="*/ 0 h 144"/>
                  <a:gd name="T8" fmla="*/ 336 w 480"/>
                  <a:gd name="T9" fmla="*/ 144 h 144"/>
                  <a:gd name="T10" fmla="*/ 480 w 480"/>
                  <a:gd name="T11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0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336" y="0"/>
                    </a:lnTo>
                    <a:lnTo>
                      <a:pt x="336" y="144"/>
                    </a:lnTo>
                    <a:lnTo>
                      <a:pt x="48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7" name="Group 65"/>
            <p:cNvGrpSpPr>
              <a:grpSpLocks/>
            </p:cNvGrpSpPr>
            <p:nvPr/>
          </p:nvGrpSpPr>
          <p:grpSpPr bwMode="auto">
            <a:xfrm>
              <a:off x="2182868" y="3594222"/>
              <a:ext cx="5924723" cy="318698"/>
              <a:chOff x="1264" y="2804"/>
              <a:chExt cx="4461" cy="258"/>
            </a:xfrm>
          </p:grpSpPr>
          <p:sp>
            <p:nvSpPr>
              <p:cNvPr id="168" name="Freeform 63"/>
              <p:cNvSpPr>
                <a:spLocks/>
              </p:cNvSpPr>
              <p:nvPr/>
            </p:nvSpPr>
            <p:spPr bwMode="auto">
              <a:xfrm>
                <a:off x="1264" y="2804"/>
                <a:ext cx="2909" cy="258"/>
              </a:xfrm>
              <a:custGeom>
                <a:avLst/>
                <a:gdLst>
                  <a:gd name="T0" fmla="*/ 0 w 2909"/>
                  <a:gd name="T1" fmla="*/ 0 h 258"/>
                  <a:gd name="T2" fmla="*/ 223 w 2909"/>
                  <a:gd name="T3" fmla="*/ 0 h 258"/>
                  <a:gd name="T4" fmla="*/ 223 w 2909"/>
                  <a:gd name="T5" fmla="*/ 258 h 258"/>
                  <a:gd name="T6" fmla="*/ 446 w 2909"/>
                  <a:gd name="T7" fmla="*/ 258 h 258"/>
                  <a:gd name="T8" fmla="*/ 446 w 2909"/>
                  <a:gd name="T9" fmla="*/ 5 h 258"/>
                  <a:gd name="T10" fmla="*/ 681 w 2909"/>
                  <a:gd name="T11" fmla="*/ 5 h 258"/>
                  <a:gd name="T12" fmla="*/ 681 w 2909"/>
                  <a:gd name="T13" fmla="*/ 258 h 258"/>
                  <a:gd name="T14" fmla="*/ 887 w 2909"/>
                  <a:gd name="T15" fmla="*/ 258 h 258"/>
                  <a:gd name="T16" fmla="*/ 887 w 2909"/>
                  <a:gd name="T17" fmla="*/ 0 h 258"/>
                  <a:gd name="T18" fmla="*/ 1111 w 2909"/>
                  <a:gd name="T19" fmla="*/ 0 h 258"/>
                  <a:gd name="T20" fmla="*/ 1111 w 2909"/>
                  <a:gd name="T21" fmla="*/ 258 h 258"/>
                  <a:gd name="T22" fmla="*/ 1340 w 2909"/>
                  <a:gd name="T23" fmla="*/ 258 h 258"/>
                  <a:gd name="T24" fmla="*/ 1340 w 2909"/>
                  <a:gd name="T25" fmla="*/ 0 h 258"/>
                  <a:gd name="T26" fmla="*/ 1563 w 2909"/>
                  <a:gd name="T27" fmla="*/ 0 h 258"/>
                  <a:gd name="T28" fmla="*/ 1563 w 2909"/>
                  <a:gd name="T29" fmla="*/ 258 h 258"/>
                  <a:gd name="T30" fmla="*/ 2010 w 2909"/>
                  <a:gd name="T31" fmla="*/ 258 h 258"/>
                  <a:gd name="T32" fmla="*/ 2010 w 2909"/>
                  <a:gd name="T33" fmla="*/ 0 h 258"/>
                  <a:gd name="T34" fmla="*/ 2245 w 2909"/>
                  <a:gd name="T35" fmla="*/ 0 h 258"/>
                  <a:gd name="T36" fmla="*/ 2245 w 2909"/>
                  <a:gd name="T37" fmla="*/ 258 h 258"/>
                  <a:gd name="T38" fmla="*/ 2462 w 2909"/>
                  <a:gd name="T39" fmla="*/ 258 h 258"/>
                  <a:gd name="T40" fmla="*/ 2462 w 2909"/>
                  <a:gd name="T41" fmla="*/ 0 h 258"/>
                  <a:gd name="T42" fmla="*/ 2686 w 2909"/>
                  <a:gd name="T43" fmla="*/ 0 h 258"/>
                  <a:gd name="T44" fmla="*/ 2686 w 2909"/>
                  <a:gd name="T45" fmla="*/ 258 h 258"/>
                  <a:gd name="T46" fmla="*/ 2909 w 2909"/>
                  <a:gd name="T47" fmla="*/ 258 h 258"/>
                  <a:gd name="T48" fmla="*/ 2909 w 2909"/>
                  <a:gd name="T4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09" h="258">
                    <a:moveTo>
                      <a:pt x="0" y="0"/>
                    </a:moveTo>
                    <a:lnTo>
                      <a:pt x="223" y="0"/>
                    </a:lnTo>
                    <a:lnTo>
                      <a:pt x="223" y="258"/>
                    </a:lnTo>
                    <a:lnTo>
                      <a:pt x="446" y="258"/>
                    </a:lnTo>
                    <a:lnTo>
                      <a:pt x="446" y="5"/>
                    </a:lnTo>
                    <a:lnTo>
                      <a:pt x="681" y="5"/>
                    </a:lnTo>
                    <a:lnTo>
                      <a:pt x="681" y="258"/>
                    </a:lnTo>
                    <a:lnTo>
                      <a:pt x="887" y="258"/>
                    </a:lnTo>
                    <a:lnTo>
                      <a:pt x="887" y="0"/>
                    </a:lnTo>
                    <a:lnTo>
                      <a:pt x="1111" y="0"/>
                    </a:lnTo>
                    <a:lnTo>
                      <a:pt x="1111" y="258"/>
                    </a:lnTo>
                    <a:lnTo>
                      <a:pt x="1340" y="258"/>
                    </a:lnTo>
                    <a:lnTo>
                      <a:pt x="1340" y="0"/>
                    </a:lnTo>
                    <a:lnTo>
                      <a:pt x="1563" y="0"/>
                    </a:lnTo>
                    <a:lnTo>
                      <a:pt x="1563" y="258"/>
                    </a:lnTo>
                    <a:lnTo>
                      <a:pt x="2010" y="258"/>
                    </a:lnTo>
                    <a:lnTo>
                      <a:pt x="2010" y="0"/>
                    </a:lnTo>
                    <a:lnTo>
                      <a:pt x="2245" y="0"/>
                    </a:lnTo>
                    <a:lnTo>
                      <a:pt x="2245" y="258"/>
                    </a:lnTo>
                    <a:lnTo>
                      <a:pt x="2462" y="258"/>
                    </a:lnTo>
                    <a:lnTo>
                      <a:pt x="2462" y="0"/>
                    </a:lnTo>
                    <a:lnTo>
                      <a:pt x="2686" y="0"/>
                    </a:lnTo>
                    <a:lnTo>
                      <a:pt x="2686" y="258"/>
                    </a:lnTo>
                    <a:lnTo>
                      <a:pt x="2909" y="258"/>
                    </a:lnTo>
                    <a:lnTo>
                      <a:pt x="2909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Freeform 64"/>
              <p:cNvSpPr>
                <a:spLocks/>
              </p:cNvSpPr>
              <p:nvPr/>
            </p:nvSpPr>
            <p:spPr bwMode="auto">
              <a:xfrm>
                <a:off x="4173" y="2804"/>
                <a:ext cx="1552" cy="258"/>
              </a:xfrm>
              <a:custGeom>
                <a:avLst/>
                <a:gdLst>
                  <a:gd name="T0" fmla="*/ 0 w 1552"/>
                  <a:gd name="T1" fmla="*/ 0 h 258"/>
                  <a:gd name="T2" fmla="*/ 453 w 1552"/>
                  <a:gd name="T3" fmla="*/ 0 h 258"/>
                  <a:gd name="T4" fmla="*/ 453 w 1552"/>
                  <a:gd name="T5" fmla="*/ 258 h 258"/>
                  <a:gd name="T6" fmla="*/ 905 w 1552"/>
                  <a:gd name="T7" fmla="*/ 258 h 258"/>
                  <a:gd name="T8" fmla="*/ 905 w 1552"/>
                  <a:gd name="T9" fmla="*/ 0 h 258"/>
                  <a:gd name="T10" fmla="*/ 1329 w 1552"/>
                  <a:gd name="T11" fmla="*/ 0 h 258"/>
                  <a:gd name="T12" fmla="*/ 1329 w 1552"/>
                  <a:gd name="T13" fmla="*/ 258 h 258"/>
                  <a:gd name="T14" fmla="*/ 1552 w 1552"/>
                  <a:gd name="T15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2" h="258">
                    <a:moveTo>
                      <a:pt x="0" y="0"/>
                    </a:moveTo>
                    <a:lnTo>
                      <a:pt x="453" y="0"/>
                    </a:lnTo>
                    <a:lnTo>
                      <a:pt x="453" y="258"/>
                    </a:lnTo>
                    <a:lnTo>
                      <a:pt x="905" y="258"/>
                    </a:lnTo>
                    <a:lnTo>
                      <a:pt x="905" y="0"/>
                    </a:lnTo>
                    <a:lnTo>
                      <a:pt x="1329" y="0"/>
                    </a:lnTo>
                    <a:lnTo>
                      <a:pt x="1329" y="258"/>
                    </a:lnTo>
                    <a:lnTo>
                      <a:pt x="1552" y="258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0" name="Rectangle 68"/>
            <p:cNvSpPr>
              <a:spLocks noChangeArrowheads="1"/>
            </p:cNvSpPr>
            <p:nvPr/>
          </p:nvSpPr>
          <p:spPr bwMode="auto">
            <a:xfrm>
              <a:off x="766490" y="3594222"/>
              <a:ext cx="1413850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差分曼彻斯特</a:t>
              </a:r>
            </a:p>
          </p:txBody>
        </p:sp>
        <p:sp>
          <p:nvSpPr>
            <p:cNvPr id="171" name="Rectangle 69"/>
            <p:cNvSpPr>
              <a:spLocks noChangeArrowheads="1"/>
            </p:cNvSpPr>
            <p:nvPr/>
          </p:nvSpPr>
          <p:spPr bwMode="auto">
            <a:xfrm>
              <a:off x="1138388" y="2598290"/>
              <a:ext cx="1041953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kumimoji="1"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归零制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51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654339" y="1231023"/>
            <a:ext cx="5775325" cy="330200"/>
          </a:xfrm>
          <a:prstGeom prst="rect">
            <a:avLst/>
          </a:prstGeom>
          <a:solidFill>
            <a:srgbClr val="0098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/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654339" y="1711144"/>
            <a:ext cx="5775325" cy="330200"/>
          </a:xfrm>
          <a:prstGeom prst="rect">
            <a:avLst/>
          </a:prstGeom>
          <a:solidFill>
            <a:srgbClr val="1956B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/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1654339" y="2201138"/>
            <a:ext cx="5775325" cy="330200"/>
          </a:xfrm>
          <a:prstGeom prst="rect">
            <a:avLst/>
          </a:prstGeom>
          <a:solidFill>
            <a:srgbClr val="0098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/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654339" y="2689632"/>
            <a:ext cx="5775325" cy="330200"/>
          </a:xfrm>
          <a:prstGeom prst="rect">
            <a:avLst/>
          </a:prstGeom>
          <a:solidFill>
            <a:srgbClr val="1956B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/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1654339" y="3170448"/>
            <a:ext cx="5775325" cy="330200"/>
          </a:xfrm>
          <a:prstGeom prst="rect">
            <a:avLst/>
          </a:prstGeom>
          <a:solidFill>
            <a:srgbClr val="0098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/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1654339" y="3663270"/>
            <a:ext cx="5775325" cy="330200"/>
          </a:xfrm>
          <a:prstGeom prst="rect">
            <a:avLst/>
          </a:prstGeom>
          <a:solidFill>
            <a:srgbClr val="1956B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/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>
            <a:off x="2402049" y="1049852"/>
            <a:ext cx="0" cy="3087642"/>
          </a:xfrm>
          <a:prstGeom prst="line">
            <a:avLst/>
          </a:prstGeom>
          <a:noFill/>
          <a:ln w="28575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1686086" y="1072882"/>
            <a:ext cx="5661539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2.1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</a:t>
            </a:r>
            <a:r>
              <a:rPr lang="zh-CN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物理层</a:t>
            </a:r>
            <a:r>
              <a:rPr lang="zh-CN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的基本概念</a:t>
            </a:r>
          </a:p>
          <a:p>
            <a:pPr>
              <a:lnSpc>
                <a:spcPts val="38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2.2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</a:t>
            </a:r>
            <a:r>
              <a:rPr lang="zh-CN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数据通信</a:t>
            </a:r>
            <a:r>
              <a:rPr lang="zh-CN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的基础知识</a:t>
            </a:r>
          </a:p>
          <a:p>
            <a:pPr>
              <a:lnSpc>
                <a:spcPts val="38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2.3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</a:t>
            </a:r>
            <a:r>
              <a:rPr lang="zh-CN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物理层</a:t>
            </a:r>
            <a:r>
              <a:rPr lang="zh-CN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下面的传输媒体</a:t>
            </a:r>
          </a:p>
          <a:p>
            <a:pPr>
              <a:lnSpc>
                <a:spcPts val="38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2.4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</a:t>
            </a:r>
            <a:r>
              <a:rPr lang="zh-CN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信道</a:t>
            </a:r>
            <a:r>
              <a:rPr lang="zh-CN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复用技术</a:t>
            </a:r>
          </a:p>
          <a:p>
            <a:pPr>
              <a:lnSpc>
                <a:spcPts val="38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2.5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</a:t>
            </a:r>
            <a:r>
              <a:rPr lang="zh-CN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数字传输</a:t>
            </a:r>
            <a:r>
              <a:rPr lang="zh-CN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</a:p>
          <a:p>
            <a:pPr>
              <a:lnSpc>
                <a:spcPts val="38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2.6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</a:t>
            </a:r>
            <a:r>
              <a:rPr lang="zh-CN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宽带</a:t>
            </a:r>
            <a:r>
              <a:rPr lang="zh-CN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接入技术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5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/>
              <a:t>信号</a:t>
            </a:r>
            <a:r>
              <a:rPr lang="zh-CN" altLang="en-US" dirty="0" smtClean="0"/>
              <a:t>频率：</a:t>
            </a:r>
            <a:endParaRPr lang="en-US" altLang="zh-CN" dirty="0" smtClean="0"/>
          </a:p>
          <a:p>
            <a:pPr marL="685800" lvl="1" eaLnBrk="0" hangingPunct="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 smtClean="0"/>
              <a:t>曼彻斯特编码</a:t>
            </a:r>
            <a:r>
              <a:rPr lang="zh-CN" altLang="en-US" dirty="0"/>
              <a:t>和差分曼彻斯特编码产生的信号频率比不归零制高。</a:t>
            </a:r>
          </a:p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 smtClean="0"/>
              <a:t>自同步能力：</a:t>
            </a:r>
            <a:endParaRPr lang="en-US" altLang="zh-CN" dirty="0" smtClean="0"/>
          </a:p>
          <a:p>
            <a:pPr marL="685800" lvl="1" eaLnBrk="0" hangingPunct="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 smtClean="0"/>
              <a:t>不归零制</a:t>
            </a:r>
            <a:r>
              <a:rPr lang="zh-CN" altLang="en-US" dirty="0">
                <a:solidFill>
                  <a:srgbClr val="C00000"/>
                </a:solidFill>
              </a:rPr>
              <a:t>不能</a:t>
            </a:r>
            <a:r>
              <a:rPr lang="zh-CN" altLang="en-US" dirty="0"/>
              <a:t>从信号波形本身中提取信号时钟频率（这叫做没有自同步能力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marL="685800" lvl="1" eaLnBrk="0" hangingPunct="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 smtClean="0">
                <a:solidFill>
                  <a:srgbClr val="0000FF"/>
                </a:solidFill>
              </a:rPr>
              <a:t>曼彻斯特编码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00FF"/>
                </a:solidFill>
              </a:rPr>
              <a:t>差分曼彻斯特编码</a:t>
            </a:r>
            <a:r>
              <a:rPr lang="zh-CN" altLang="en-US" dirty="0"/>
              <a:t>具有</a:t>
            </a:r>
            <a:r>
              <a:rPr lang="zh-CN" altLang="en-US" dirty="0">
                <a:solidFill>
                  <a:srgbClr val="C00000"/>
                </a:solidFill>
              </a:rPr>
              <a:t>自同步能力。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(1) </a:t>
            </a:r>
            <a:r>
              <a:rPr lang="zh-CN" altLang="en-US" dirty="0"/>
              <a:t>常用编码方式</a:t>
            </a:r>
          </a:p>
        </p:txBody>
      </p:sp>
    </p:spTree>
    <p:extLst>
      <p:ext uri="{BB962C8B-B14F-4D97-AF65-F5344CB8AC3E}">
        <p14:creationId xmlns:p14="http://schemas.microsoft.com/office/powerpoint/2010/main" val="384398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/>
              <a:t>基带信号往往包含有较多的低频成分，甚至有直流成分，而许多信道并不能传输这种低频分量或直流分量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 smtClean="0"/>
              <a:t>必须</a:t>
            </a:r>
            <a:r>
              <a:rPr lang="zh-CN" altLang="en-US" dirty="0"/>
              <a:t>对基带信号进行</a:t>
            </a:r>
            <a:r>
              <a:rPr lang="zh-CN" altLang="en-US" dirty="0">
                <a:solidFill>
                  <a:srgbClr val="C00000"/>
                </a:solidFill>
              </a:rPr>
              <a:t>调制</a:t>
            </a:r>
            <a:r>
              <a:rPr lang="zh-CN" altLang="en-US" dirty="0"/>
              <a:t> </a:t>
            </a:r>
            <a:r>
              <a:rPr lang="en-US" altLang="zh-CN" dirty="0"/>
              <a:t>(modulation)</a:t>
            </a:r>
            <a:r>
              <a:rPr lang="zh-CN" altLang="en-US" dirty="0"/>
              <a:t>。 </a:t>
            </a:r>
          </a:p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/>
              <a:t>最基本</a:t>
            </a:r>
            <a:r>
              <a:rPr lang="zh-CN" altLang="en-US" dirty="0" smtClean="0"/>
              <a:t>的调制</a:t>
            </a:r>
            <a:r>
              <a:rPr lang="zh-CN" altLang="en-US" dirty="0"/>
              <a:t>方法有以下几种：</a:t>
            </a:r>
          </a:p>
          <a:p>
            <a:pPr marL="625475" eaLnBrk="0" hangingPunct="0">
              <a:lnSpc>
                <a:spcPts val="33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zh-CN" altLang="en-US" dirty="0">
                <a:solidFill>
                  <a:srgbClr val="0000FF"/>
                </a:solidFill>
              </a:rPr>
              <a:t>调幅</a:t>
            </a:r>
            <a:r>
              <a:rPr lang="en-US" altLang="zh-CN" dirty="0">
                <a:solidFill>
                  <a:srgbClr val="0000FF"/>
                </a:solidFill>
              </a:rPr>
              <a:t>(AM)</a:t>
            </a:r>
            <a:r>
              <a:rPr lang="zh-CN" altLang="en-US" dirty="0"/>
              <a:t>：载波的振幅随基带数字信号而变化。 </a:t>
            </a:r>
          </a:p>
          <a:p>
            <a:pPr marL="625475" eaLnBrk="0" hangingPunct="0">
              <a:lnSpc>
                <a:spcPts val="33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zh-CN" altLang="en-US" dirty="0">
                <a:solidFill>
                  <a:srgbClr val="0000FF"/>
                </a:solidFill>
              </a:rPr>
              <a:t>调频</a:t>
            </a:r>
            <a:r>
              <a:rPr lang="en-US" altLang="zh-CN" dirty="0">
                <a:solidFill>
                  <a:srgbClr val="0000FF"/>
                </a:solidFill>
              </a:rPr>
              <a:t>(FM)</a:t>
            </a:r>
            <a:r>
              <a:rPr lang="zh-CN" altLang="en-US" dirty="0"/>
              <a:t>：载波的频率随基带数字信号而变化。</a:t>
            </a:r>
          </a:p>
          <a:p>
            <a:pPr marL="625475" eaLnBrk="0" hangingPunct="0">
              <a:lnSpc>
                <a:spcPts val="3300"/>
              </a:lnSpc>
              <a:buClr>
                <a:srgbClr val="7030A0"/>
              </a:buClr>
              <a:buFont typeface="+mj-lt"/>
              <a:buAutoNum type="arabicPeriod"/>
            </a:pPr>
            <a:r>
              <a:rPr lang="zh-CN" altLang="en-US" dirty="0">
                <a:solidFill>
                  <a:srgbClr val="0000FF"/>
                </a:solidFill>
              </a:rPr>
              <a:t>调相</a:t>
            </a:r>
            <a:r>
              <a:rPr lang="en-US" altLang="zh-CN" dirty="0">
                <a:solidFill>
                  <a:srgbClr val="0000FF"/>
                </a:solidFill>
              </a:rPr>
              <a:t>(PM) </a:t>
            </a:r>
            <a:r>
              <a:rPr lang="zh-CN" altLang="en-US" dirty="0"/>
              <a:t>：载波的初始相位随基带数字信号而变化。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(2) </a:t>
            </a:r>
            <a:r>
              <a:rPr lang="zh-CN" altLang="en-US" dirty="0"/>
              <a:t>基本的带通调制方法</a:t>
            </a:r>
          </a:p>
        </p:txBody>
      </p:sp>
    </p:spTree>
    <p:extLst>
      <p:ext uri="{BB962C8B-B14F-4D97-AF65-F5344CB8AC3E}">
        <p14:creationId xmlns:p14="http://schemas.microsoft.com/office/powerpoint/2010/main" val="218809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圆角矩形 179"/>
          <p:cNvSpPr/>
          <p:nvPr/>
        </p:nvSpPr>
        <p:spPr>
          <a:xfrm>
            <a:off x="545145" y="1041663"/>
            <a:ext cx="8053711" cy="2981697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Rectangle 12"/>
          <p:cNvSpPr>
            <a:spLocks noChangeArrowheads="1"/>
          </p:cNvSpPr>
          <p:nvPr/>
        </p:nvSpPr>
        <p:spPr bwMode="auto">
          <a:xfrm>
            <a:off x="6860578" y="1192176"/>
            <a:ext cx="513335" cy="2610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7" name="Rectangle 12"/>
          <p:cNvSpPr>
            <a:spLocks noChangeArrowheads="1"/>
          </p:cNvSpPr>
          <p:nvPr/>
        </p:nvSpPr>
        <p:spPr bwMode="auto">
          <a:xfrm>
            <a:off x="5757144" y="1192176"/>
            <a:ext cx="513335" cy="2610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8" name="Rectangle 12"/>
          <p:cNvSpPr>
            <a:spLocks noChangeArrowheads="1"/>
          </p:cNvSpPr>
          <p:nvPr/>
        </p:nvSpPr>
        <p:spPr bwMode="auto">
          <a:xfrm>
            <a:off x="4678722" y="1192176"/>
            <a:ext cx="513335" cy="2610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" name="Rectangle 12"/>
          <p:cNvSpPr>
            <a:spLocks noChangeArrowheads="1"/>
          </p:cNvSpPr>
          <p:nvPr/>
        </p:nvSpPr>
        <p:spPr bwMode="auto">
          <a:xfrm>
            <a:off x="3591793" y="1192176"/>
            <a:ext cx="513335" cy="2610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" name="Rectangle 12"/>
          <p:cNvSpPr>
            <a:spLocks noChangeArrowheads="1"/>
          </p:cNvSpPr>
          <p:nvPr/>
        </p:nvSpPr>
        <p:spPr bwMode="auto">
          <a:xfrm>
            <a:off x="2513371" y="1192176"/>
            <a:ext cx="513335" cy="2610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(2) </a:t>
            </a:r>
            <a:r>
              <a:rPr lang="zh-CN" altLang="en-US" dirty="0"/>
              <a:t>基本的带通调制方法</a:t>
            </a: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auto">
          <a:xfrm>
            <a:off x="1313552" y="1230696"/>
            <a:ext cx="1003481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基带信号</a:t>
            </a: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auto">
          <a:xfrm>
            <a:off x="1723920" y="1887921"/>
            <a:ext cx="593113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调幅</a:t>
            </a: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auto">
          <a:xfrm>
            <a:off x="1723920" y="2602296"/>
            <a:ext cx="593113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调频</a:t>
            </a: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auto">
          <a:xfrm>
            <a:off x="1723920" y="3288096"/>
            <a:ext cx="593113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调相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618147" y="1274458"/>
            <a:ext cx="282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en-US" altLang="zh-CN" sz="16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151547" y="1274458"/>
            <a:ext cx="282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en-US" altLang="zh-CN" sz="16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681772" y="1274458"/>
            <a:ext cx="282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en-US" altLang="zh-CN" sz="16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245334" y="1274458"/>
            <a:ext cx="282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en-US" altLang="zh-CN" sz="16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4778734" y="1274458"/>
            <a:ext cx="282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en-US" altLang="zh-CN" sz="16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5312134" y="1274458"/>
            <a:ext cx="282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en-US" altLang="zh-CN" sz="16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843947" y="1274458"/>
            <a:ext cx="282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en-US" altLang="zh-CN" sz="16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407509" y="1274458"/>
            <a:ext cx="282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en-US" altLang="zh-CN" sz="16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6956784" y="1274458"/>
            <a:ext cx="282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en-US" altLang="zh-CN" sz="1600" dirty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2497497" y="1298270"/>
            <a:ext cx="4875212" cy="282575"/>
          </a:xfrm>
          <a:custGeom>
            <a:avLst/>
            <a:gdLst>
              <a:gd name="T0" fmla="*/ 0 w 4321"/>
              <a:gd name="T1" fmla="*/ 486 h 487"/>
              <a:gd name="T2" fmla="*/ 477 w 4321"/>
              <a:gd name="T3" fmla="*/ 486 h 487"/>
              <a:gd name="T4" fmla="*/ 477 w 4321"/>
              <a:gd name="T5" fmla="*/ 0 h 487"/>
              <a:gd name="T6" fmla="*/ 963 w 4321"/>
              <a:gd name="T7" fmla="*/ 0 h 487"/>
              <a:gd name="T8" fmla="*/ 963 w 4321"/>
              <a:gd name="T9" fmla="*/ 486 h 487"/>
              <a:gd name="T10" fmla="*/ 1926 w 4321"/>
              <a:gd name="T11" fmla="*/ 486 h 487"/>
              <a:gd name="T12" fmla="*/ 1926 w 4321"/>
              <a:gd name="T13" fmla="*/ 0 h 487"/>
              <a:gd name="T14" fmla="*/ 3357 w 4321"/>
              <a:gd name="T15" fmla="*/ 0 h 487"/>
              <a:gd name="T16" fmla="*/ 3357 w 4321"/>
              <a:gd name="T17" fmla="*/ 486 h 487"/>
              <a:gd name="T18" fmla="*/ 4320 w 4321"/>
              <a:gd name="T19" fmla="*/ 486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21" h="487">
                <a:moveTo>
                  <a:pt x="0" y="486"/>
                </a:moveTo>
                <a:lnTo>
                  <a:pt x="477" y="486"/>
                </a:lnTo>
                <a:lnTo>
                  <a:pt x="477" y="0"/>
                </a:lnTo>
                <a:lnTo>
                  <a:pt x="963" y="0"/>
                </a:lnTo>
                <a:lnTo>
                  <a:pt x="963" y="486"/>
                </a:lnTo>
                <a:lnTo>
                  <a:pt x="1926" y="486"/>
                </a:lnTo>
                <a:lnTo>
                  <a:pt x="1926" y="0"/>
                </a:lnTo>
                <a:lnTo>
                  <a:pt x="3357" y="0"/>
                </a:lnTo>
                <a:lnTo>
                  <a:pt x="3357" y="486"/>
                </a:lnTo>
                <a:lnTo>
                  <a:pt x="4320" y="486"/>
                </a:lnTo>
              </a:path>
            </a:pathLst>
          </a:custGeom>
          <a:noFill/>
          <a:ln w="1905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173"/>
          <p:cNvGrpSpPr>
            <a:grpSpLocks/>
          </p:cNvGrpSpPr>
          <p:nvPr/>
        </p:nvGrpSpPr>
        <p:grpSpPr bwMode="auto">
          <a:xfrm>
            <a:off x="2500672" y="2550808"/>
            <a:ext cx="4857750" cy="423862"/>
            <a:chOff x="771" y="669"/>
            <a:chExt cx="3060" cy="267"/>
          </a:xfrm>
        </p:grpSpPr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1108" y="671"/>
              <a:ext cx="27" cy="142"/>
            </a:xfrm>
            <a:custGeom>
              <a:avLst/>
              <a:gdLst>
                <a:gd name="T0" fmla="*/ 0 w 38"/>
                <a:gd name="T1" fmla="*/ 290 h 290"/>
                <a:gd name="T2" fmla="*/ 26 w 38"/>
                <a:gd name="T3" fmla="*/ 40 h 290"/>
                <a:gd name="T4" fmla="*/ 27 w 38"/>
                <a:gd name="T5" fmla="*/ 28 h 290"/>
                <a:gd name="T6" fmla="*/ 28 w 38"/>
                <a:gd name="T7" fmla="*/ 19 h 290"/>
                <a:gd name="T8" fmla="*/ 30 w 38"/>
                <a:gd name="T9" fmla="*/ 11 h 290"/>
                <a:gd name="T10" fmla="*/ 33 w 38"/>
                <a:gd name="T11" fmla="*/ 4 h 290"/>
                <a:gd name="T12" fmla="*/ 38 w 38"/>
                <a:gd name="T13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90">
                  <a:moveTo>
                    <a:pt x="0" y="290"/>
                  </a:moveTo>
                  <a:lnTo>
                    <a:pt x="26" y="40"/>
                  </a:lnTo>
                  <a:lnTo>
                    <a:pt x="27" y="28"/>
                  </a:lnTo>
                  <a:lnTo>
                    <a:pt x="28" y="19"/>
                  </a:lnTo>
                  <a:lnTo>
                    <a:pt x="30" y="11"/>
                  </a:lnTo>
                  <a:lnTo>
                    <a:pt x="33" y="4"/>
                  </a:lnTo>
                  <a:lnTo>
                    <a:pt x="38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1136" y="673"/>
              <a:ext cx="61" cy="260"/>
            </a:xfrm>
            <a:custGeom>
              <a:avLst/>
              <a:gdLst>
                <a:gd name="T0" fmla="*/ 0 w 87"/>
                <a:gd name="T1" fmla="*/ 0 h 709"/>
                <a:gd name="T2" fmla="*/ 7 w 87"/>
                <a:gd name="T3" fmla="*/ 4 h 709"/>
                <a:gd name="T4" fmla="*/ 12 w 87"/>
                <a:gd name="T5" fmla="*/ 16 h 709"/>
                <a:gd name="T6" fmla="*/ 14 w 87"/>
                <a:gd name="T7" fmla="*/ 33 h 709"/>
                <a:gd name="T8" fmla="*/ 16 w 87"/>
                <a:gd name="T9" fmla="*/ 59 h 709"/>
                <a:gd name="T10" fmla="*/ 43 w 87"/>
                <a:gd name="T11" fmla="*/ 651 h 709"/>
                <a:gd name="T12" fmla="*/ 46 w 87"/>
                <a:gd name="T13" fmla="*/ 684 h 709"/>
                <a:gd name="T14" fmla="*/ 48 w 87"/>
                <a:gd name="T15" fmla="*/ 694 h 709"/>
                <a:gd name="T16" fmla="*/ 53 w 87"/>
                <a:gd name="T17" fmla="*/ 704 h 709"/>
                <a:gd name="T18" fmla="*/ 58 w 87"/>
                <a:gd name="T19" fmla="*/ 708 h 709"/>
                <a:gd name="T20" fmla="*/ 64 w 87"/>
                <a:gd name="T21" fmla="*/ 700 h 709"/>
                <a:gd name="T22" fmla="*/ 68 w 87"/>
                <a:gd name="T23" fmla="*/ 684 h 709"/>
                <a:gd name="T24" fmla="*/ 86 w 87"/>
                <a:gd name="T25" fmla="*/ 38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709">
                  <a:moveTo>
                    <a:pt x="0" y="0"/>
                  </a:moveTo>
                  <a:lnTo>
                    <a:pt x="7" y="4"/>
                  </a:lnTo>
                  <a:lnTo>
                    <a:pt x="12" y="16"/>
                  </a:lnTo>
                  <a:lnTo>
                    <a:pt x="14" y="33"/>
                  </a:lnTo>
                  <a:lnTo>
                    <a:pt x="16" y="59"/>
                  </a:lnTo>
                  <a:lnTo>
                    <a:pt x="43" y="651"/>
                  </a:lnTo>
                  <a:lnTo>
                    <a:pt x="46" y="684"/>
                  </a:lnTo>
                  <a:lnTo>
                    <a:pt x="48" y="694"/>
                  </a:lnTo>
                  <a:lnTo>
                    <a:pt x="53" y="704"/>
                  </a:lnTo>
                  <a:lnTo>
                    <a:pt x="58" y="708"/>
                  </a:lnTo>
                  <a:lnTo>
                    <a:pt x="64" y="700"/>
                  </a:lnTo>
                  <a:lnTo>
                    <a:pt x="68" y="684"/>
                  </a:lnTo>
                  <a:lnTo>
                    <a:pt x="86" y="38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" name="Group 49"/>
            <p:cNvGrpSpPr>
              <a:grpSpLocks/>
            </p:cNvGrpSpPr>
            <p:nvPr/>
          </p:nvGrpSpPr>
          <p:grpSpPr bwMode="auto">
            <a:xfrm>
              <a:off x="1197" y="671"/>
              <a:ext cx="85" cy="262"/>
              <a:chOff x="1557" y="2272"/>
              <a:chExt cx="119" cy="713"/>
            </a:xfrm>
          </p:grpSpPr>
          <p:sp>
            <p:nvSpPr>
              <p:cNvPr id="80" name="Freeform 50"/>
              <p:cNvSpPr>
                <a:spLocks/>
              </p:cNvSpPr>
              <p:nvPr/>
            </p:nvSpPr>
            <p:spPr bwMode="auto">
              <a:xfrm>
                <a:off x="1557" y="2272"/>
                <a:ext cx="33" cy="363"/>
              </a:xfrm>
              <a:custGeom>
                <a:avLst/>
                <a:gdLst>
                  <a:gd name="T0" fmla="*/ 0 w 33"/>
                  <a:gd name="T1" fmla="*/ 362 h 363"/>
                  <a:gd name="T2" fmla="*/ 20 w 33"/>
                  <a:gd name="T3" fmla="*/ 54 h 363"/>
                  <a:gd name="T4" fmla="*/ 21 w 33"/>
                  <a:gd name="T5" fmla="*/ 38 h 363"/>
                  <a:gd name="T6" fmla="*/ 22 w 33"/>
                  <a:gd name="T7" fmla="*/ 25 h 363"/>
                  <a:gd name="T8" fmla="*/ 24 w 33"/>
                  <a:gd name="T9" fmla="*/ 15 h 363"/>
                  <a:gd name="T10" fmla="*/ 27 w 33"/>
                  <a:gd name="T11" fmla="*/ 6 h 363"/>
                  <a:gd name="T12" fmla="*/ 32 w 33"/>
                  <a:gd name="T13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63">
                    <a:moveTo>
                      <a:pt x="0" y="362"/>
                    </a:moveTo>
                    <a:lnTo>
                      <a:pt x="20" y="54"/>
                    </a:lnTo>
                    <a:lnTo>
                      <a:pt x="21" y="38"/>
                    </a:lnTo>
                    <a:lnTo>
                      <a:pt x="22" y="25"/>
                    </a:lnTo>
                    <a:lnTo>
                      <a:pt x="24" y="15"/>
                    </a:lnTo>
                    <a:lnTo>
                      <a:pt x="27" y="6"/>
                    </a:lnTo>
                    <a:lnTo>
                      <a:pt x="32" y="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51"/>
              <p:cNvSpPr>
                <a:spLocks/>
              </p:cNvSpPr>
              <p:nvPr/>
            </p:nvSpPr>
            <p:spPr bwMode="auto">
              <a:xfrm>
                <a:off x="1590" y="2276"/>
                <a:ext cx="86" cy="709"/>
              </a:xfrm>
              <a:custGeom>
                <a:avLst/>
                <a:gdLst>
                  <a:gd name="T0" fmla="*/ 0 w 86"/>
                  <a:gd name="T1" fmla="*/ 0 h 709"/>
                  <a:gd name="T2" fmla="*/ 7 w 86"/>
                  <a:gd name="T3" fmla="*/ 4 h 709"/>
                  <a:gd name="T4" fmla="*/ 12 w 86"/>
                  <a:gd name="T5" fmla="*/ 16 h 709"/>
                  <a:gd name="T6" fmla="*/ 14 w 86"/>
                  <a:gd name="T7" fmla="*/ 33 h 709"/>
                  <a:gd name="T8" fmla="*/ 15 w 86"/>
                  <a:gd name="T9" fmla="*/ 59 h 709"/>
                  <a:gd name="T10" fmla="*/ 43 w 86"/>
                  <a:gd name="T11" fmla="*/ 651 h 709"/>
                  <a:gd name="T12" fmla="*/ 45 w 86"/>
                  <a:gd name="T13" fmla="*/ 684 h 709"/>
                  <a:gd name="T14" fmla="*/ 47 w 86"/>
                  <a:gd name="T15" fmla="*/ 694 h 709"/>
                  <a:gd name="T16" fmla="*/ 53 w 86"/>
                  <a:gd name="T17" fmla="*/ 704 h 709"/>
                  <a:gd name="T18" fmla="*/ 57 w 86"/>
                  <a:gd name="T19" fmla="*/ 708 h 709"/>
                  <a:gd name="T20" fmla="*/ 63 w 86"/>
                  <a:gd name="T21" fmla="*/ 700 h 709"/>
                  <a:gd name="T22" fmla="*/ 67 w 86"/>
                  <a:gd name="T23" fmla="*/ 684 h 709"/>
                  <a:gd name="T24" fmla="*/ 85 w 86"/>
                  <a:gd name="T25" fmla="*/ 38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709">
                    <a:moveTo>
                      <a:pt x="0" y="0"/>
                    </a:moveTo>
                    <a:lnTo>
                      <a:pt x="7" y="4"/>
                    </a:lnTo>
                    <a:lnTo>
                      <a:pt x="12" y="16"/>
                    </a:lnTo>
                    <a:lnTo>
                      <a:pt x="14" y="33"/>
                    </a:lnTo>
                    <a:lnTo>
                      <a:pt x="15" y="59"/>
                    </a:lnTo>
                    <a:lnTo>
                      <a:pt x="43" y="651"/>
                    </a:lnTo>
                    <a:lnTo>
                      <a:pt x="45" y="684"/>
                    </a:lnTo>
                    <a:lnTo>
                      <a:pt x="47" y="694"/>
                    </a:lnTo>
                    <a:lnTo>
                      <a:pt x="53" y="704"/>
                    </a:lnTo>
                    <a:lnTo>
                      <a:pt x="57" y="708"/>
                    </a:lnTo>
                    <a:lnTo>
                      <a:pt x="63" y="700"/>
                    </a:lnTo>
                    <a:lnTo>
                      <a:pt x="67" y="684"/>
                    </a:lnTo>
                    <a:lnTo>
                      <a:pt x="85" y="38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" name="Freeform 52"/>
            <p:cNvSpPr>
              <a:spLocks/>
            </p:cNvSpPr>
            <p:nvPr/>
          </p:nvSpPr>
          <p:spPr bwMode="auto">
            <a:xfrm>
              <a:off x="1280" y="669"/>
              <a:ext cx="25" cy="144"/>
            </a:xfrm>
            <a:custGeom>
              <a:avLst/>
              <a:gdLst>
                <a:gd name="T0" fmla="*/ 0 w 35"/>
                <a:gd name="T1" fmla="*/ 294 h 294"/>
                <a:gd name="T2" fmla="*/ 22 w 35"/>
                <a:gd name="T3" fmla="*/ 40 h 294"/>
                <a:gd name="T4" fmla="*/ 24 w 35"/>
                <a:gd name="T5" fmla="*/ 28 h 294"/>
                <a:gd name="T6" fmla="*/ 25 w 35"/>
                <a:gd name="T7" fmla="*/ 19 h 294"/>
                <a:gd name="T8" fmla="*/ 26 w 35"/>
                <a:gd name="T9" fmla="*/ 11 h 294"/>
                <a:gd name="T10" fmla="*/ 30 w 35"/>
                <a:gd name="T11" fmla="*/ 4 h 294"/>
                <a:gd name="T12" fmla="*/ 35 w 35"/>
                <a:gd name="T1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94">
                  <a:moveTo>
                    <a:pt x="0" y="294"/>
                  </a:moveTo>
                  <a:lnTo>
                    <a:pt x="22" y="40"/>
                  </a:lnTo>
                  <a:lnTo>
                    <a:pt x="24" y="28"/>
                  </a:lnTo>
                  <a:lnTo>
                    <a:pt x="25" y="19"/>
                  </a:lnTo>
                  <a:lnTo>
                    <a:pt x="26" y="11"/>
                  </a:lnTo>
                  <a:lnTo>
                    <a:pt x="30" y="4"/>
                  </a:lnTo>
                  <a:lnTo>
                    <a:pt x="35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53"/>
            <p:cNvSpPr>
              <a:spLocks/>
            </p:cNvSpPr>
            <p:nvPr/>
          </p:nvSpPr>
          <p:spPr bwMode="auto">
            <a:xfrm>
              <a:off x="1306" y="671"/>
              <a:ext cx="61" cy="259"/>
            </a:xfrm>
            <a:custGeom>
              <a:avLst/>
              <a:gdLst>
                <a:gd name="T0" fmla="*/ 0 w 85"/>
                <a:gd name="T1" fmla="*/ 0 h 709"/>
                <a:gd name="T2" fmla="*/ 7 w 85"/>
                <a:gd name="T3" fmla="*/ 4 h 709"/>
                <a:gd name="T4" fmla="*/ 12 w 85"/>
                <a:gd name="T5" fmla="*/ 16 h 709"/>
                <a:gd name="T6" fmla="*/ 14 w 85"/>
                <a:gd name="T7" fmla="*/ 33 h 709"/>
                <a:gd name="T8" fmla="*/ 15 w 85"/>
                <a:gd name="T9" fmla="*/ 59 h 709"/>
                <a:gd name="T10" fmla="*/ 42 w 85"/>
                <a:gd name="T11" fmla="*/ 651 h 709"/>
                <a:gd name="T12" fmla="*/ 45 w 85"/>
                <a:gd name="T13" fmla="*/ 684 h 709"/>
                <a:gd name="T14" fmla="*/ 47 w 85"/>
                <a:gd name="T15" fmla="*/ 694 h 709"/>
                <a:gd name="T16" fmla="*/ 52 w 85"/>
                <a:gd name="T17" fmla="*/ 704 h 709"/>
                <a:gd name="T18" fmla="*/ 57 w 85"/>
                <a:gd name="T19" fmla="*/ 708 h 709"/>
                <a:gd name="T20" fmla="*/ 62 w 85"/>
                <a:gd name="T21" fmla="*/ 700 h 709"/>
                <a:gd name="T22" fmla="*/ 66 w 85"/>
                <a:gd name="T23" fmla="*/ 684 h 709"/>
                <a:gd name="T24" fmla="*/ 84 w 85"/>
                <a:gd name="T25" fmla="*/ 38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709">
                  <a:moveTo>
                    <a:pt x="0" y="0"/>
                  </a:moveTo>
                  <a:lnTo>
                    <a:pt x="7" y="4"/>
                  </a:lnTo>
                  <a:lnTo>
                    <a:pt x="12" y="16"/>
                  </a:lnTo>
                  <a:lnTo>
                    <a:pt x="14" y="33"/>
                  </a:lnTo>
                  <a:lnTo>
                    <a:pt x="15" y="59"/>
                  </a:lnTo>
                  <a:lnTo>
                    <a:pt x="42" y="651"/>
                  </a:lnTo>
                  <a:lnTo>
                    <a:pt x="45" y="684"/>
                  </a:lnTo>
                  <a:lnTo>
                    <a:pt x="47" y="694"/>
                  </a:lnTo>
                  <a:lnTo>
                    <a:pt x="52" y="704"/>
                  </a:lnTo>
                  <a:lnTo>
                    <a:pt x="57" y="708"/>
                  </a:lnTo>
                  <a:lnTo>
                    <a:pt x="62" y="700"/>
                  </a:lnTo>
                  <a:lnTo>
                    <a:pt x="66" y="684"/>
                  </a:lnTo>
                  <a:lnTo>
                    <a:pt x="84" y="38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54"/>
            <p:cNvSpPr>
              <a:spLocks/>
            </p:cNvSpPr>
            <p:nvPr/>
          </p:nvSpPr>
          <p:spPr bwMode="auto">
            <a:xfrm>
              <a:off x="1366" y="669"/>
              <a:ext cx="25" cy="137"/>
            </a:xfrm>
            <a:custGeom>
              <a:avLst/>
              <a:gdLst>
                <a:gd name="T0" fmla="*/ 0 w 35"/>
                <a:gd name="T1" fmla="*/ 279 h 279"/>
                <a:gd name="T2" fmla="*/ 22 w 35"/>
                <a:gd name="T3" fmla="*/ 40 h 279"/>
                <a:gd name="T4" fmla="*/ 23 w 35"/>
                <a:gd name="T5" fmla="*/ 28 h 279"/>
                <a:gd name="T6" fmla="*/ 24 w 35"/>
                <a:gd name="T7" fmla="*/ 19 h 279"/>
                <a:gd name="T8" fmla="*/ 26 w 35"/>
                <a:gd name="T9" fmla="*/ 11 h 279"/>
                <a:gd name="T10" fmla="*/ 30 w 35"/>
                <a:gd name="T11" fmla="*/ 4 h 279"/>
                <a:gd name="T12" fmla="*/ 35 w 3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9">
                  <a:moveTo>
                    <a:pt x="0" y="279"/>
                  </a:moveTo>
                  <a:lnTo>
                    <a:pt x="22" y="40"/>
                  </a:lnTo>
                  <a:lnTo>
                    <a:pt x="23" y="28"/>
                  </a:lnTo>
                  <a:lnTo>
                    <a:pt x="24" y="19"/>
                  </a:lnTo>
                  <a:lnTo>
                    <a:pt x="26" y="11"/>
                  </a:lnTo>
                  <a:lnTo>
                    <a:pt x="30" y="4"/>
                  </a:lnTo>
                  <a:lnTo>
                    <a:pt x="35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55"/>
            <p:cNvSpPr>
              <a:spLocks/>
            </p:cNvSpPr>
            <p:nvPr/>
          </p:nvSpPr>
          <p:spPr bwMode="auto">
            <a:xfrm>
              <a:off x="1392" y="671"/>
              <a:ext cx="67" cy="259"/>
            </a:xfrm>
            <a:custGeom>
              <a:avLst/>
              <a:gdLst>
                <a:gd name="T0" fmla="*/ 0 w 96"/>
                <a:gd name="T1" fmla="*/ 0 h 530"/>
                <a:gd name="T2" fmla="*/ 7 w 96"/>
                <a:gd name="T3" fmla="*/ 3 h 530"/>
                <a:gd name="T4" fmla="*/ 12 w 96"/>
                <a:gd name="T5" fmla="*/ 12 h 530"/>
                <a:gd name="T6" fmla="*/ 14 w 96"/>
                <a:gd name="T7" fmla="*/ 25 h 530"/>
                <a:gd name="T8" fmla="*/ 15 w 96"/>
                <a:gd name="T9" fmla="*/ 44 h 530"/>
                <a:gd name="T10" fmla="*/ 42 w 96"/>
                <a:gd name="T11" fmla="*/ 488 h 530"/>
                <a:gd name="T12" fmla="*/ 45 w 96"/>
                <a:gd name="T13" fmla="*/ 512 h 530"/>
                <a:gd name="T14" fmla="*/ 47 w 96"/>
                <a:gd name="T15" fmla="*/ 520 h 530"/>
                <a:gd name="T16" fmla="*/ 52 w 96"/>
                <a:gd name="T17" fmla="*/ 527 h 530"/>
                <a:gd name="T18" fmla="*/ 57 w 96"/>
                <a:gd name="T19" fmla="*/ 530 h 530"/>
                <a:gd name="T20" fmla="*/ 62 w 96"/>
                <a:gd name="T21" fmla="*/ 524 h 530"/>
                <a:gd name="T22" fmla="*/ 66 w 96"/>
                <a:gd name="T23" fmla="*/ 512 h 530"/>
                <a:gd name="T24" fmla="*/ 96 w 96"/>
                <a:gd name="T25" fmla="*/ 28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2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2" y="527"/>
                  </a:lnTo>
                  <a:lnTo>
                    <a:pt x="57" y="530"/>
                  </a:lnTo>
                  <a:lnTo>
                    <a:pt x="62" y="524"/>
                  </a:lnTo>
                  <a:lnTo>
                    <a:pt x="66" y="512"/>
                  </a:lnTo>
                  <a:lnTo>
                    <a:pt x="96" y="285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56"/>
            <p:cNvSpPr>
              <a:spLocks/>
            </p:cNvSpPr>
            <p:nvPr/>
          </p:nvSpPr>
          <p:spPr bwMode="auto">
            <a:xfrm>
              <a:off x="2817" y="672"/>
              <a:ext cx="24" cy="133"/>
            </a:xfrm>
            <a:custGeom>
              <a:avLst/>
              <a:gdLst>
                <a:gd name="T0" fmla="*/ 0 w 33"/>
                <a:gd name="T1" fmla="*/ 362 h 363"/>
                <a:gd name="T2" fmla="*/ 20 w 33"/>
                <a:gd name="T3" fmla="*/ 54 h 363"/>
                <a:gd name="T4" fmla="*/ 21 w 33"/>
                <a:gd name="T5" fmla="*/ 38 h 363"/>
                <a:gd name="T6" fmla="*/ 22 w 33"/>
                <a:gd name="T7" fmla="*/ 25 h 363"/>
                <a:gd name="T8" fmla="*/ 24 w 33"/>
                <a:gd name="T9" fmla="*/ 15 h 363"/>
                <a:gd name="T10" fmla="*/ 27 w 33"/>
                <a:gd name="T11" fmla="*/ 6 h 363"/>
                <a:gd name="T12" fmla="*/ 32 w 33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63">
                  <a:moveTo>
                    <a:pt x="0" y="362"/>
                  </a:moveTo>
                  <a:lnTo>
                    <a:pt x="20" y="54"/>
                  </a:lnTo>
                  <a:lnTo>
                    <a:pt x="21" y="38"/>
                  </a:lnTo>
                  <a:lnTo>
                    <a:pt x="22" y="25"/>
                  </a:lnTo>
                  <a:lnTo>
                    <a:pt x="24" y="15"/>
                  </a:lnTo>
                  <a:lnTo>
                    <a:pt x="27" y="6"/>
                  </a:lnTo>
                  <a:lnTo>
                    <a:pt x="32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57"/>
            <p:cNvSpPr>
              <a:spLocks/>
            </p:cNvSpPr>
            <p:nvPr/>
          </p:nvSpPr>
          <p:spPr bwMode="auto">
            <a:xfrm>
              <a:off x="2841" y="673"/>
              <a:ext cx="60" cy="260"/>
            </a:xfrm>
            <a:custGeom>
              <a:avLst/>
              <a:gdLst>
                <a:gd name="T0" fmla="*/ 0 w 85"/>
                <a:gd name="T1" fmla="*/ 0 h 530"/>
                <a:gd name="T2" fmla="*/ 7 w 85"/>
                <a:gd name="T3" fmla="*/ 3 h 530"/>
                <a:gd name="T4" fmla="*/ 12 w 85"/>
                <a:gd name="T5" fmla="*/ 12 h 530"/>
                <a:gd name="T6" fmla="*/ 14 w 85"/>
                <a:gd name="T7" fmla="*/ 25 h 530"/>
                <a:gd name="T8" fmla="*/ 15 w 85"/>
                <a:gd name="T9" fmla="*/ 44 h 530"/>
                <a:gd name="T10" fmla="*/ 43 w 85"/>
                <a:gd name="T11" fmla="*/ 488 h 530"/>
                <a:gd name="T12" fmla="*/ 45 w 85"/>
                <a:gd name="T13" fmla="*/ 512 h 530"/>
                <a:gd name="T14" fmla="*/ 47 w 85"/>
                <a:gd name="T15" fmla="*/ 520 h 530"/>
                <a:gd name="T16" fmla="*/ 53 w 85"/>
                <a:gd name="T17" fmla="*/ 527 h 530"/>
                <a:gd name="T18" fmla="*/ 57 w 85"/>
                <a:gd name="T19" fmla="*/ 530 h 530"/>
                <a:gd name="T20" fmla="*/ 63 w 85"/>
                <a:gd name="T21" fmla="*/ 524 h 530"/>
                <a:gd name="T22" fmla="*/ 67 w 85"/>
                <a:gd name="T23" fmla="*/ 512 h 530"/>
                <a:gd name="T24" fmla="*/ 85 w 85"/>
                <a:gd name="T25" fmla="*/ 27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3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3" y="527"/>
                  </a:lnTo>
                  <a:lnTo>
                    <a:pt x="57" y="530"/>
                  </a:lnTo>
                  <a:lnTo>
                    <a:pt x="63" y="524"/>
                  </a:lnTo>
                  <a:lnTo>
                    <a:pt x="67" y="512"/>
                  </a:lnTo>
                  <a:lnTo>
                    <a:pt x="85" y="27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58"/>
            <p:cNvSpPr>
              <a:spLocks/>
            </p:cNvSpPr>
            <p:nvPr/>
          </p:nvSpPr>
          <p:spPr bwMode="auto">
            <a:xfrm>
              <a:off x="2901" y="672"/>
              <a:ext cx="24" cy="133"/>
            </a:xfrm>
            <a:custGeom>
              <a:avLst/>
              <a:gdLst>
                <a:gd name="T0" fmla="*/ 0 w 32"/>
                <a:gd name="T1" fmla="*/ 362 h 363"/>
                <a:gd name="T2" fmla="*/ 19 w 32"/>
                <a:gd name="T3" fmla="*/ 54 h 363"/>
                <a:gd name="T4" fmla="*/ 20 w 32"/>
                <a:gd name="T5" fmla="*/ 38 h 363"/>
                <a:gd name="T6" fmla="*/ 21 w 32"/>
                <a:gd name="T7" fmla="*/ 25 h 363"/>
                <a:gd name="T8" fmla="*/ 23 w 32"/>
                <a:gd name="T9" fmla="*/ 15 h 363"/>
                <a:gd name="T10" fmla="*/ 27 w 32"/>
                <a:gd name="T11" fmla="*/ 6 h 363"/>
                <a:gd name="T12" fmla="*/ 31 w 32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63">
                  <a:moveTo>
                    <a:pt x="0" y="362"/>
                  </a:moveTo>
                  <a:lnTo>
                    <a:pt x="19" y="54"/>
                  </a:lnTo>
                  <a:lnTo>
                    <a:pt x="20" y="38"/>
                  </a:lnTo>
                  <a:lnTo>
                    <a:pt x="21" y="25"/>
                  </a:lnTo>
                  <a:lnTo>
                    <a:pt x="23" y="15"/>
                  </a:lnTo>
                  <a:lnTo>
                    <a:pt x="27" y="6"/>
                  </a:lnTo>
                  <a:lnTo>
                    <a:pt x="31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59"/>
            <p:cNvSpPr>
              <a:spLocks/>
            </p:cNvSpPr>
            <p:nvPr/>
          </p:nvSpPr>
          <p:spPr bwMode="auto">
            <a:xfrm>
              <a:off x="2925" y="673"/>
              <a:ext cx="61" cy="260"/>
            </a:xfrm>
            <a:custGeom>
              <a:avLst/>
              <a:gdLst>
                <a:gd name="T0" fmla="*/ 0 w 87"/>
                <a:gd name="T1" fmla="*/ 0 h 530"/>
                <a:gd name="T2" fmla="*/ 7 w 87"/>
                <a:gd name="T3" fmla="*/ 3 h 530"/>
                <a:gd name="T4" fmla="*/ 12 w 87"/>
                <a:gd name="T5" fmla="*/ 12 h 530"/>
                <a:gd name="T6" fmla="*/ 14 w 87"/>
                <a:gd name="T7" fmla="*/ 25 h 530"/>
                <a:gd name="T8" fmla="*/ 15 w 87"/>
                <a:gd name="T9" fmla="*/ 44 h 530"/>
                <a:gd name="T10" fmla="*/ 42 w 87"/>
                <a:gd name="T11" fmla="*/ 488 h 530"/>
                <a:gd name="T12" fmla="*/ 45 w 87"/>
                <a:gd name="T13" fmla="*/ 512 h 530"/>
                <a:gd name="T14" fmla="*/ 47 w 87"/>
                <a:gd name="T15" fmla="*/ 520 h 530"/>
                <a:gd name="T16" fmla="*/ 52 w 87"/>
                <a:gd name="T17" fmla="*/ 527 h 530"/>
                <a:gd name="T18" fmla="*/ 57 w 87"/>
                <a:gd name="T19" fmla="*/ 530 h 530"/>
                <a:gd name="T20" fmla="*/ 62 w 87"/>
                <a:gd name="T21" fmla="*/ 524 h 530"/>
                <a:gd name="T22" fmla="*/ 66 w 87"/>
                <a:gd name="T23" fmla="*/ 512 h 530"/>
                <a:gd name="T24" fmla="*/ 87 w 87"/>
                <a:gd name="T25" fmla="*/ 26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2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2" y="527"/>
                  </a:lnTo>
                  <a:lnTo>
                    <a:pt x="57" y="530"/>
                  </a:lnTo>
                  <a:lnTo>
                    <a:pt x="62" y="524"/>
                  </a:lnTo>
                  <a:lnTo>
                    <a:pt x="66" y="512"/>
                  </a:lnTo>
                  <a:lnTo>
                    <a:pt x="87" y="264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60"/>
            <p:cNvSpPr>
              <a:spLocks/>
            </p:cNvSpPr>
            <p:nvPr/>
          </p:nvSpPr>
          <p:spPr bwMode="auto">
            <a:xfrm>
              <a:off x="2985" y="670"/>
              <a:ext cx="24" cy="133"/>
            </a:xfrm>
            <a:custGeom>
              <a:avLst/>
              <a:gdLst>
                <a:gd name="T0" fmla="*/ 0 w 34"/>
                <a:gd name="T1" fmla="*/ 362 h 363"/>
                <a:gd name="T2" fmla="*/ 20 w 34"/>
                <a:gd name="T3" fmla="*/ 54 h 363"/>
                <a:gd name="T4" fmla="*/ 22 w 34"/>
                <a:gd name="T5" fmla="*/ 38 h 363"/>
                <a:gd name="T6" fmla="*/ 23 w 34"/>
                <a:gd name="T7" fmla="*/ 25 h 363"/>
                <a:gd name="T8" fmla="*/ 24 w 34"/>
                <a:gd name="T9" fmla="*/ 15 h 363"/>
                <a:gd name="T10" fmla="*/ 28 w 34"/>
                <a:gd name="T11" fmla="*/ 6 h 363"/>
                <a:gd name="T12" fmla="*/ 33 w 34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63">
                  <a:moveTo>
                    <a:pt x="0" y="362"/>
                  </a:moveTo>
                  <a:lnTo>
                    <a:pt x="20" y="54"/>
                  </a:lnTo>
                  <a:lnTo>
                    <a:pt x="22" y="38"/>
                  </a:lnTo>
                  <a:lnTo>
                    <a:pt x="23" y="25"/>
                  </a:lnTo>
                  <a:lnTo>
                    <a:pt x="24" y="15"/>
                  </a:lnTo>
                  <a:lnTo>
                    <a:pt x="28" y="6"/>
                  </a:lnTo>
                  <a:lnTo>
                    <a:pt x="33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61"/>
            <p:cNvSpPr>
              <a:spLocks/>
            </p:cNvSpPr>
            <p:nvPr/>
          </p:nvSpPr>
          <p:spPr bwMode="auto">
            <a:xfrm>
              <a:off x="3009" y="671"/>
              <a:ext cx="61" cy="260"/>
            </a:xfrm>
            <a:custGeom>
              <a:avLst/>
              <a:gdLst>
                <a:gd name="T0" fmla="*/ 0 w 85"/>
                <a:gd name="T1" fmla="*/ 0 h 530"/>
                <a:gd name="T2" fmla="*/ 7 w 85"/>
                <a:gd name="T3" fmla="*/ 3 h 530"/>
                <a:gd name="T4" fmla="*/ 12 w 85"/>
                <a:gd name="T5" fmla="*/ 12 h 530"/>
                <a:gd name="T6" fmla="*/ 13 w 85"/>
                <a:gd name="T7" fmla="*/ 25 h 530"/>
                <a:gd name="T8" fmla="*/ 15 w 85"/>
                <a:gd name="T9" fmla="*/ 44 h 530"/>
                <a:gd name="T10" fmla="*/ 42 w 85"/>
                <a:gd name="T11" fmla="*/ 488 h 530"/>
                <a:gd name="T12" fmla="*/ 44 w 85"/>
                <a:gd name="T13" fmla="*/ 512 h 530"/>
                <a:gd name="T14" fmla="*/ 46 w 85"/>
                <a:gd name="T15" fmla="*/ 520 h 530"/>
                <a:gd name="T16" fmla="*/ 52 w 85"/>
                <a:gd name="T17" fmla="*/ 527 h 530"/>
                <a:gd name="T18" fmla="*/ 56 w 85"/>
                <a:gd name="T19" fmla="*/ 530 h 530"/>
                <a:gd name="T20" fmla="*/ 62 w 85"/>
                <a:gd name="T21" fmla="*/ 524 h 530"/>
                <a:gd name="T22" fmla="*/ 65 w 85"/>
                <a:gd name="T23" fmla="*/ 512 h 530"/>
                <a:gd name="T24" fmla="*/ 85 w 85"/>
                <a:gd name="T25" fmla="*/ 27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3" y="25"/>
                  </a:lnTo>
                  <a:lnTo>
                    <a:pt x="15" y="44"/>
                  </a:lnTo>
                  <a:lnTo>
                    <a:pt x="42" y="488"/>
                  </a:lnTo>
                  <a:lnTo>
                    <a:pt x="44" y="512"/>
                  </a:lnTo>
                  <a:lnTo>
                    <a:pt x="46" y="520"/>
                  </a:lnTo>
                  <a:lnTo>
                    <a:pt x="52" y="527"/>
                  </a:lnTo>
                  <a:lnTo>
                    <a:pt x="56" y="530"/>
                  </a:lnTo>
                  <a:lnTo>
                    <a:pt x="62" y="524"/>
                  </a:lnTo>
                  <a:lnTo>
                    <a:pt x="65" y="512"/>
                  </a:lnTo>
                  <a:lnTo>
                    <a:pt x="85" y="274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5" name="Group 62"/>
            <p:cNvGrpSpPr>
              <a:grpSpLocks/>
            </p:cNvGrpSpPr>
            <p:nvPr/>
          </p:nvGrpSpPr>
          <p:grpSpPr bwMode="auto">
            <a:xfrm>
              <a:off x="3069" y="670"/>
              <a:ext cx="85" cy="261"/>
              <a:chOff x="4190" y="2269"/>
              <a:chExt cx="119" cy="713"/>
            </a:xfrm>
          </p:grpSpPr>
          <p:sp>
            <p:nvSpPr>
              <p:cNvPr id="78" name="Freeform 63"/>
              <p:cNvSpPr>
                <a:spLocks/>
              </p:cNvSpPr>
              <p:nvPr/>
            </p:nvSpPr>
            <p:spPr bwMode="auto">
              <a:xfrm>
                <a:off x="4190" y="2269"/>
                <a:ext cx="35" cy="363"/>
              </a:xfrm>
              <a:custGeom>
                <a:avLst/>
                <a:gdLst>
                  <a:gd name="T0" fmla="*/ 0 w 35"/>
                  <a:gd name="T1" fmla="*/ 362 h 363"/>
                  <a:gd name="T2" fmla="*/ 21 w 35"/>
                  <a:gd name="T3" fmla="*/ 54 h 363"/>
                  <a:gd name="T4" fmla="*/ 22 w 35"/>
                  <a:gd name="T5" fmla="*/ 38 h 363"/>
                  <a:gd name="T6" fmla="*/ 23 w 35"/>
                  <a:gd name="T7" fmla="*/ 25 h 363"/>
                  <a:gd name="T8" fmla="*/ 25 w 35"/>
                  <a:gd name="T9" fmla="*/ 15 h 363"/>
                  <a:gd name="T10" fmla="*/ 29 w 35"/>
                  <a:gd name="T11" fmla="*/ 6 h 363"/>
                  <a:gd name="T12" fmla="*/ 34 w 35"/>
                  <a:gd name="T13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63">
                    <a:moveTo>
                      <a:pt x="0" y="362"/>
                    </a:moveTo>
                    <a:lnTo>
                      <a:pt x="21" y="54"/>
                    </a:lnTo>
                    <a:lnTo>
                      <a:pt x="22" y="38"/>
                    </a:lnTo>
                    <a:lnTo>
                      <a:pt x="23" y="25"/>
                    </a:lnTo>
                    <a:lnTo>
                      <a:pt x="25" y="15"/>
                    </a:lnTo>
                    <a:lnTo>
                      <a:pt x="29" y="6"/>
                    </a:lnTo>
                    <a:lnTo>
                      <a:pt x="34" y="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64"/>
              <p:cNvSpPr>
                <a:spLocks/>
              </p:cNvSpPr>
              <p:nvPr/>
            </p:nvSpPr>
            <p:spPr bwMode="auto">
              <a:xfrm>
                <a:off x="4225" y="2273"/>
                <a:ext cx="84" cy="709"/>
              </a:xfrm>
              <a:custGeom>
                <a:avLst/>
                <a:gdLst>
                  <a:gd name="T0" fmla="*/ 0 w 84"/>
                  <a:gd name="T1" fmla="*/ 0 h 709"/>
                  <a:gd name="T2" fmla="*/ 7 w 84"/>
                  <a:gd name="T3" fmla="*/ 4 h 709"/>
                  <a:gd name="T4" fmla="*/ 12 w 84"/>
                  <a:gd name="T5" fmla="*/ 16 h 709"/>
                  <a:gd name="T6" fmla="*/ 13 w 84"/>
                  <a:gd name="T7" fmla="*/ 33 h 709"/>
                  <a:gd name="T8" fmla="*/ 15 w 84"/>
                  <a:gd name="T9" fmla="*/ 59 h 709"/>
                  <a:gd name="T10" fmla="*/ 42 w 84"/>
                  <a:gd name="T11" fmla="*/ 651 h 709"/>
                  <a:gd name="T12" fmla="*/ 44 w 84"/>
                  <a:gd name="T13" fmla="*/ 684 h 709"/>
                  <a:gd name="T14" fmla="*/ 46 w 84"/>
                  <a:gd name="T15" fmla="*/ 694 h 709"/>
                  <a:gd name="T16" fmla="*/ 52 w 84"/>
                  <a:gd name="T17" fmla="*/ 704 h 709"/>
                  <a:gd name="T18" fmla="*/ 56 w 84"/>
                  <a:gd name="T19" fmla="*/ 708 h 709"/>
                  <a:gd name="T20" fmla="*/ 62 w 84"/>
                  <a:gd name="T21" fmla="*/ 700 h 709"/>
                  <a:gd name="T22" fmla="*/ 65 w 84"/>
                  <a:gd name="T23" fmla="*/ 684 h 709"/>
                  <a:gd name="T24" fmla="*/ 83 w 84"/>
                  <a:gd name="T25" fmla="*/ 38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09">
                    <a:moveTo>
                      <a:pt x="0" y="0"/>
                    </a:moveTo>
                    <a:lnTo>
                      <a:pt x="7" y="4"/>
                    </a:lnTo>
                    <a:lnTo>
                      <a:pt x="12" y="16"/>
                    </a:lnTo>
                    <a:lnTo>
                      <a:pt x="13" y="33"/>
                    </a:lnTo>
                    <a:lnTo>
                      <a:pt x="15" y="59"/>
                    </a:lnTo>
                    <a:lnTo>
                      <a:pt x="42" y="651"/>
                    </a:lnTo>
                    <a:lnTo>
                      <a:pt x="44" y="684"/>
                    </a:lnTo>
                    <a:lnTo>
                      <a:pt x="46" y="694"/>
                    </a:lnTo>
                    <a:lnTo>
                      <a:pt x="52" y="704"/>
                    </a:lnTo>
                    <a:lnTo>
                      <a:pt x="56" y="708"/>
                    </a:lnTo>
                    <a:lnTo>
                      <a:pt x="62" y="700"/>
                    </a:lnTo>
                    <a:lnTo>
                      <a:pt x="65" y="684"/>
                    </a:lnTo>
                    <a:lnTo>
                      <a:pt x="83" y="38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" name="Freeform 65"/>
            <p:cNvSpPr>
              <a:spLocks/>
            </p:cNvSpPr>
            <p:nvPr/>
          </p:nvSpPr>
          <p:spPr bwMode="auto">
            <a:xfrm>
              <a:off x="2480" y="672"/>
              <a:ext cx="23" cy="133"/>
            </a:xfrm>
            <a:custGeom>
              <a:avLst/>
              <a:gdLst>
                <a:gd name="T0" fmla="*/ 0 w 33"/>
                <a:gd name="T1" fmla="*/ 362 h 363"/>
                <a:gd name="T2" fmla="*/ 20 w 33"/>
                <a:gd name="T3" fmla="*/ 54 h 363"/>
                <a:gd name="T4" fmla="*/ 21 w 33"/>
                <a:gd name="T5" fmla="*/ 38 h 363"/>
                <a:gd name="T6" fmla="*/ 22 w 33"/>
                <a:gd name="T7" fmla="*/ 25 h 363"/>
                <a:gd name="T8" fmla="*/ 24 w 33"/>
                <a:gd name="T9" fmla="*/ 15 h 363"/>
                <a:gd name="T10" fmla="*/ 27 w 33"/>
                <a:gd name="T11" fmla="*/ 6 h 363"/>
                <a:gd name="T12" fmla="*/ 32 w 33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63">
                  <a:moveTo>
                    <a:pt x="0" y="362"/>
                  </a:moveTo>
                  <a:lnTo>
                    <a:pt x="20" y="54"/>
                  </a:lnTo>
                  <a:lnTo>
                    <a:pt x="21" y="38"/>
                  </a:lnTo>
                  <a:lnTo>
                    <a:pt x="22" y="25"/>
                  </a:lnTo>
                  <a:lnTo>
                    <a:pt x="24" y="15"/>
                  </a:lnTo>
                  <a:lnTo>
                    <a:pt x="27" y="6"/>
                  </a:lnTo>
                  <a:lnTo>
                    <a:pt x="32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66"/>
            <p:cNvSpPr>
              <a:spLocks/>
            </p:cNvSpPr>
            <p:nvPr/>
          </p:nvSpPr>
          <p:spPr bwMode="auto">
            <a:xfrm>
              <a:off x="2503" y="673"/>
              <a:ext cx="63" cy="260"/>
            </a:xfrm>
            <a:custGeom>
              <a:avLst/>
              <a:gdLst>
                <a:gd name="T0" fmla="*/ 0 w 89"/>
                <a:gd name="T1" fmla="*/ 0 h 530"/>
                <a:gd name="T2" fmla="*/ 7 w 89"/>
                <a:gd name="T3" fmla="*/ 3 h 530"/>
                <a:gd name="T4" fmla="*/ 12 w 89"/>
                <a:gd name="T5" fmla="*/ 12 h 530"/>
                <a:gd name="T6" fmla="*/ 14 w 89"/>
                <a:gd name="T7" fmla="*/ 25 h 530"/>
                <a:gd name="T8" fmla="*/ 15 w 89"/>
                <a:gd name="T9" fmla="*/ 44 h 530"/>
                <a:gd name="T10" fmla="*/ 43 w 89"/>
                <a:gd name="T11" fmla="*/ 488 h 530"/>
                <a:gd name="T12" fmla="*/ 45 w 89"/>
                <a:gd name="T13" fmla="*/ 512 h 530"/>
                <a:gd name="T14" fmla="*/ 47 w 89"/>
                <a:gd name="T15" fmla="*/ 520 h 530"/>
                <a:gd name="T16" fmla="*/ 53 w 89"/>
                <a:gd name="T17" fmla="*/ 527 h 530"/>
                <a:gd name="T18" fmla="*/ 57 w 89"/>
                <a:gd name="T19" fmla="*/ 530 h 530"/>
                <a:gd name="T20" fmla="*/ 63 w 89"/>
                <a:gd name="T21" fmla="*/ 524 h 530"/>
                <a:gd name="T22" fmla="*/ 67 w 89"/>
                <a:gd name="T23" fmla="*/ 512 h 530"/>
                <a:gd name="T24" fmla="*/ 89 w 89"/>
                <a:gd name="T25" fmla="*/ 26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3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3" y="527"/>
                  </a:lnTo>
                  <a:lnTo>
                    <a:pt x="57" y="530"/>
                  </a:lnTo>
                  <a:lnTo>
                    <a:pt x="63" y="524"/>
                  </a:lnTo>
                  <a:lnTo>
                    <a:pt x="67" y="512"/>
                  </a:lnTo>
                  <a:lnTo>
                    <a:pt x="89" y="264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67"/>
            <p:cNvSpPr>
              <a:spLocks/>
            </p:cNvSpPr>
            <p:nvPr/>
          </p:nvSpPr>
          <p:spPr bwMode="auto">
            <a:xfrm>
              <a:off x="2564" y="672"/>
              <a:ext cx="23" cy="133"/>
            </a:xfrm>
            <a:custGeom>
              <a:avLst/>
              <a:gdLst>
                <a:gd name="T0" fmla="*/ 0 w 32"/>
                <a:gd name="T1" fmla="*/ 362 h 363"/>
                <a:gd name="T2" fmla="*/ 19 w 32"/>
                <a:gd name="T3" fmla="*/ 54 h 363"/>
                <a:gd name="T4" fmla="*/ 20 w 32"/>
                <a:gd name="T5" fmla="*/ 38 h 363"/>
                <a:gd name="T6" fmla="*/ 21 w 32"/>
                <a:gd name="T7" fmla="*/ 25 h 363"/>
                <a:gd name="T8" fmla="*/ 23 w 32"/>
                <a:gd name="T9" fmla="*/ 15 h 363"/>
                <a:gd name="T10" fmla="*/ 27 w 32"/>
                <a:gd name="T11" fmla="*/ 6 h 363"/>
                <a:gd name="T12" fmla="*/ 31 w 32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63">
                  <a:moveTo>
                    <a:pt x="0" y="362"/>
                  </a:moveTo>
                  <a:lnTo>
                    <a:pt x="19" y="54"/>
                  </a:lnTo>
                  <a:lnTo>
                    <a:pt x="20" y="38"/>
                  </a:lnTo>
                  <a:lnTo>
                    <a:pt x="21" y="25"/>
                  </a:lnTo>
                  <a:lnTo>
                    <a:pt x="23" y="15"/>
                  </a:lnTo>
                  <a:lnTo>
                    <a:pt x="27" y="6"/>
                  </a:lnTo>
                  <a:lnTo>
                    <a:pt x="31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68"/>
            <p:cNvSpPr>
              <a:spLocks/>
            </p:cNvSpPr>
            <p:nvPr/>
          </p:nvSpPr>
          <p:spPr bwMode="auto">
            <a:xfrm>
              <a:off x="2587" y="673"/>
              <a:ext cx="61" cy="260"/>
            </a:xfrm>
            <a:custGeom>
              <a:avLst/>
              <a:gdLst>
                <a:gd name="T0" fmla="*/ 0 w 85"/>
                <a:gd name="T1" fmla="*/ 0 h 530"/>
                <a:gd name="T2" fmla="*/ 7 w 85"/>
                <a:gd name="T3" fmla="*/ 3 h 530"/>
                <a:gd name="T4" fmla="*/ 12 w 85"/>
                <a:gd name="T5" fmla="*/ 12 h 530"/>
                <a:gd name="T6" fmla="*/ 14 w 85"/>
                <a:gd name="T7" fmla="*/ 25 h 530"/>
                <a:gd name="T8" fmla="*/ 15 w 85"/>
                <a:gd name="T9" fmla="*/ 44 h 530"/>
                <a:gd name="T10" fmla="*/ 42 w 85"/>
                <a:gd name="T11" fmla="*/ 488 h 530"/>
                <a:gd name="T12" fmla="*/ 45 w 85"/>
                <a:gd name="T13" fmla="*/ 512 h 530"/>
                <a:gd name="T14" fmla="*/ 47 w 85"/>
                <a:gd name="T15" fmla="*/ 520 h 530"/>
                <a:gd name="T16" fmla="*/ 52 w 85"/>
                <a:gd name="T17" fmla="*/ 527 h 530"/>
                <a:gd name="T18" fmla="*/ 57 w 85"/>
                <a:gd name="T19" fmla="*/ 530 h 530"/>
                <a:gd name="T20" fmla="*/ 62 w 85"/>
                <a:gd name="T21" fmla="*/ 524 h 530"/>
                <a:gd name="T22" fmla="*/ 66 w 85"/>
                <a:gd name="T23" fmla="*/ 512 h 530"/>
                <a:gd name="T24" fmla="*/ 85 w 85"/>
                <a:gd name="T25" fmla="*/ 26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2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2" y="527"/>
                  </a:lnTo>
                  <a:lnTo>
                    <a:pt x="57" y="530"/>
                  </a:lnTo>
                  <a:lnTo>
                    <a:pt x="62" y="524"/>
                  </a:lnTo>
                  <a:lnTo>
                    <a:pt x="66" y="512"/>
                  </a:lnTo>
                  <a:lnTo>
                    <a:pt x="85" y="264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69"/>
            <p:cNvSpPr>
              <a:spLocks/>
            </p:cNvSpPr>
            <p:nvPr/>
          </p:nvSpPr>
          <p:spPr bwMode="auto">
            <a:xfrm>
              <a:off x="2648" y="670"/>
              <a:ext cx="24" cy="133"/>
            </a:xfrm>
            <a:custGeom>
              <a:avLst/>
              <a:gdLst>
                <a:gd name="T0" fmla="*/ 0 w 34"/>
                <a:gd name="T1" fmla="*/ 362 h 363"/>
                <a:gd name="T2" fmla="*/ 20 w 34"/>
                <a:gd name="T3" fmla="*/ 54 h 363"/>
                <a:gd name="T4" fmla="*/ 22 w 34"/>
                <a:gd name="T5" fmla="*/ 38 h 363"/>
                <a:gd name="T6" fmla="*/ 23 w 34"/>
                <a:gd name="T7" fmla="*/ 25 h 363"/>
                <a:gd name="T8" fmla="*/ 24 w 34"/>
                <a:gd name="T9" fmla="*/ 15 h 363"/>
                <a:gd name="T10" fmla="*/ 28 w 34"/>
                <a:gd name="T11" fmla="*/ 6 h 363"/>
                <a:gd name="T12" fmla="*/ 33 w 34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63">
                  <a:moveTo>
                    <a:pt x="0" y="362"/>
                  </a:moveTo>
                  <a:lnTo>
                    <a:pt x="20" y="54"/>
                  </a:lnTo>
                  <a:lnTo>
                    <a:pt x="22" y="38"/>
                  </a:lnTo>
                  <a:lnTo>
                    <a:pt x="23" y="25"/>
                  </a:lnTo>
                  <a:lnTo>
                    <a:pt x="24" y="15"/>
                  </a:lnTo>
                  <a:lnTo>
                    <a:pt x="28" y="6"/>
                  </a:lnTo>
                  <a:lnTo>
                    <a:pt x="33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70"/>
            <p:cNvSpPr>
              <a:spLocks/>
            </p:cNvSpPr>
            <p:nvPr/>
          </p:nvSpPr>
          <p:spPr bwMode="auto">
            <a:xfrm>
              <a:off x="2672" y="671"/>
              <a:ext cx="61" cy="260"/>
            </a:xfrm>
            <a:custGeom>
              <a:avLst/>
              <a:gdLst>
                <a:gd name="T0" fmla="*/ 0 w 86"/>
                <a:gd name="T1" fmla="*/ 0 h 530"/>
                <a:gd name="T2" fmla="*/ 7 w 86"/>
                <a:gd name="T3" fmla="*/ 3 h 530"/>
                <a:gd name="T4" fmla="*/ 12 w 86"/>
                <a:gd name="T5" fmla="*/ 12 h 530"/>
                <a:gd name="T6" fmla="*/ 13 w 86"/>
                <a:gd name="T7" fmla="*/ 25 h 530"/>
                <a:gd name="T8" fmla="*/ 15 w 86"/>
                <a:gd name="T9" fmla="*/ 44 h 530"/>
                <a:gd name="T10" fmla="*/ 42 w 86"/>
                <a:gd name="T11" fmla="*/ 488 h 530"/>
                <a:gd name="T12" fmla="*/ 44 w 86"/>
                <a:gd name="T13" fmla="*/ 512 h 530"/>
                <a:gd name="T14" fmla="*/ 46 w 86"/>
                <a:gd name="T15" fmla="*/ 520 h 530"/>
                <a:gd name="T16" fmla="*/ 52 w 86"/>
                <a:gd name="T17" fmla="*/ 527 h 530"/>
                <a:gd name="T18" fmla="*/ 56 w 86"/>
                <a:gd name="T19" fmla="*/ 530 h 530"/>
                <a:gd name="T20" fmla="*/ 62 w 86"/>
                <a:gd name="T21" fmla="*/ 524 h 530"/>
                <a:gd name="T22" fmla="*/ 65 w 86"/>
                <a:gd name="T23" fmla="*/ 512 h 530"/>
                <a:gd name="T24" fmla="*/ 86 w 86"/>
                <a:gd name="T25" fmla="*/ 27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3" y="25"/>
                  </a:lnTo>
                  <a:lnTo>
                    <a:pt x="15" y="44"/>
                  </a:lnTo>
                  <a:lnTo>
                    <a:pt x="42" y="488"/>
                  </a:lnTo>
                  <a:lnTo>
                    <a:pt x="44" y="512"/>
                  </a:lnTo>
                  <a:lnTo>
                    <a:pt x="46" y="520"/>
                  </a:lnTo>
                  <a:lnTo>
                    <a:pt x="52" y="527"/>
                  </a:lnTo>
                  <a:lnTo>
                    <a:pt x="56" y="530"/>
                  </a:lnTo>
                  <a:lnTo>
                    <a:pt x="62" y="524"/>
                  </a:lnTo>
                  <a:lnTo>
                    <a:pt x="65" y="512"/>
                  </a:lnTo>
                  <a:lnTo>
                    <a:pt x="86" y="274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2" name="Group 71"/>
            <p:cNvGrpSpPr>
              <a:grpSpLocks/>
            </p:cNvGrpSpPr>
            <p:nvPr/>
          </p:nvGrpSpPr>
          <p:grpSpPr bwMode="auto">
            <a:xfrm>
              <a:off x="2731" y="670"/>
              <a:ext cx="85" cy="261"/>
              <a:chOff x="3715" y="2269"/>
              <a:chExt cx="119" cy="713"/>
            </a:xfrm>
          </p:grpSpPr>
          <p:sp>
            <p:nvSpPr>
              <p:cNvPr id="76" name="Freeform 72"/>
              <p:cNvSpPr>
                <a:spLocks/>
              </p:cNvSpPr>
              <p:nvPr/>
            </p:nvSpPr>
            <p:spPr bwMode="auto">
              <a:xfrm>
                <a:off x="3715" y="2269"/>
                <a:ext cx="35" cy="363"/>
              </a:xfrm>
              <a:custGeom>
                <a:avLst/>
                <a:gdLst>
                  <a:gd name="T0" fmla="*/ 0 w 35"/>
                  <a:gd name="T1" fmla="*/ 362 h 363"/>
                  <a:gd name="T2" fmla="*/ 21 w 35"/>
                  <a:gd name="T3" fmla="*/ 54 h 363"/>
                  <a:gd name="T4" fmla="*/ 22 w 35"/>
                  <a:gd name="T5" fmla="*/ 38 h 363"/>
                  <a:gd name="T6" fmla="*/ 23 w 35"/>
                  <a:gd name="T7" fmla="*/ 25 h 363"/>
                  <a:gd name="T8" fmla="*/ 25 w 35"/>
                  <a:gd name="T9" fmla="*/ 15 h 363"/>
                  <a:gd name="T10" fmla="*/ 29 w 35"/>
                  <a:gd name="T11" fmla="*/ 6 h 363"/>
                  <a:gd name="T12" fmla="*/ 34 w 35"/>
                  <a:gd name="T13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63">
                    <a:moveTo>
                      <a:pt x="0" y="362"/>
                    </a:moveTo>
                    <a:lnTo>
                      <a:pt x="21" y="54"/>
                    </a:lnTo>
                    <a:lnTo>
                      <a:pt x="22" y="38"/>
                    </a:lnTo>
                    <a:lnTo>
                      <a:pt x="23" y="25"/>
                    </a:lnTo>
                    <a:lnTo>
                      <a:pt x="25" y="15"/>
                    </a:lnTo>
                    <a:lnTo>
                      <a:pt x="29" y="6"/>
                    </a:lnTo>
                    <a:lnTo>
                      <a:pt x="34" y="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/>
              </p:cNvSpPr>
              <p:nvPr/>
            </p:nvSpPr>
            <p:spPr bwMode="auto">
              <a:xfrm>
                <a:off x="3750" y="2273"/>
                <a:ext cx="84" cy="709"/>
              </a:xfrm>
              <a:custGeom>
                <a:avLst/>
                <a:gdLst>
                  <a:gd name="T0" fmla="*/ 0 w 84"/>
                  <a:gd name="T1" fmla="*/ 0 h 709"/>
                  <a:gd name="T2" fmla="*/ 7 w 84"/>
                  <a:gd name="T3" fmla="*/ 4 h 709"/>
                  <a:gd name="T4" fmla="*/ 12 w 84"/>
                  <a:gd name="T5" fmla="*/ 16 h 709"/>
                  <a:gd name="T6" fmla="*/ 13 w 84"/>
                  <a:gd name="T7" fmla="*/ 33 h 709"/>
                  <a:gd name="T8" fmla="*/ 15 w 84"/>
                  <a:gd name="T9" fmla="*/ 59 h 709"/>
                  <a:gd name="T10" fmla="*/ 42 w 84"/>
                  <a:gd name="T11" fmla="*/ 651 h 709"/>
                  <a:gd name="T12" fmla="*/ 44 w 84"/>
                  <a:gd name="T13" fmla="*/ 684 h 709"/>
                  <a:gd name="T14" fmla="*/ 46 w 84"/>
                  <a:gd name="T15" fmla="*/ 694 h 709"/>
                  <a:gd name="T16" fmla="*/ 52 w 84"/>
                  <a:gd name="T17" fmla="*/ 704 h 709"/>
                  <a:gd name="T18" fmla="*/ 56 w 84"/>
                  <a:gd name="T19" fmla="*/ 708 h 709"/>
                  <a:gd name="T20" fmla="*/ 62 w 84"/>
                  <a:gd name="T21" fmla="*/ 700 h 709"/>
                  <a:gd name="T22" fmla="*/ 65 w 84"/>
                  <a:gd name="T23" fmla="*/ 684 h 709"/>
                  <a:gd name="T24" fmla="*/ 83 w 84"/>
                  <a:gd name="T25" fmla="*/ 38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09">
                    <a:moveTo>
                      <a:pt x="0" y="0"/>
                    </a:moveTo>
                    <a:lnTo>
                      <a:pt x="7" y="4"/>
                    </a:lnTo>
                    <a:lnTo>
                      <a:pt x="12" y="16"/>
                    </a:lnTo>
                    <a:lnTo>
                      <a:pt x="13" y="33"/>
                    </a:lnTo>
                    <a:lnTo>
                      <a:pt x="15" y="59"/>
                    </a:lnTo>
                    <a:lnTo>
                      <a:pt x="42" y="651"/>
                    </a:lnTo>
                    <a:lnTo>
                      <a:pt x="44" y="684"/>
                    </a:lnTo>
                    <a:lnTo>
                      <a:pt x="46" y="694"/>
                    </a:lnTo>
                    <a:lnTo>
                      <a:pt x="52" y="704"/>
                    </a:lnTo>
                    <a:lnTo>
                      <a:pt x="56" y="708"/>
                    </a:lnTo>
                    <a:lnTo>
                      <a:pt x="62" y="700"/>
                    </a:lnTo>
                    <a:lnTo>
                      <a:pt x="65" y="684"/>
                    </a:lnTo>
                    <a:lnTo>
                      <a:pt x="83" y="38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" name="Freeform 74"/>
            <p:cNvSpPr>
              <a:spLocks/>
            </p:cNvSpPr>
            <p:nvPr/>
          </p:nvSpPr>
          <p:spPr bwMode="auto">
            <a:xfrm>
              <a:off x="2136" y="672"/>
              <a:ext cx="23" cy="133"/>
            </a:xfrm>
            <a:custGeom>
              <a:avLst/>
              <a:gdLst>
                <a:gd name="T0" fmla="*/ 0 w 33"/>
                <a:gd name="T1" fmla="*/ 362 h 363"/>
                <a:gd name="T2" fmla="*/ 20 w 33"/>
                <a:gd name="T3" fmla="*/ 54 h 363"/>
                <a:gd name="T4" fmla="*/ 21 w 33"/>
                <a:gd name="T5" fmla="*/ 38 h 363"/>
                <a:gd name="T6" fmla="*/ 22 w 33"/>
                <a:gd name="T7" fmla="*/ 25 h 363"/>
                <a:gd name="T8" fmla="*/ 24 w 33"/>
                <a:gd name="T9" fmla="*/ 15 h 363"/>
                <a:gd name="T10" fmla="*/ 27 w 33"/>
                <a:gd name="T11" fmla="*/ 6 h 363"/>
                <a:gd name="T12" fmla="*/ 32 w 33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63">
                  <a:moveTo>
                    <a:pt x="0" y="362"/>
                  </a:moveTo>
                  <a:lnTo>
                    <a:pt x="20" y="54"/>
                  </a:lnTo>
                  <a:lnTo>
                    <a:pt x="21" y="38"/>
                  </a:lnTo>
                  <a:lnTo>
                    <a:pt x="22" y="25"/>
                  </a:lnTo>
                  <a:lnTo>
                    <a:pt x="24" y="15"/>
                  </a:lnTo>
                  <a:lnTo>
                    <a:pt x="27" y="6"/>
                  </a:lnTo>
                  <a:lnTo>
                    <a:pt x="32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75"/>
            <p:cNvSpPr>
              <a:spLocks/>
            </p:cNvSpPr>
            <p:nvPr/>
          </p:nvSpPr>
          <p:spPr bwMode="auto">
            <a:xfrm>
              <a:off x="2159" y="673"/>
              <a:ext cx="62" cy="260"/>
            </a:xfrm>
            <a:custGeom>
              <a:avLst/>
              <a:gdLst>
                <a:gd name="T0" fmla="*/ 0 w 87"/>
                <a:gd name="T1" fmla="*/ 0 h 530"/>
                <a:gd name="T2" fmla="*/ 7 w 87"/>
                <a:gd name="T3" fmla="*/ 3 h 530"/>
                <a:gd name="T4" fmla="*/ 12 w 87"/>
                <a:gd name="T5" fmla="*/ 12 h 530"/>
                <a:gd name="T6" fmla="*/ 14 w 87"/>
                <a:gd name="T7" fmla="*/ 25 h 530"/>
                <a:gd name="T8" fmla="*/ 15 w 87"/>
                <a:gd name="T9" fmla="*/ 44 h 530"/>
                <a:gd name="T10" fmla="*/ 43 w 87"/>
                <a:gd name="T11" fmla="*/ 488 h 530"/>
                <a:gd name="T12" fmla="*/ 45 w 87"/>
                <a:gd name="T13" fmla="*/ 512 h 530"/>
                <a:gd name="T14" fmla="*/ 47 w 87"/>
                <a:gd name="T15" fmla="*/ 520 h 530"/>
                <a:gd name="T16" fmla="*/ 53 w 87"/>
                <a:gd name="T17" fmla="*/ 527 h 530"/>
                <a:gd name="T18" fmla="*/ 57 w 87"/>
                <a:gd name="T19" fmla="*/ 530 h 530"/>
                <a:gd name="T20" fmla="*/ 63 w 87"/>
                <a:gd name="T21" fmla="*/ 524 h 530"/>
                <a:gd name="T22" fmla="*/ 67 w 87"/>
                <a:gd name="T23" fmla="*/ 512 h 530"/>
                <a:gd name="T24" fmla="*/ 87 w 87"/>
                <a:gd name="T25" fmla="*/ 276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3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3" y="527"/>
                  </a:lnTo>
                  <a:lnTo>
                    <a:pt x="57" y="530"/>
                  </a:lnTo>
                  <a:lnTo>
                    <a:pt x="63" y="524"/>
                  </a:lnTo>
                  <a:lnTo>
                    <a:pt x="67" y="512"/>
                  </a:lnTo>
                  <a:lnTo>
                    <a:pt x="87" y="276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76"/>
            <p:cNvSpPr>
              <a:spLocks/>
            </p:cNvSpPr>
            <p:nvPr/>
          </p:nvSpPr>
          <p:spPr bwMode="auto">
            <a:xfrm>
              <a:off x="2220" y="672"/>
              <a:ext cx="23" cy="133"/>
            </a:xfrm>
            <a:custGeom>
              <a:avLst/>
              <a:gdLst>
                <a:gd name="T0" fmla="*/ 0 w 32"/>
                <a:gd name="T1" fmla="*/ 362 h 363"/>
                <a:gd name="T2" fmla="*/ 19 w 32"/>
                <a:gd name="T3" fmla="*/ 54 h 363"/>
                <a:gd name="T4" fmla="*/ 20 w 32"/>
                <a:gd name="T5" fmla="*/ 38 h 363"/>
                <a:gd name="T6" fmla="*/ 21 w 32"/>
                <a:gd name="T7" fmla="*/ 25 h 363"/>
                <a:gd name="T8" fmla="*/ 23 w 32"/>
                <a:gd name="T9" fmla="*/ 15 h 363"/>
                <a:gd name="T10" fmla="*/ 27 w 32"/>
                <a:gd name="T11" fmla="*/ 6 h 363"/>
                <a:gd name="T12" fmla="*/ 31 w 32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63">
                  <a:moveTo>
                    <a:pt x="0" y="362"/>
                  </a:moveTo>
                  <a:lnTo>
                    <a:pt x="19" y="54"/>
                  </a:lnTo>
                  <a:lnTo>
                    <a:pt x="20" y="38"/>
                  </a:lnTo>
                  <a:lnTo>
                    <a:pt x="21" y="25"/>
                  </a:lnTo>
                  <a:lnTo>
                    <a:pt x="23" y="15"/>
                  </a:lnTo>
                  <a:lnTo>
                    <a:pt x="27" y="6"/>
                  </a:lnTo>
                  <a:lnTo>
                    <a:pt x="31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77"/>
            <p:cNvSpPr>
              <a:spLocks/>
            </p:cNvSpPr>
            <p:nvPr/>
          </p:nvSpPr>
          <p:spPr bwMode="auto">
            <a:xfrm>
              <a:off x="2243" y="673"/>
              <a:ext cx="61" cy="260"/>
            </a:xfrm>
            <a:custGeom>
              <a:avLst/>
              <a:gdLst>
                <a:gd name="T0" fmla="*/ 0 w 86"/>
                <a:gd name="T1" fmla="*/ 0 h 530"/>
                <a:gd name="T2" fmla="*/ 7 w 86"/>
                <a:gd name="T3" fmla="*/ 3 h 530"/>
                <a:gd name="T4" fmla="*/ 12 w 86"/>
                <a:gd name="T5" fmla="*/ 12 h 530"/>
                <a:gd name="T6" fmla="*/ 14 w 86"/>
                <a:gd name="T7" fmla="*/ 25 h 530"/>
                <a:gd name="T8" fmla="*/ 15 w 86"/>
                <a:gd name="T9" fmla="*/ 44 h 530"/>
                <a:gd name="T10" fmla="*/ 43 w 86"/>
                <a:gd name="T11" fmla="*/ 488 h 530"/>
                <a:gd name="T12" fmla="*/ 45 w 86"/>
                <a:gd name="T13" fmla="*/ 512 h 530"/>
                <a:gd name="T14" fmla="*/ 47 w 86"/>
                <a:gd name="T15" fmla="*/ 520 h 530"/>
                <a:gd name="T16" fmla="*/ 53 w 86"/>
                <a:gd name="T17" fmla="*/ 527 h 530"/>
                <a:gd name="T18" fmla="*/ 57 w 86"/>
                <a:gd name="T19" fmla="*/ 530 h 530"/>
                <a:gd name="T20" fmla="*/ 63 w 86"/>
                <a:gd name="T21" fmla="*/ 524 h 530"/>
                <a:gd name="T22" fmla="*/ 67 w 86"/>
                <a:gd name="T23" fmla="*/ 512 h 530"/>
                <a:gd name="T24" fmla="*/ 86 w 86"/>
                <a:gd name="T25" fmla="*/ 258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3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3" y="527"/>
                  </a:lnTo>
                  <a:lnTo>
                    <a:pt x="57" y="530"/>
                  </a:lnTo>
                  <a:lnTo>
                    <a:pt x="63" y="524"/>
                  </a:lnTo>
                  <a:lnTo>
                    <a:pt x="67" y="512"/>
                  </a:lnTo>
                  <a:lnTo>
                    <a:pt x="86" y="258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78"/>
            <p:cNvSpPr>
              <a:spLocks/>
            </p:cNvSpPr>
            <p:nvPr/>
          </p:nvSpPr>
          <p:spPr bwMode="auto">
            <a:xfrm>
              <a:off x="2304" y="670"/>
              <a:ext cx="24" cy="133"/>
            </a:xfrm>
            <a:custGeom>
              <a:avLst/>
              <a:gdLst>
                <a:gd name="T0" fmla="*/ 0 w 33"/>
                <a:gd name="T1" fmla="*/ 362 h 363"/>
                <a:gd name="T2" fmla="*/ 20 w 33"/>
                <a:gd name="T3" fmla="*/ 54 h 363"/>
                <a:gd name="T4" fmla="*/ 21 w 33"/>
                <a:gd name="T5" fmla="*/ 38 h 363"/>
                <a:gd name="T6" fmla="*/ 22 w 33"/>
                <a:gd name="T7" fmla="*/ 25 h 363"/>
                <a:gd name="T8" fmla="*/ 24 w 33"/>
                <a:gd name="T9" fmla="*/ 15 h 363"/>
                <a:gd name="T10" fmla="*/ 27 w 33"/>
                <a:gd name="T11" fmla="*/ 6 h 363"/>
                <a:gd name="T12" fmla="*/ 32 w 33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63">
                  <a:moveTo>
                    <a:pt x="0" y="362"/>
                  </a:moveTo>
                  <a:lnTo>
                    <a:pt x="20" y="54"/>
                  </a:lnTo>
                  <a:lnTo>
                    <a:pt x="21" y="38"/>
                  </a:lnTo>
                  <a:lnTo>
                    <a:pt x="22" y="25"/>
                  </a:lnTo>
                  <a:lnTo>
                    <a:pt x="24" y="15"/>
                  </a:lnTo>
                  <a:lnTo>
                    <a:pt x="27" y="6"/>
                  </a:lnTo>
                  <a:lnTo>
                    <a:pt x="32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79"/>
            <p:cNvSpPr>
              <a:spLocks/>
            </p:cNvSpPr>
            <p:nvPr/>
          </p:nvSpPr>
          <p:spPr bwMode="auto">
            <a:xfrm>
              <a:off x="2328" y="671"/>
              <a:ext cx="61" cy="260"/>
            </a:xfrm>
            <a:custGeom>
              <a:avLst/>
              <a:gdLst>
                <a:gd name="T0" fmla="*/ 0 w 87"/>
                <a:gd name="T1" fmla="*/ 0 h 530"/>
                <a:gd name="T2" fmla="*/ 7 w 87"/>
                <a:gd name="T3" fmla="*/ 3 h 530"/>
                <a:gd name="T4" fmla="*/ 12 w 87"/>
                <a:gd name="T5" fmla="*/ 12 h 530"/>
                <a:gd name="T6" fmla="*/ 13 w 87"/>
                <a:gd name="T7" fmla="*/ 25 h 530"/>
                <a:gd name="T8" fmla="*/ 15 w 87"/>
                <a:gd name="T9" fmla="*/ 44 h 530"/>
                <a:gd name="T10" fmla="*/ 42 w 87"/>
                <a:gd name="T11" fmla="*/ 488 h 530"/>
                <a:gd name="T12" fmla="*/ 44 w 87"/>
                <a:gd name="T13" fmla="*/ 512 h 530"/>
                <a:gd name="T14" fmla="*/ 46 w 87"/>
                <a:gd name="T15" fmla="*/ 520 h 530"/>
                <a:gd name="T16" fmla="*/ 52 w 87"/>
                <a:gd name="T17" fmla="*/ 527 h 530"/>
                <a:gd name="T18" fmla="*/ 56 w 87"/>
                <a:gd name="T19" fmla="*/ 530 h 530"/>
                <a:gd name="T20" fmla="*/ 62 w 87"/>
                <a:gd name="T21" fmla="*/ 524 h 530"/>
                <a:gd name="T22" fmla="*/ 65 w 87"/>
                <a:gd name="T23" fmla="*/ 512 h 530"/>
                <a:gd name="T24" fmla="*/ 87 w 87"/>
                <a:gd name="T25" fmla="*/ 26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3" y="25"/>
                  </a:lnTo>
                  <a:lnTo>
                    <a:pt x="15" y="44"/>
                  </a:lnTo>
                  <a:lnTo>
                    <a:pt x="42" y="488"/>
                  </a:lnTo>
                  <a:lnTo>
                    <a:pt x="44" y="512"/>
                  </a:lnTo>
                  <a:lnTo>
                    <a:pt x="46" y="520"/>
                  </a:lnTo>
                  <a:lnTo>
                    <a:pt x="52" y="527"/>
                  </a:lnTo>
                  <a:lnTo>
                    <a:pt x="56" y="530"/>
                  </a:lnTo>
                  <a:lnTo>
                    <a:pt x="62" y="524"/>
                  </a:lnTo>
                  <a:lnTo>
                    <a:pt x="65" y="512"/>
                  </a:lnTo>
                  <a:lnTo>
                    <a:pt x="87" y="265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80"/>
            <p:cNvSpPr>
              <a:spLocks/>
            </p:cNvSpPr>
            <p:nvPr/>
          </p:nvSpPr>
          <p:spPr bwMode="auto">
            <a:xfrm>
              <a:off x="2387" y="670"/>
              <a:ext cx="25" cy="133"/>
            </a:xfrm>
            <a:custGeom>
              <a:avLst/>
              <a:gdLst>
                <a:gd name="T0" fmla="*/ 0 w 35"/>
                <a:gd name="T1" fmla="*/ 362 h 363"/>
                <a:gd name="T2" fmla="*/ 21 w 35"/>
                <a:gd name="T3" fmla="*/ 54 h 363"/>
                <a:gd name="T4" fmla="*/ 22 w 35"/>
                <a:gd name="T5" fmla="*/ 38 h 363"/>
                <a:gd name="T6" fmla="*/ 23 w 35"/>
                <a:gd name="T7" fmla="*/ 25 h 363"/>
                <a:gd name="T8" fmla="*/ 25 w 35"/>
                <a:gd name="T9" fmla="*/ 15 h 363"/>
                <a:gd name="T10" fmla="*/ 29 w 35"/>
                <a:gd name="T11" fmla="*/ 6 h 363"/>
                <a:gd name="T12" fmla="*/ 34 w 35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63">
                  <a:moveTo>
                    <a:pt x="0" y="362"/>
                  </a:moveTo>
                  <a:lnTo>
                    <a:pt x="21" y="54"/>
                  </a:lnTo>
                  <a:lnTo>
                    <a:pt x="22" y="38"/>
                  </a:lnTo>
                  <a:lnTo>
                    <a:pt x="23" y="25"/>
                  </a:lnTo>
                  <a:lnTo>
                    <a:pt x="25" y="15"/>
                  </a:lnTo>
                  <a:lnTo>
                    <a:pt x="29" y="6"/>
                  </a:lnTo>
                  <a:lnTo>
                    <a:pt x="34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81"/>
            <p:cNvSpPr>
              <a:spLocks/>
            </p:cNvSpPr>
            <p:nvPr/>
          </p:nvSpPr>
          <p:spPr bwMode="auto">
            <a:xfrm>
              <a:off x="2412" y="671"/>
              <a:ext cx="67" cy="260"/>
            </a:xfrm>
            <a:custGeom>
              <a:avLst/>
              <a:gdLst>
                <a:gd name="T0" fmla="*/ 0 w 94"/>
                <a:gd name="T1" fmla="*/ 0 h 530"/>
                <a:gd name="T2" fmla="*/ 7 w 94"/>
                <a:gd name="T3" fmla="*/ 3 h 530"/>
                <a:gd name="T4" fmla="*/ 12 w 94"/>
                <a:gd name="T5" fmla="*/ 12 h 530"/>
                <a:gd name="T6" fmla="*/ 13 w 94"/>
                <a:gd name="T7" fmla="*/ 25 h 530"/>
                <a:gd name="T8" fmla="*/ 15 w 94"/>
                <a:gd name="T9" fmla="*/ 44 h 530"/>
                <a:gd name="T10" fmla="*/ 42 w 94"/>
                <a:gd name="T11" fmla="*/ 488 h 530"/>
                <a:gd name="T12" fmla="*/ 44 w 94"/>
                <a:gd name="T13" fmla="*/ 512 h 530"/>
                <a:gd name="T14" fmla="*/ 46 w 94"/>
                <a:gd name="T15" fmla="*/ 520 h 530"/>
                <a:gd name="T16" fmla="*/ 52 w 94"/>
                <a:gd name="T17" fmla="*/ 527 h 530"/>
                <a:gd name="T18" fmla="*/ 56 w 94"/>
                <a:gd name="T19" fmla="*/ 530 h 530"/>
                <a:gd name="T20" fmla="*/ 62 w 94"/>
                <a:gd name="T21" fmla="*/ 524 h 530"/>
                <a:gd name="T22" fmla="*/ 65 w 94"/>
                <a:gd name="T23" fmla="*/ 512 h 530"/>
                <a:gd name="T24" fmla="*/ 94 w 94"/>
                <a:gd name="T25" fmla="*/ 27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3" y="25"/>
                  </a:lnTo>
                  <a:lnTo>
                    <a:pt x="15" y="44"/>
                  </a:lnTo>
                  <a:lnTo>
                    <a:pt x="42" y="488"/>
                  </a:lnTo>
                  <a:lnTo>
                    <a:pt x="44" y="512"/>
                  </a:lnTo>
                  <a:lnTo>
                    <a:pt x="46" y="520"/>
                  </a:lnTo>
                  <a:lnTo>
                    <a:pt x="52" y="527"/>
                  </a:lnTo>
                  <a:lnTo>
                    <a:pt x="56" y="530"/>
                  </a:lnTo>
                  <a:lnTo>
                    <a:pt x="62" y="524"/>
                  </a:lnTo>
                  <a:lnTo>
                    <a:pt x="65" y="512"/>
                  </a:lnTo>
                  <a:lnTo>
                    <a:pt x="94" y="274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" name="Group 82"/>
            <p:cNvGrpSpPr>
              <a:grpSpLocks/>
            </p:cNvGrpSpPr>
            <p:nvPr/>
          </p:nvGrpSpPr>
          <p:grpSpPr bwMode="auto">
            <a:xfrm>
              <a:off x="771" y="676"/>
              <a:ext cx="337" cy="260"/>
              <a:chOff x="956" y="2283"/>
              <a:chExt cx="476" cy="711"/>
            </a:xfrm>
          </p:grpSpPr>
          <p:sp>
            <p:nvSpPr>
              <p:cNvPr id="72" name="Freeform 83"/>
              <p:cNvSpPr>
                <a:spLocks/>
              </p:cNvSpPr>
              <p:nvPr/>
            </p:nvSpPr>
            <p:spPr bwMode="auto">
              <a:xfrm>
                <a:off x="956" y="2284"/>
                <a:ext cx="65" cy="363"/>
              </a:xfrm>
              <a:custGeom>
                <a:avLst/>
                <a:gdLst>
                  <a:gd name="T0" fmla="*/ 0 w 65"/>
                  <a:gd name="T1" fmla="*/ 362 h 363"/>
                  <a:gd name="T2" fmla="*/ 40 w 65"/>
                  <a:gd name="T3" fmla="*/ 54 h 363"/>
                  <a:gd name="T4" fmla="*/ 42 w 65"/>
                  <a:gd name="T5" fmla="*/ 38 h 363"/>
                  <a:gd name="T6" fmla="*/ 44 w 65"/>
                  <a:gd name="T7" fmla="*/ 25 h 363"/>
                  <a:gd name="T8" fmla="*/ 47 w 65"/>
                  <a:gd name="T9" fmla="*/ 15 h 363"/>
                  <a:gd name="T10" fmla="*/ 55 w 65"/>
                  <a:gd name="T11" fmla="*/ 6 h 363"/>
                  <a:gd name="T12" fmla="*/ 64 w 65"/>
                  <a:gd name="T13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363">
                    <a:moveTo>
                      <a:pt x="0" y="362"/>
                    </a:moveTo>
                    <a:lnTo>
                      <a:pt x="40" y="54"/>
                    </a:lnTo>
                    <a:lnTo>
                      <a:pt x="42" y="38"/>
                    </a:lnTo>
                    <a:lnTo>
                      <a:pt x="44" y="25"/>
                    </a:lnTo>
                    <a:lnTo>
                      <a:pt x="47" y="15"/>
                    </a:lnTo>
                    <a:lnTo>
                      <a:pt x="55" y="6"/>
                    </a:lnTo>
                    <a:lnTo>
                      <a:pt x="64" y="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Freeform 84"/>
              <p:cNvSpPr>
                <a:spLocks/>
              </p:cNvSpPr>
              <p:nvPr/>
            </p:nvSpPr>
            <p:spPr bwMode="auto">
              <a:xfrm>
                <a:off x="1022" y="2283"/>
                <a:ext cx="171" cy="711"/>
              </a:xfrm>
              <a:custGeom>
                <a:avLst/>
                <a:gdLst>
                  <a:gd name="T0" fmla="*/ 0 w 171"/>
                  <a:gd name="T1" fmla="*/ 0 h 711"/>
                  <a:gd name="T2" fmla="*/ 14 w 171"/>
                  <a:gd name="T3" fmla="*/ 4 h 711"/>
                  <a:gd name="T4" fmla="*/ 24 w 171"/>
                  <a:gd name="T5" fmla="*/ 16 h 711"/>
                  <a:gd name="T6" fmla="*/ 28 w 171"/>
                  <a:gd name="T7" fmla="*/ 33 h 711"/>
                  <a:gd name="T8" fmla="*/ 31 w 171"/>
                  <a:gd name="T9" fmla="*/ 59 h 711"/>
                  <a:gd name="T10" fmla="*/ 85 w 171"/>
                  <a:gd name="T11" fmla="*/ 653 h 711"/>
                  <a:gd name="T12" fmla="*/ 90 w 171"/>
                  <a:gd name="T13" fmla="*/ 686 h 711"/>
                  <a:gd name="T14" fmla="*/ 95 w 171"/>
                  <a:gd name="T15" fmla="*/ 696 h 711"/>
                  <a:gd name="T16" fmla="*/ 106 w 171"/>
                  <a:gd name="T17" fmla="*/ 706 h 711"/>
                  <a:gd name="T18" fmla="*/ 115 w 171"/>
                  <a:gd name="T19" fmla="*/ 710 h 711"/>
                  <a:gd name="T20" fmla="*/ 126 w 171"/>
                  <a:gd name="T21" fmla="*/ 702 h 711"/>
                  <a:gd name="T22" fmla="*/ 134 w 171"/>
                  <a:gd name="T23" fmla="*/ 686 h 711"/>
                  <a:gd name="T24" fmla="*/ 170 w 171"/>
                  <a:gd name="T25" fmla="*/ 381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1" h="711">
                    <a:moveTo>
                      <a:pt x="0" y="0"/>
                    </a:moveTo>
                    <a:lnTo>
                      <a:pt x="14" y="4"/>
                    </a:lnTo>
                    <a:lnTo>
                      <a:pt x="24" y="16"/>
                    </a:lnTo>
                    <a:lnTo>
                      <a:pt x="28" y="33"/>
                    </a:lnTo>
                    <a:lnTo>
                      <a:pt x="31" y="59"/>
                    </a:lnTo>
                    <a:lnTo>
                      <a:pt x="85" y="653"/>
                    </a:lnTo>
                    <a:lnTo>
                      <a:pt x="90" y="686"/>
                    </a:lnTo>
                    <a:lnTo>
                      <a:pt x="95" y="696"/>
                    </a:lnTo>
                    <a:lnTo>
                      <a:pt x="106" y="706"/>
                    </a:lnTo>
                    <a:lnTo>
                      <a:pt x="115" y="710"/>
                    </a:lnTo>
                    <a:lnTo>
                      <a:pt x="126" y="702"/>
                    </a:lnTo>
                    <a:lnTo>
                      <a:pt x="134" y="686"/>
                    </a:lnTo>
                    <a:lnTo>
                      <a:pt x="170" y="381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85"/>
              <p:cNvSpPr>
                <a:spLocks/>
              </p:cNvSpPr>
              <p:nvPr/>
            </p:nvSpPr>
            <p:spPr bwMode="auto">
              <a:xfrm>
                <a:off x="1194" y="2290"/>
                <a:ext cx="66" cy="363"/>
              </a:xfrm>
              <a:custGeom>
                <a:avLst/>
                <a:gdLst>
                  <a:gd name="T0" fmla="*/ 0 w 66"/>
                  <a:gd name="T1" fmla="*/ 362 h 363"/>
                  <a:gd name="T2" fmla="*/ 40 w 66"/>
                  <a:gd name="T3" fmla="*/ 54 h 363"/>
                  <a:gd name="T4" fmla="*/ 43 w 66"/>
                  <a:gd name="T5" fmla="*/ 38 h 363"/>
                  <a:gd name="T6" fmla="*/ 44 w 66"/>
                  <a:gd name="T7" fmla="*/ 25 h 363"/>
                  <a:gd name="T8" fmla="*/ 48 w 66"/>
                  <a:gd name="T9" fmla="*/ 15 h 363"/>
                  <a:gd name="T10" fmla="*/ 56 w 66"/>
                  <a:gd name="T11" fmla="*/ 6 h 363"/>
                  <a:gd name="T12" fmla="*/ 65 w 66"/>
                  <a:gd name="T13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63">
                    <a:moveTo>
                      <a:pt x="0" y="362"/>
                    </a:moveTo>
                    <a:lnTo>
                      <a:pt x="40" y="54"/>
                    </a:lnTo>
                    <a:lnTo>
                      <a:pt x="43" y="38"/>
                    </a:lnTo>
                    <a:lnTo>
                      <a:pt x="44" y="25"/>
                    </a:lnTo>
                    <a:lnTo>
                      <a:pt x="48" y="15"/>
                    </a:lnTo>
                    <a:lnTo>
                      <a:pt x="56" y="6"/>
                    </a:lnTo>
                    <a:lnTo>
                      <a:pt x="65" y="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Freeform 86"/>
              <p:cNvSpPr>
                <a:spLocks/>
              </p:cNvSpPr>
              <p:nvPr/>
            </p:nvSpPr>
            <p:spPr bwMode="auto">
              <a:xfrm>
                <a:off x="1261" y="2285"/>
                <a:ext cx="171" cy="709"/>
              </a:xfrm>
              <a:custGeom>
                <a:avLst/>
                <a:gdLst>
                  <a:gd name="T0" fmla="*/ 0 w 171"/>
                  <a:gd name="T1" fmla="*/ 0 h 709"/>
                  <a:gd name="T2" fmla="*/ 14 w 171"/>
                  <a:gd name="T3" fmla="*/ 4 h 709"/>
                  <a:gd name="T4" fmla="*/ 24 w 171"/>
                  <a:gd name="T5" fmla="*/ 16 h 709"/>
                  <a:gd name="T6" fmla="*/ 28 w 171"/>
                  <a:gd name="T7" fmla="*/ 33 h 709"/>
                  <a:gd name="T8" fmla="*/ 31 w 171"/>
                  <a:gd name="T9" fmla="*/ 59 h 709"/>
                  <a:gd name="T10" fmla="*/ 85 w 171"/>
                  <a:gd name="T11" fmla="*/ 651 h 709"/>
                  <a:gd name="T12" fmla="*/ 90 w 171"/>
                  <a:gd name="T13" fmla="*/ 684 h 709"/>
                  <a:gd name="T14" fmla="*/ 95 w 171"/>
                  <a:gd name="T15" fmla="*/ 694 h 709"/>
                  <a:gd name="T16" fmla="*/ 106 w 171"/>
                  <a:gd name="T17" fmla="*/ 704 h 709"/>
                  <a:gd name="T18" fmla="*/ 115 w 171"/>
                  <a:gd name="T19" fmla="*/ 708 h 709"/>
                  <a:gd name="T20" fmla="*/ 126 w 171"/>
                  <a:gd name="T21" fmla="*/ 700 h 709"/>
                  <a:gd name="T22" fmla="*/ 134 w 171"/>
                  <a:gd name="T23" fmla="*/ 684 h 709"/>
                  <a:gd name="T24" fmla="*/ 170 w 171"/>
                  <a:gd name="T25" fmla="*/ 38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1" h="709">
                    <a:moveTo>
                      <a:pt x="0" y="0"/>
                    </a:moveTo>
                    <a:lnTo>
                      <a:pt x="14" y="4"/>
                    </a:lnTo>
                    <a:lnTo>
                      <a:pt x="24" y="16"/>
                    </a:lnTo>
                    <a:lnTo>
                      <a:pt x="28" y="33"/>
                    </a:lnTo>
                    <a:lnTo>
                      <a:pt x="31" y="59"/>
                    </a:lnTo>
                    <a:lnTo>
                      <a:pt x="85" y="651"/>
                    </a:lnTo>
                    <a:lnTo>
                      <a:pt x="90" y="684"/>
                    </a:lnTo>
                    <a:lnTo>
                      <a:pt x="95" y="694"/>
                    </a:lnTo>
                    <a:lnTo>
                      <a:pt x="106" y="704"/>
                    </a:lnTo>
                    <a:lnTo>
                      <a:pt x="115" y="708"/>
                    </a:lnTo>
                    <a:lnTo>
                      <a:pt x="126" y="700"/>
                    </a:lnTo>
                    <a:lnTo>
                      <a:pt x="134" y="684"/>
                    </a:lnTo>
                    <a:lnTo>
                      <a:pt x="170" y="38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2" name="Group 87"/>
            <p:cNvGrpSpPr>
              <a:grpSpLocks/>
            </p:cNvGrpSpPr>
            <p:nvPr/>
          </p:nvGrpSpPr>
          <p:grpSpPr bwMode="auto">
            <a:xfrm>
              <a:off x="1462" y="671"/>
              <a:ext cx="338" cy="262"/>
              <a:chOff x="1929" y="2272"/>
              <a:chExt cx="476" cy="713"/>
            </a:xfrm>
          </p:grpSpPr>
          <p:grpSp>
            <p:nvGrpSpPr>
              <p:cNvPr id="66" name="Group 88"/>
              <p:cNvGrpSpPr>
                <a:grpSpLocks/>
              </p:cNvGrpSpPr>
              <p:nvPr/>
            </p:nvGrpSpPr>
            <p:grpSpPr bwMode="auto">
              <a:xfrm>
                <a:off x="1929" y="2272"/>
                <a:ext cx="238" cy="713"/>
                <a:chOff x="1929" y="2272"/>
                <a:chExt cx="238" cy="713"/>
              </a:xfrm>
            </p:grpSpPr>
            <p:sp>
              <p:nvSpPr>
                <p:cNvPr id="70" name="Freeform 89"/>
                <p:cNvSpPr>
                  <a:spLocks/>
                </p:cNvSpPr>
                <p:nvPr/>
              </p:nvSpPr>
              <p:spPr bwMode="auto">
                <a:xfrm>
                  <a:off x="1929" y="2272"/>
                  <a:ext cx="65" cy="363"/>
                </a:xfrm>
                <a:custGeom>
                  <a:avLst/>
                  <a:gdLst>
                    <a:gd name="T0" fmla="*/ 0 w 65"/>
                    <a:gd name="T1" fmla="*/ 362 h 363"/>
                    <a:gd name="T2" fmla="*/ 40 w 65"/>
                    <a:gd name="T3" fmla="*/ 54 h 363"/>
                    <a:gd name="T4" fmla="*/ 42 w 65"/>
                    <a:gd name="T5" fmla="*/ 38 h 363"/>
                    <a:gd name="T6" fmla="*/ 44 w 65"/>
                    <a:gd name="T7" fmla="*/ 25 h 363"/>
                    <a:gd name="T8" fmla="*/ 47 w 65"/>
                    <a:gd name="T9" fmla="*/ 15 h 363"/>
                    <a:gd name="T10" fmla="*/ 55 w 65"/>
                    <a:gd name="T11" fmla="*/ 6 h 363"/>
                    <a:gd name="T12" fmla="*/ 64 w 65"/>
                    <a:gd name="T13" fmla="*/ 0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" h="363">
                      <a:moveTo>
                        <a:pt x="0" y="362"/>
                      </a:moveTo>
                      <a:lnTo>
                        <a:pt x="40" y="54"/>
                      </a:lnTo>
                      <a:lnTo>
                        <a:pt x="42" y="38"/>
                      </a:lnTo>
                      <a:lnTo>
                        <a:pt x="44" y="25"/>
                      </a:lnTo>
                      <a:lnTo>
                        <a:pt x="47" y="15"/>
                      </a:lnTo>
                      <a:lnTo>
                        <a:pt x="55" y="6"/>
                      </a:lnTo>
                      <a:lnTo>
                        <a:pt x="64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" name="Freeform 90"/>
                <p:cNvSpPr>
                  <a:spLocks/>
                </p:cNvSpPr>
                <p:nvPr/>
              </p:nvSpPr>
              <p:spPr bwMode="auto">
                <a:xfrm>
                  <a:off x="1995" y="2276"/>
                  <a:ext cx="172" cy="709"/>
                </a:xfrm>
                <a:custGeom>
                  <a:avLst/>
                  <a:gdLst>
                    <a:gd name="T0" fmla="*/ 0 w 172"/>
                    <a:gd name="T1" fmla="*/ 0 h 709"/>
                    <a:gd name="T2" fmla="*/ 14 w 172"/>
                    <a:gd name="T3" fmla="*/ 4 h 709"/>
                    <a:gd name="T4" fmla="*/ 24 w 172"/>
                    <a:gd name="T5" fmla="*/ 16 h 709"/>
                    <a:gd name="T6" fmla="*/ 28 w 172"/>
                    <a:gd name="T7" fmla="*/ 33 h 709"/>
                    <a:gd name="T8" fmla="*/ 31 w 172"/>
                    <a:gd name="T9" fmla="*/ 59 h 709"/>
                    <a:gd name="T10" fmla="*/ 86 w 172"/>
                    <a:gd name="T11" fmla="*/ 651 h 709"/>
                    <a:gd name="T12" fmla="*/ 91 w 172"/>
                    <a:gd name="T13" fmla="*/ 684 h 709"/>
                    <a:gd name="T14" fmla="*/ 95 w 172"/>
                    <a:gd name="T15" fmla="*/ 694 h 709"/>
                    <a:gd name="T16" fmla="*/ 106 w 172"/>
                    <a:gd name="T17" fmla="*/ 704 h 709"/>
                    <a:gd name="T18" fmla="*/ 115 w 172"/>
                    <a:gd name="T19" fmla="*/ 708 h 709"/>
                    <a:gd name="T20" fmla="*/ 127 w 172"/>
                    <a:gd name="T21" fmla="*/ 700 h 709"/>
                    <a:gd name="T22" fmla="*/ 135 w 172"/>
                    <a:gd name="T23" fmla="*/ 684 h 709"/>
                    <a:gd name="T24" fmla="*/ 171 w 172"/>
                    <a:gd name="T25" fmla="*/ 380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2" h="709">
                      <a:moveTo>
                        <a:pt x="0" y="0"/>
                      </a:moveTo>
                      <a:lnTo>
                        <a:pt x="14" y="4"/>
                      </a:lnTo>
                      <a:lnTo>
                        <a:pt x="24" y="16"/>
                      </a:lnTo>
                      <a:lnTo>
                        <a:pt x="28" y="33"/>
                      </a:lnTo>
                      <a:lnTo>
                        <a:pt x="31" y="59"/>
                      </a:lnTo>
                      <a:lnTo>
                        <a:pt x="86" y="651"/>
                      </a:lnTo>
                      <a:lnTo>
                        <a:pt x="91" y="684"/>
                      </a:lnTo>
                      <a:lnTo>
                        <a:pt x="95" y="694"/>
                      </a:lnTo>
                      <a:lnTo>
                        <a:pt x="106" y="704"/>
                      </a:lnTo>
                      <a:lnTo>
                        <a:pt x="115" y="708"/>
                      </a:lnTo>
                      <a:lnTo>
                        <a:pt x="127" y="700"/>
                      </a:lnTo>
                      <a:lnTo>
                        <a:pt x="135" y="684"/>
                      </a:lnTo>
                      <a:lnTo>
                        <a:pt x="171" y="38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Group 91"/>
              <p:cNvGrpSpPr>
                <a:grpSpLocks/>
              </p:cNvGrpSpPr>
              <p:nvPr/>
            </p:nvGrpSpPr>
            <p:grpSpPr bwMode="auto">
              <a:xfrm>
                <a:off x="2169" y="2272"/>
                <a:ext cx="236" cy="713"/>
                <a:chOff x="2169" y="2272"/>
                <a:chExt cx="236" cy="713"/>
              </a:xfrm>
            </p:grpSpPr>
            <p:sp>
              <p:nvSpPr>
                <p:cNvPr id="68" name="Freeform 92"/>
                <p:cNvSpPr>
                  <a:spLocks/>
                </p:cNvSpPr>
                <p:nvPr/>
              </p:nvSpPr>
              <p:spPr bwMode="auto">
                <a:xfrm>
                  <a:off x="2169" y="2272"/>
                  <a:ext cx="64" cy="363"/>
                </a:xfrm>
                <a:custGeom>
                  <a:avLst/>
                  <a:gdLst>
                    <a:gd name="T0" fmla="*/ 0 w 64"/>
                    <a:gd name="T1" fmla="*/ 362 h 363"/>
                    <a:gd name="T2" fmla="*/ 39 w 64"/>
                    <a:gd name="T3" fmla="*/ 54 h 363"/>
                    <a:gd name="T4" fmla="*/ 41 w 64"/>
                    <a:gd name="T5" fmla="*/ 38 h 363"/>
                    <a:gd name="T6" fmla="*/ 43 w 64"/>
                    <a:gd name="T7" fmla="*/ 25 h 363"/>
                    <a:gd name="T8" fmla="*/ 46 w 64"/>
                    <a:gd name="T9" fmla="*/ 15 h 363"/>
                    <a:gd name="T10" fmla="*/ 54 w 64"/>
                    <a:gd name="T11" fmla="*/ 6 h 363"/>
                    <a:gd name="T12" fmla="*/ 63 w 64"/>
                    <a:gd name="T13" fmla="*/ 0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363">
                      <a:moveTo>
                        <a:pt x="0" y="362"/>
                      </a:moveTo>
                      <a:lnTo>
                        <a:pt x="39" y="54"/>
                      </a:lnTo>
                      <a:lnTo>
                        <a:pt x="41" y="38"/>
                      </a:lnTo>
                      <a:lnTo>
                        <a:pt x="43" y="25"/>
                      </a:lnTo>
                      <a:lnTo>
                        <a:pt x="46" y="15"/>
                      </a:lnTo>
                      <a:lnTo>
                        <a:pt x="54" y="6"/>
                      </a:lnTo>
                      <a:lnTo>
                        <a:pt x="63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" name="Freeform 93"/>
                <p:cNvSpPr>
                  <a:spLocks/>
                </p:cNvSpPr>
                <p:nvPr/>
              </p:nvSpPr>
              <p:spPr bwMode="auto">
                <a:xfrm>
                  <a:off x="2234" y="2276"/>
                  <a:ext cx="171" cy="709"/>
                </a:xfrm>
                <a:custGeom>
                  <a:avLst/>
                  <a:gdLst>
                    <a:gd name="T0" fmla="*/ 0 w 171"/>
                    <a:gd name="T1" fmla="*/ 0 h 709"/>
                    <a:gd name="T2" fmla="*/ 14 w 171"/>
                    <a:gd name="T3" fmla="*/ 4 h 709"/>
                    <a:gd name="T4" fmla="*/ 24 w 171"/>
                    <a:gd name="T5" fmla="*/ 16 h 709"/>
                    <a:gd name="T6" fmla="*/ 28 w 171"/>
                    <a:gd name="T7" fmla="*/ 33 h 709"/>
                    <a:gd name="T8" fmla="*/ 31 w 171"/>
                    <a:gd name="T9" fmla="*/ 59 h 709"/>
                    <a:gd name="T10" fmla="*/ 85 w 171"/>
                    <a:gd name="T11" fmla="*/ 651 h 709"/>
                    <a:gd name="T12" fmla="*/ 90 w 171"/>
                    <a:gd name="T13" fmla="*/ 684 h 709"/>
                    <a:gd name="T14" fmla="*/ 95 w 171"/>
                    <a:gd name="T15" fmla="*/ 694 h 709"/>
                    <a:gd name="T16" fmla="*/ 106 w 171"/>
                    <a:gd name="T17" fmla="*/ 704 h 709"/>
                    <a:gd name="T18" fmla="*/ 115 w 171"/>
                    <a:gd name="T19" fmla="*/ 708 h 709"/>
                    <a:gd name="T20" fmla="*/ 126 w 171"/>
                    <a:gd name="T21" fmla="*/ 700 h 709"/>
                    <a:gd name="T22" fmla="*/ 134 w 171"/>
                    <a:gd name="T23" fmla="*/ 684 h 709"/>
                    <a:gd name="T24" fmla="*/ 170 w 171"/>
                    <a:gd name="T25" fmla="*/ 380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1" h="709">
                      <a:moveTo>
                        <a:pt x="0" y="0"/>
                      </a:moveTo>
                      <a:lnTo>
                        <a:pt x="14" y="4"/>
                      </a:lnTo>
                      <a:lnTo>
                        <a:pt x="24" y="16"/>
                      </a:lnTo>
                      <a:lnTo>
                        <a:pt x="28" y="33"/>
                      </a:lnTo>
                      <a:lnTo>
                        <a:pt x="31" y="59"/>
                      </a:lnTo>
                      <a:lnTo>
                        <a:pt x="85" y="651"/>
                      </a:lnTo>
                      <a:lnTo>
                        <a:pt x="90" y="684"/>
                      </a:lnTo>
                      <a:lnTo>
                        <a:pt x="95" y="694"/>
                      </a:lnTo>
                      <a:lnTo>
                        <a:pt x="106" y="704"/>
                      </a:lnTo>
                      <a:lnTo>
                        <a:pt x="115" y="708"/>
                      </a:lnTo>
                      <a:lnTo>
                        <a:pt x="126" y="700"/>
                      </a:lnTo>
                      <a:lnTo>
                        <a:pt x="134" y="684"/>
                      </a:lnTo>
                      <a:lnTo>
                        <a:pt x="170" y="38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3" name="Freeform 94"/>
            <p:cNvSpPr>
              <a:spLocks/>
            </p:cNvSpPr>
            <p:nvPr/>
          </p:nvSpPr>
          <p:spPr bwMode="auto">
            <a:xfrm>
              <a:off x="1799" y="669"/>
              <a:ext cx="48" cy="144"/>
            </a:xfrm>
            <a:custGeom>
              <a:avLst/>
              <a:gdLst>
                <a:gd name="T0" fmla="*/ 0 w 68"/>
                <a:gd name="T1" fmla="*/ 294 h 294"/>
                <a:gd name="T2" fmla="*/ 43 w 68"/>
                <a:gd name="T3" fmla="*/ 40 h 294"/>
                <a:gd name="T4" fmla="*/ 45 w 68"/>
                <a:gd name="T5" fmla="*/ 28 h 294"/>
                <a:gd name="T6" fmla="*/ 47 w 68"/>
                <a:gd name="T7" fmla="*/ 19 h 294"/>
                <a:gd name="T8" fmla="*/ 51 w 68"/>
                <a:gd name="T9" fmla="*/ 11 h 294"/>
                <a:gd name="T10" fmla="*/ 58 w 68"/>
                <a:gd name="T11" fmla="*/ 4 h 294"/>
                <a:gd name="T12" fmla="*/ 68 w 68"/>
                <a:gd name="T1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94">
                  <a:moveTo>
                    <a:pt x="0" y="294"/>
                  </a:moveTo>
                  <a:lnTo>
                    <a:pt x="43" y="40"/>
                  </a:lnTo>
                  <a:lnTo>
                    <a:pt x="45" y="28"/>
                  </a:lnTo>
                  <a:lnTo>
                    <a:pt x="47" y="19"/>
                  </a:lnTo>
                  <a:lnTo>
                    <a:pt x="51" y="11"/>
                  </a:lnTo>
                  <a:lnTo>
                    <a:pt x="58" y="4"/>
                  </a:lnTo>
                  <a:lnTo>
                    <a:pt x="68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95"/>
            <p:cNvSpPr>
              <a:spLocks/>
            </p:cNvSpPr>
            <p:nvPr/>
          </p:nvSpPr>
          <p:spPr bwMode="auto">
            <a:xfrm>
              <a:off x="1848" y="671"/>
              <a:ext cx="120" cy="259"/>
            </a:xfrm>
            <a:custGeom>
              <a:avLst/>
              <a:gdLst>
                <a:gd name="T0" fmla="*/ 0 w 168"/>
                <a:gd name="T1" fmla="*/ 0 h 709"/>
                <a:gd name="T2" fmla="*/ 14 w 168"/>
                <a:gd name="T3" fmla="*/ 4 h 709"/>
                <a:gd name="T4" fmla="*/ 24 w 168"/>
                <a:gd name="T5" fmla="*/ 16 h 709"/>
                <a:gd name="T6" fmla="*/ 27 w 168"/>
                <a:gd name="T7" fmla="*/ 33 h 709"/>
                <a:gd name="T8" fmla="*/ 30 w 168"/>
                <a:gd name="T9" fmla="*/ 59 h 709"/>
                <a:gd name="T10" fmla="*/ 84 w 168"/>
                <a:gd name="T11" fmla="*/ 651 h 709"/>
                <a:gd name="T12" fmla="*/ 89 w 168"/>
                <a:gd name="T13" fmla="*/ 684 h 709"/>
                <a:gd name="T14" fmla="*/ 93 w 168"/>
                <a:gd name="T15" fmla="*/ 694 h 709"/>
                <a:gd name="T16" fmla="*/ 104 w 168"/>
                <a:gd name="T17" fmla="*/ 704 h 709"/>
                <a:gd name="T18" fmla="*/ 113 w 168"/>
                <a:gd name="T19" fmla="*/ 708 h 709"/>
                <a:gd name="T20" fmla="*/ 124 w 168"/>
                <a:gd name="T21" fmla="*/ 700 h 709"/>
                <a:gd name="T22" fmla="*/ 132 w 168"/>
                <a:gd name="T23" fmla="*/ 684 h 709"/>
                <a:gd name="T24" fmla="*/ 167 w 168"/>
                <a:gd name="T25" fmla="*/ 38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709">
                  <a:moveTo>
                    <a:pt x="0" y="0"/>
                  </a:moveTo>
                  <a:lnTo>
                    <a:pt x="14" y="4"/>
                  </a:lnTo>
                  <a:lnTo>
                    <a:pt x="24" y="16"/>
                  </a:lnTo>
                  <a:lnTo>
                    <a:pt x="27" y="33"/>
                  </a:lnTo>
                  <a:lnTo>
                    <a:pt x="30" y="59"/>
                  </a:lnTo>
                  <a:lnTo>
                    <a:pt x="84" y="651"/>
                  </a:lnTo>
                  <a:lnTo>
                    <a:pt x="89" y="684"/>
                  </a:lnTo>
                  <a:lnTo>
                    <a:pt x="93" y="694"/>
                  </a:lnTo>
                  <a:lnTo>
                    <a:pt x="104" y="704"/>
                  </a:lnTo>
                  <a:lnTo>
                    <a:pt x="113" y="708"/>
                  </a:lnTo>
                  <a:lnTo>
                    <a:pt x="124" y="700"/>
                  </a:lnTo>
                  <a:lnTo>
                    <a:pt x="132" y="684"/>
                  </a:lnTo>
                  <a:lnTo>
                    <a:pt x="167" y="38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96"/>
            <p:cNvSpPr>
              <a:spLocks/>
            </p:cNvSpPr>
            <p:nvPr/>
          </p:nvSpPr>
          <p:spPr bwMode="auto">
            <a:xfrm>
              <a:off x="1968" y="669"/>
              <a:ext cx="49" cy="143"/>
            </a:xfrm>
            <a:custGeom>
              <a:avLst/>
              <a:gdLst>
                <a:gd name="T0" fmla="*/ 0 w 71"/>
                <a:gd name="T1" fmla="*/ 291 h 291"/>
                <a:gd name="T2" fmla="*/ 45 w 71"/>
                <a:gd name="T3" fmla="*/ 40 h 291"/>
                <a:gd name="T4" fmla="*/ 48 w 71"/>
                <a:gd name="T5" fmla="*/ 28 h 291"/>
                <a:gd name="T6" fmla="*/ 50 w 71"/>
                <a:gd name="T7" fmla="*/ 19 h 291"/>
                <a:gd name="T8" fmla="*/ 53 w 71"/>
                <a:gd name="T9" fmla="*/ 11 h 291"/>
                <a:gd name="T10" fmla="*/ 61 w 71"/>
                <a:gd name="T11" fmla="*/ 4 h 291"/>
                <a:gd name="T12" fmla="*/ 71 w 71"/>
                <a:gd name="T13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91">
                  <a:moveTo>
                    <a:pt x="0" y="291"/>
                  </a:moveTo>
                  <a:lnTo>
                    <a:pt x="45" y="40"/>
                  </a:lnTo>
                  <a:lnTo>
                    <a:pt x="48" y="28"/>
                  </a:lnTo>
                  <a:lnTo>
                    <a:pt x="50" y="19"/>
                  </a:lnTo>
                  <a:lnTo>
                    <a:pt x="53" y="11"/>
                  </a:lnTo>
                  <a:lnTo>
                    <a:pt x="61" y="4"/>
                  </a:lnTo>
                  <a:lnTo>
                    <a:pt x="71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97"/>
            <p:cNvSpPr>
              <a:spLocks/>
            </p:cNvSpPr>
            <p:nvPr/>
          </p:nvSpPr>
          <p:spPr bwMode="auto">
            <a:xfrm>
              <a:off x="2019" y="671"/>
              <a:ext cx="117" cy="259"/>
            </a:xfrm>
            <a:custGeom>
              <a:avLst/>
              <a:gdLst>
                <a:gd name="T0" fmla="*/ 0 w 164"/>
                <a:gd name="T1" fmla="*/ 0 h 530"/>
                <a:gd name="T2" fmla="*/ 14 w 164"/>
                <a:gd name="T3" fmla="*/ 3 h 530"/>
                <a:gd name="T4" fmla="*/ 24 w 164"/>
                <a:gd name="T5" fmla="*/ 12 h 530"/>
                <a:gd name="T6" fmla="*/ 27 w 164"/>
                <a:gd name="T7" fmla="*/ 25 h 530"/>
                <a:gd name="T8" fmla="*/ 30 w 164"/>
                <a:gd name="T9" fmla="*/ 44 h 530"/>
                <a:gd name="T10" fmla="*/ 84 w 164"/>
                <a:gd name="T11" fmla="*/ 488 h 530"/>
                <a:gd name="T12" fmla="*/ 89 w 164"/>
                <a:gd name="T13" fmla="*/ 512 h 530"/>
                <a:gd name="T14" fmla="*/ 93 w 164"/>
                <a:gd name="T15" fmla="*/ 520 h 530"/>
                <a:gd name="T16" fmla="*/ 104 w 164"/>
                <a:gd name="T17" fmla="*/ 527 h 530"/>
                <a:gd name="T18" fmla="*/ 113 w 164"/>
                <a:gd name="T19" fmla="*/ 530 h 530"/>
                <a:gd name="T20" fmla="*/ 124 w 164"/>
                <a:gd name="T21" fmla="*/ 524 h 530"/>
                <a:gd name="T22" fmla="*/ 132 w 164"/>
                <a:gd name="T23" fmla="*/ 512 h 530"/>
                <a:gd name="T24" fmla="*/ 164 w 164"/>
                <a:gd name="T25" fmla="*/ 282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530">
                  <a:moveTo>
                    <a:pt x="0" y="0"/>
                  </a:moveTo>
                  <a:lnTo>
                    <a:pt x="14" y="3"/>
                  </a:lnTo>
                  <a:lnTo>
                    <a:pt x="24" y="12"/>
                  </a:lnTo>
                  <a:lnTo>
                    <a:pt x="27" y="25"/>
                  </a:lnTo>
                  <a:lnTo>
                    <a:pt x="30" y="44"/>
                  </a:lnTo>
                  <a:lnTo>
                    <a:pt x="84" y="488"/>
                  </a:lnTo>
                  <a:lnTo>
                    <a:pt x="89" y="512"/>
                  </a:lnTo>
                  <a:lnTo>
                    <a:pt x="93" y="520"/>
                  </a:lnTo>
                  <a:lnTo>
                    <a:pt x="104" y="527"/>
                  </a:lnTo>
                  <a:lnTo>
                    <a:pt x="113" y="530"/>
                  </a:lnTo>
                  <a:lnTo>
                    <a:pt x="124" y="524"/>
                  </a:lnTo>
                  <a:lnTo>
                    <a:pt x="132" y="512"/>
                  </a:lnTo>
                  <a:lnTo>
                    <a:pt x="164" y="282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98"/>
            <p:cNvSpPr>
              <a:spLocks/>
            </p:cNvSpPr>
            <p:nvPr/>
          </p:nvSpPr>
          <p:spPr bwMode="auto">
            <a:xfrm>
              <a:off x="3155" y="672"/>
              <a:ext cx="46" cy="133"/>
            </a:xfrm>
            <a:custGeom>
              <a:avLst/>
              <a:gdLst>
                <a:gd name="T0" fmla="*/ 0 w 65"/>
                <a:gd name="T1" fmla="*/ 362 h 363"/>
                <a:gd name="T2" fmla="*/ 40 w 65"/>
                <a:gd name="T3" fmla="*/ 54 h 363"/>
                <a:gd name="T4" fmla="*/ 42 w 65"/>
                <a:gd name="T5" fmla="*/ 38 h 363"/>
                <a:gd name="T6" fmla="*/ 44 w 65"/>
                <a:gd name="T7" fmla="*/ 25 h 363"/>
                <a:gd name="T8" fmla="*/ 47 w 65"/>
                <a:gd name="T9" fmla="*/ 15 h 363"/>
                <a:gd name="T10" fmla="*/ 55 w 65"/>
                <a:gd name="T11" fmla="*/ 6 h 363"/>
                <a:gd name="T12" fmla="*/ 64 w 65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363">
                  <a:moveTo>
                    <a:pt x="0" y="362"/>
                  </a:moveTo>
                  <a:lnTo>
                    <a:pt x="40" y="54"/>
                  </a:lnTo>
                  <a:lnTo>
                    <a:pt x="42" y="38"/>
                  </a:lnTo>
                  <a:lnTo>
                    <a:pt x="44" y="25"/>
                  </a:lnTo>
                  <a:lnTo>
                    <a:pt x="47" y="15"/>
                  </a:lnTo>
                  <a:lnTo>
                    <a:pt x="55" y="6"/>
                  </a:lnTo>
                  <a:lnTo>
                    <a:pt x="64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99"/>
            <p:cNvSpPr>
              <a:spLocks/>
            </p:cNvSpPr>
            <p:nvPr/>
          </p:nvSpPr>
          <p:spPr bwMode="auto">
            <a:xfrm>
              <a:off x="3202" y="673"/>
              <a:ext cx="124" cy="260"/>
            </a:xfrm>
            <a:custGeom>
              <a:avLst/>
              <a:gdLst>
                <a:gd name="T0" fmla="*/ 0 w 174"/>
                <a:gd name="T1" fmla="*/ 0 h 530"/>
                <a:gd name="T2" fmla="*/ 14 w 174"/>
                <a:gd name="T3" fmla="*/ 3 h 530"/>
                <a:gd name="T4" fmla="*/ 24 w 174"/>
                <a:gd name="T5" fmla="*/ 12 h 530"/>
                <a:gd name="T6" fmla="*/ 28 w 174"/>
                <a:gd name="T7" fmla="*/ 25 h 530"/>
                <a:gd name="T8" fmla="*/ 31 w 174"/>
                <a:gd name="T9" fmla="*/ 44 h 530"/>
                <a:gd name="T10" fmla="*/ 86 w 174"/>
                <a:gd name="T11" fmla="*/ 488 h 530"/>
                <a:gd name="T12" fmla="*/ 91 w 174"/>
                <a:gd name="T13" fmla="*/ 512 h 530"/>
                <a:gd name="T14" fmla="*/ 95 w 174"/>
                <a:gd name="T15" fmla="*/ 520 h 530"/>
                <a:gd name="T16" fmla="*/ 106 w 174"/>
                <a:gd name="T17" fmla="*/ 527 h 530"/>
                <a:gd name="T18" fmla="*/ 115 w 174"/>
                <a:gd name="T19" fmla="*/ 530 h 530"/>
                <a:gd name="T20" fmla="*/ 127 w 174"/>
                <a:gd name="T21" fmla="*/ 524 h 530"/>
                <a:gd name="T22" fmla="*/ 135 w 174"/>
                <a:gd name="T23" fmla="*/ 512 h 530"/>
                <a:gd name="T24" fmla="*/ 174 w 174"/>
                <a:gd name="T25" fmla="*/ 261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530">
                  <a:moveTo>
                    <a:pt x="0" y="0"/>
                  </a:moveTo>
                  <a:lnTo>
                    <a:pt x="14" y="3"/>
                  </a:lnTo>
                  <a:lnTo>
                    <a:pt x="24" y="12"/>
                  </a:lnTo>
                  <a:lnTo>
                    <a:pt x="28" y="25"/>
                  </a:lnTo>
                  <a:lnTo>
                    <a:pt x="31" y="44"/>
                  </a:lnTo>
                  <a:lnTo>
                    <a:pt x="86" y="488"/>
                  </a:lnTo>
                  <a:lnTo>
                    <a:pt x="91" y="512"/>
                  </a:lnTo>
                  <a:lnTo>
                    <a:pt x="95" y="520"/>
                  </a:lnTo>
                  <a:lnTo>
                    <a:pt x="106" y="527"/>
                  </a:lnTo>
                  <a:lnTo>
                    <a:pt x="115" y="530"/>
                  </a:lnTo>
                  <a:lnTo>
                    <a:pt x="127" y="524"/>
                  </a:lnTo>
                  <a:lnTo>
                    <a:pt x="135" y="512"/>
                  </a:lnTo>
                  <a:lnTo>
                    <a:pt x="174" y="261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100"/>
            <p:cNvSpPr>
              <a:spLocks/>
            </p:cNvSpPr>
            <p:nvPr/>
          </p:nvSpPr>
          <p:spPr bwMode="auto">
            <a:xfrm>
              <a:off x="3326" y="672"/>
              <a:ext cx="45" cy="133"/>
            </a:xfrm>
            <a:custGeom>
              <a:avLst/>
              <a:gdLst>
                <a:gd name="T0" fmla="*/ 0 w 64"/>
                <a:gd name="T1" fmla="*/ 362 h 363"/>
                <a:gd name="T2" fmla="*/ 39 w 64"/>
                <a:gd name="T3" fmla="*/ 54 h 363"/>
                <a:gd name="T4" fmla="*/ 41 w 64"/>
                <a:gd name="T5" fmla="*/ 38 h 363"/>
                <a:gd name="T6" fmla="*/ 43 w 64"/>
                <a:gd name="T7" fmla="*/ 25 h 363"/>
                <a:gd name="T8" fmla="*/ 46 w 64"/>
                <a:gd name="T9" fmla="*/ 15 h 363"/>
                <a:gd name="T10" fmla="*/ 54 w 64"/>
                <a:gd name="T11" fmla="*/ 6 h 363"/>
                <a:gd name="T12" fmla="*/ 63 w 64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63">
                  <a:moveTo>
                    <a:pt x="0" y="362"/>
                  </a:moveTo>
                  <a:lnTo>
                    <a:pt x="39" y="54"/>
                  </a:lnTo>
                  <a:lnTo>
                    <a:pt x="41" y="38"/>
                  </a:lnTo>
                  <a:lnTo>
                    <a:pt x="43" y="25"/>
                  </a:lnTo>
                  <a:lnTo>
                    <a:pt x="46" y="15"/>
                  </a:lnTo>
                  <a:lnTo>
                    <a:pt x="54" y="6"/>
                  </a:lnTo>
                  <a:lnTo>
                    <a:pt x="63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101"/>
            <p:cNvSpPr>
              <a:spLocks/>
            </p:cNvSpPr>
            <p:nvPr/>
          </p:nvSpPr>
          <p:spPr bwMode="auto">
            <a:xfrm>
              <a:off x="3371" y="673"/>
              <a:ext cx="125" cy="260"/>
            </a:xfrm>
            <a:custGeom>
              <a:avLst/>
              <a:gdLst>
                <a:gd name="T0" fmla="*/ 0 w 175"/>
                <a:gd name="T1" fmla="*/ 0 h 530"/>
                <a:gd name="T2" fmla="*/ 14 w 175"/>
                <a:gd name="T3" fmla="*/ 3 h 530"/>
                <a:gd name="T4" fmla="*/ 24 w 175"/>
                <a:gd name="T5" fmla="*/ 12 h 530"/>
                <a:gd name="T6" fmla="*/ 28 w 175"/>
                <a:gd name="T7" fmla="*/ 25 h 530"/>
                <a:gd name="T8" fmla="*/ 31 w 175"/>
                <a:gd name="T9" fmla="*/ 44 h 530"/>
                <a:gd name="T10" fmla="*/ 85 w 175"/>
                <a:gd name="T11" fmla="*/ 488 h 530"/>
                <a:gd name="T12" fmla="*/ 90 w 175"/>
                <a:gd name="T13" fmla="*/ 512 h 530"/>
                <a:gd name="T14" fmla="*/ 95 w 175"/>
                <a:gd name="T15" fmla="*/ 520 h 530"/>
                <a:gd name="T16" fmla="*/ 106 w 175"/>
                <a:gd name="T17" fmla="*/ 527 h 530"/>
                <a:gd name="T18" fmla="*/ 115 w 175"/>
                <a:gd name="T19" fmla="*/ 530 h 530"/>
                <a:gd name="T20" fmla="*/ 126 w 175"/>
                <a:gd name="T21" fmla="*/ 524 h 530"/>
                <a:gd name="T22" fmla="*/ 134 w 175"/>
                <a:gd name="T23" fmla="*/ 512 h 530"/>
                <a:gd name="T24" fmla="*/ 175 w 175"/>
                <a:gd name="T25" fmla="*/ 258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530">
                  <a:moveTo>
                    <a:pt x="0" y="0"/>
                  </a:moveTo>
                  <a:lnTo>
                    <a:pt x="14" y="3"/>
                  </a:lnTo>
                  <a:lnTo>
                    <a:pt x="24" y="12"/>
                  </a:lnTo>
                  <a:lnTo>
                    <a:pt x="28" y="25"/>
                  </a:lnTo>
                  <a:lnTo>
                    <a:pt x="31" y="44"/>
                  </a:lnTo>
                  <a:lnTo>
                    <a:pt x="85" y="488"/>
                  </a:lnTo>
                  <a:lnTo>
                    <a:pt x="90" y="512"/>
                  </a:lnTo>
                  <a:lnTo>
                    <a:pt x="95" y="520"/>
                  </a:lnTo>
                  <a:lnTo>
                    <a:pt x="106" y="527"/>
                  </a:lnTo>
                  <a:lnTo>
                    <a:pt x="115" y="530"/>
                  </a:lnTo>
                  <a:lnTo>
                    <a:pt x="126" y="524"/>
                  </a:lnTo>
                  <a:lnTo>
                    <a:pt x="134" y="512"/>
                  </a:lnTo>
                  <a:lnTo>
                    <a:pt x="175" y="258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02"/>
            <p:cNvSpPr>
              <a:spLocks/>
            </p:cNvSpPr>
            <p:nvPr/>
          </p:nvSpPr>
          <p:spPr bwMode="auto">
            <a:xfrm>
              <a:off x="3493" y="670"/>
              <a:ext cx="48" cy="133"/>
            </a:xfrm>
            <a:custGeom>
              <a:avLst/>
              <a:gdLst>
                <a:gd name="T0" fmla="*/ 0 w 67"/>
                <a:gd name="T1" fmla="*/ 362 h 363"/>
                <a:gd name="T2" fmla="*/ 41 w 67"/>
                <a:gd name="T3" fmla="*/ 54 h 363"/>
                <a:gd name="T4" fmla="*/ 43 w 67"/>
                <a:gd name="T5" fmla="*/ 38 h 363"/>
                <a:gd name="T6" fmla="*/ 45 w 67"/>
                <a:gd name="T7" fmla="*/ 25 h 363"/>
                <a:gd name="T8" fmla="*/ 49 w 67"/>
                <a:gd name="T9" fmla="*/ 15 h 363"/>
                <a:gd name="T10" fmla="*/ 56 w 67"/>
                <a:gd name="T11" fmla="*/ 6 h 363"/>
                <a:gd name="T12" fmla="*/ 66 w 67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63">
                  <a:moveTo>
                    <a:pt x="0" y="362"/>
                  </a:moveTo>
                  <a:lnTo>
                    <a:pt x="41" y="54"/>
                  </a:lnTo>
                  <a:lnTo>
                    <a:pt x="43" y="38"/>
                  </a:lnTo>
                  <a:lnTo>
                    <a:pt x="45" y="25"/>
                  </a:lnTo>
                  <a:lnTo>
                    <a:pt x="49" y="15"/>
                  </a:lnTo>
                  <a:lnTo>
                    <a:pt x="56" y="6"/>
                  </a:lnTo>
                  <a:lnTo>
                    <a:pt x="66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103"/>
            <p:cNvSpPr>
              <a:spLocks/>
            </p:cNvSpPr>
            <p:nvPr/>
          </p:nvSpPr>
          <p:spPr bwMode="auto">
            <a:xfrm>
              <a:off x="3541" y="671"/>
              <a:ext cx="122" cy="260"/>
            </a:xfrm>
            <a:custGeom>
              <a:avLst/>
              <a:gdLst>
                <a:gd name="T0" fmla="*/ 0 w 170"/>
                <a:gd name="T1" fmla="*/ 0 h 530"/>
                <a:gd name="T2" fmla="*/ 14 w 170"/>
                <a:gd name="T3" fmla="*/ 3 h 530"/>
                <a:gd name="T4" fmla="*/ 24 w 170"/>
                <a:gd name="T5" fmla="*/ 12 h 530"/>
                <a:gd name="T6" fmla="*/ 27 w 170"/>
                <a:gd name="T7" fmla="*/ 25 h 530"/>
                <a:gd name="T8" fmla="*/ 30 w 170"/>
                <a:gd name="T9" fmla="*/ 44 h 530"/>
                <a:gd name="T10" fmla="*/ 84 w 170"/>
                <a:gd name="T11" fmla="*/ 488 h 530"/>
                <a:gd name="T12" fmla="*/ 89 w 170"/>
                <a:gd name="T13" fmla="*/ 512 h 530"/>
                <a:gd name="T14" fmla="*/ 93 w 170"/>
                <a:gd name="T15" fmla="*/ 520 h 530"/>
                <a:gd name="T16" fmla="*/ 104 w 170"/>
                <a:gd name="T17" fmla="*/ 527 h 530"/>
                <a:gd name="T18" fmla="*/ 113 w 170"/>
                <a:gd name="T19" fmla="*/ 530 h 530"/>
                <a:gd name="T20" fmla="*/ 124 w 170"/>
                <a:gd name="T21" fmla="*/ 524 h 530"/>
                <a:gd name="T22" fmla="*/ 132 w 170"/>
                <a:gd name="T23" fmla="*/ 512 h 530"/>
                <a:gd name="T24" fmla="*/ 170 w 170"/>
                <a:gd name="T25" fmla="*/ 26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530">
                  <a:moveTo>
                    <a:pt x="0" y="0"/>
                  </a:moveTo>
                  <a:lnTo>
                    <a:pt x="14" y="3"/>
                  </a:lnTo>
                  <a:lnTo>
                    <a:pt x="24" y="12"/>
                  </a:lnTo>
                  <a:lnTo>
                    <a:pt x="27" y="25"/>
                  </a:lnTo>
                  <a:lnTo>
                    <a:pt x="30" y="44"/>
                  </a:lnTo>
                  <a:lnTo>
                    <a:pt x="84" y="488"/>
                  </a:lnTo>
                  <a:lnTo>
                    <a:pt x="89" y="512"/>
                  </a:lnTo>
                  <a:lnTo>
                    <a:pt x="93" y="520"/>
                  </a:lnTo>
                  <a:lnTo>
                    <a:pt x="104" y="527"/>
                  </a:lnTo>
                  <a:lnTo>
                    <a:pt x="113" y="530"/>
                  </a:lnTo>
                  <a:lnTo>
                    <a:pt x="124" y="524"/>
                  </a:lnTo>
                  <a:lnTo>
                    <a:pt x="132" y="512"/>
                  </a:lnTo>
                  <a:lnTo>
                    <a:pt x="170" y="265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3" name="Group 104"/>
            <p:cNvGrpSpPr>
              <a:grpSpLocks/>
            </p:cNvGrpSpPr>
            <p:nvPr/>
          </p:nvGrpSpPr>
          <p:grpSpPr bwMode="auto">
            <a:xfrm>
              <a:off x="3663" y="670"/>
              <a:ext cx="168" cy="261"/>
              <a:chOff x="5025" y="2269"/>
              <a:chExt cx="238" cy="713"/>
            </a:xfrm>
          </p:grpSpPr>
          <p:sp>
            <p:nvSpPr>
              <p:cNvPr id="64" name="Freeform 105"/>
              <p:cNvSpPr>
                <a:spLocks/>
              </p:cNvSpPr>
              <p:nvPr/>
            </p:nvSpPr>
            <p:spPr bwMode="auto">
              <a:xfrm>
                <a:off x="5025" y="2269"/>
                <a:ext cx="69" cy="363"/>
              </a:xfrm>
              <a:custGeom>
                <a:avLst/>
                <a:gdLst>
                  <a:gd name="T0" fmla="*/ 0 w 69"/>
                  <a:gd name="T1" fmla="*/ 362 h 363"/>
                  <a:gd name="T2" fmla="*/ 42 w 69"/>
                  <a:gd name="T3" fmla="*/ 54 h 363"/>
                  <a:gd name="T4" fmla="*/ 45 w 69"/>
                  <a:gd name="T5" fmla="*/ 38 h 363"/>
                  <a:gd name="T6" fmla="*/ 47 w 69"/>
                  <a:gd name="T7" fmla="*/ 25 h 363"/>
                  <a:gd name="T8" fmla="*/ 50 w 69"/>
                  <a:gd name="T9" fmla="*/ 15 h 363"/>
                  <a:gd name="T10" fmla="*/ 58 w 69"/>
                  <a:gd name="T11" fmla="*/ 6 h 363"/>
                  <a:gd name="T12" fmla="*/ 68 w 69"/>
                  <a:gd name="T13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363">
                    <a:moveTo>
                      <a:pt x="0" y="362"/>
                    </a:moveTo>
                    <a:lnTo>
                      <a:pt x="42" y="54"/>
                    </a:lnTo>
                    <a:lnTo>
                      <a:pt x="45" y="38"/>
                    </a:lnTo>
                    <a:lnTo>
                      <a:pt x="47" y="25"/>
                    </a:lnTo>
                    <a:lnTo>
                      <a:pt x="50" y="15"/>
                    </a:lnTo>
                    <a:lnTo>
                      <a:pt x="58" y="6"/>
                    </a:lnTo>
                    <a:lnTo>
                      <a:pt x="68" y="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106"/>
              <p:cNvSpPr>
                <a:spLocks/>
              </p:cNvSpPr>
              <p:nvPr/>
            </p:nvSpPr>
            <p:spPr bwMode="auto">
              <a:xfrm>
                <a:off x="5095" y="2273"/>
                <a:ext cx="168" cy="709"/>
              </a:xfrm>
              <a:custGeom>
                <a:avLst/>
                <a:gdLst>
                  <a:gd name="T0" fmla="*/ 0 w 168"/>
                  <a:gd name="T1" fmla="*/ 0 h 709"/>
                  <a:gd name="T2" fmla="*/ 14 w 168"/>
                  <a:gd name="T3" fmla="*/ 4 h 709"/>
                  <a:gd name="T4" fmla="*/ 24 w 168"/>
                  <a:gd name="T5" fmla="*/ 16 h 709"/>
                  <a:gd name="T6" fmla="*/ 27 w 168"/>
                  <a:gd name="T7" fmla="*/ 33 h 709"/>
                  <a:gd name="T8" fmla="*/ 30 w 168"/>
                  <a:gd name="T9" fmla="*/ 59 h 709"/>
                  <a:gd name="T10" fmla="*/ 84 w 168"/>
                  <a:gd name="T11" fmla="*/ 651 h 709"/>
                  <a:gd name="T12" fmla="*/ 89 w 168"/>
                  <a:gd name="T13" fmla="*/ 684 h 709"/>
                  <a:gd name="T14" fmla="*/ 93 w 168"/>
                  <a:gd name="T15" fmla="*/ 694 h 709"/>
                  <a:gd name="T16" fmla="*/ 104 w 168"/>
                  <a:gd name="T17" fmla="*/ 704 h 709"/>
                  <a:gd name="T18" fmla="*/ 113 w 168"/>
                  <a:gd name="T19" fmla="*/ 708 h 709"/>
                  <a:gd name="T20" fmla="*/ 124 w 168"/>
                  <a:gd name="T21" fmla="*/ 700 h 709"/>
                  <a:gd name="T22" fmla="*/ 132 w 168"/>
                  <a:gd name="T23" fmla="*/ 684 h 709"/>
                  <a:gd name="T24" fmla="*/ 167 w 168"/>
                  <a:gd name="T25" fmla="*/ 38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8" h="709">
                    <a:moveTo>
                      <a:pt x="0" y="0"/>
                    </a:moveTo>
                    <a:lnTo>
                      <a:pt x="14" y="4"/>
                    </a:lnTo>
                    <a:lnTo>
                      <a:pt x="24" y="16"/>
                    </a:lnTo>
                    <a:lnTo>
                      <a:pt x="27" y="33"/>
                    </a:lnTo>
                    <a:lnTo>
                      <a:pt x="30" y="59"/>
                    </a:lnTo>
                    <a:lnTo>
                      <a:pt x="84" y="651"/>
                    </a:lnTo>
                    <a:lnTo>
                      <a:pt x="89" y="684"/>
                    </a:lnTo>
                    <a:lnTo>
                      <a:pt x="93" y="694"/>
                    </a:lnTo>
                    <a:lnTo>
                      <a:pt x="104" y="704"/>
                    </a:lnTo>
                    <a:lnTo>
                      <a:pt x="113" y="708"/>
                    </a:lnTo>
                    <a:lnTo>
                      <a:pt x="124" y="700"/>
                    </a:lnTo>
                    <a:lnTo>
                      <a:pt x="132" y="684"/>
                    </a:lnTo>
                    <a:lnTo>
                      <a:pt x="167" y="38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2" name="Group 172"/>
          <p:cNvGrpSpPr>
            <a:grpSpLocks/>
          </p:cNvGrpSpPr>
          <p:nvPr/>
        </p:nvGrpSpPr>
        <p:grpSpPr bwMode="auto">
          <a:xfrm>
            <a:off x="2486384" y="3235020"/>
            <a:ext cx="4879975" cy="425450"/>
            <a:chOff x="762" y="1028"/>
            <a:chExt cx="3074" cy="268"/>
          </a:xfrm>
        </p:grpSpPr>
        <p:grpSp>
          <p:nvGrpSpPr>
            <p:cNvPr id="83" name="Group 107"/>
            <p:cNvGrpSpPr>
              <a:grpSpLocks/>
            </p:cNvGrpSpPr>
            <p:nvPr/>
          </p:nvGrpSpPr>
          <p:grpSpPr bwMode="auto">
            <a:xfrm>
              <a:off x="762" y="1029"/>
              <a:ext cx="168" cy="262"/>
              <a:chOff x="944" y="3250"/>
              <a:chExt cx="237" cy="713"/>
            </a:xfrm>
          </p:grpSpPr>
          <p:sp>
            <p:nvSpPr>
              <p:cNvPr id="128" name="Freeform 108"/>
              <p:cNvSpPr>
                <a:spLocks/>
              </p:cNvSpPr>
              <p:nvPr/>
            </p:nvSpPr>
            <p:spPr bwMode="auto">
              <a:xfrm>
                <a:off x="944" y="3250"/>
                <a:ext cx="65" cy="363"/>
              </a:xfrm>
              <a:custGeom>
                <a:avLst/>
                <a:gdLst>
                  <a:gd name="T0" fmla="*/ 0 w 65"/>
                  <a:gd name="T1" fmla="*/ 362 h 363"/>
                  <a:gd name="T2" fmla="*/ 40 w 65"/>
                  <a:gd name="T3" fmla="*/ 54 h 363"/>
                  <a:gd name="T4" fmla="*/ 42 w 65"/>
                  <a:gd name="T5" fmla="*/ 38 h 363"/>
                  <a:gd name="T6" fmla="*/ 44 w 65"/>
                  <a:gd name="T7" fmla="*/ 25 h 363"/>
                  <a:gd name="T8" fmla="*/ 47 w 65"/>
                  <a:gd name="T9" fmla="*/ 15 h 363"/>
                  <a:gd name="T10" fmla="*/ 55 w 65"/>
                  <a:gd name="T11" fmla="*/ 6 h 363"/>
                  <a:gd name="T12" fmla="*/ 64 w 65"/>
                  <a:gd name="T13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363">
                    <a:moveTo>
                      <a:pt x="0" y="362"/>
                    </a:moveTo>
                    <a:lnTo>
                      <a:pt x="40" y="54"/>
                    </a:lnTo>
                    <a:lnTo>
                      <a:pt x="42" y="38"/>
                    </a:lnTo>
                    <a:lnTo>
                      <a:pt x="44" y="25"/>
                    </a:lnTo>
                    <a:lnTo>
                      <a:pt x="47" y="15"/>
                    </a:lnTo>
                    <a:lnTo>
                      <a:pt x="55" y="6"/>
                    </a:lnTo>
                    <a:lnTo>
                      <a:pt x="64" y="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Freeform 109"/>
              <p:cNvSpPr>
                <a:spLocks/>
              </p:cNvSpPr>
              <p:nvPr/>
            </p:nvSpPr>
            <p:spPr bwMode="auto">
              <a:xfrm>
                <a:off x="1010" y="3254"/>
                <a:ext cx="171" cy="709"/>
              </a:xfrm>
              <a:custGeom>
                <a:avLst/>
                <a:gdLst>
                  <a:gd name="T0" fmla="*/ 0 w 171"/>
                  <a:gd name="T1" fmla="*/ 0 h 709"/>
                  <a:gd name="T2" fmla="*/ 14 w 171"/>
                  <a:gd name="T3" fmla="*/ 4 h 709"/>
                  <a:gd name="T4" fmla="*/ 24 w 171"/>
                  <a:gd name="T5" fmla="*/ 16 h 709"/>
                  <a:gd name="T6" fmla="*/ 28 w 171"/>
                  <a:gd name="T7" fmla="*/ 33 h 709"/>
                  <a:gd name="T8" fmla="*/ 31 w 171"/>
                  <a:gd name="T9" fmla="*/ 59 h 709"/>
                  <a:gd name="T10" fmla="*/ 85 w 171"/>
                  <a:gd name="T11" fmla="*/ 651 h 709"/>
                  <a:gd name="T12" fmla="*/ 90 w 171"/>
                  <a:gd name="T13" fmla="*/ 684 h 709"/>
                  <a:gd name="T14" fmla="*/ 95 w 171"/>
                  <a:gd name="T15" fmla="*/ 694 h 709"/>
                  <a:gd name="T16" fmla="*/ 106 w 171"/>
                  <a:gd name="T17" fmla="*/ 704 h 709"/>
                  <a:gd name="T18" fmla="*/ 115 w 171"/>
                  <a:gd name="T19" fmla="*/ 708 h 709"/>
                  <a:gd name="T20" fmla="*/ 126 w 171"/>
                  <a:gd name="T21" fmla="*/ 700 h 709"/>
                  <a:gd name="T22" fmla="*/ 134 w 171"/>
                  <a:gd name="T23" fmla="*/ 684 h 709"/>
                  <a:gd name="T24" fmla="*/ 170 w 171"/>
                  <a:gd name="T25" fmla="*/ 38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1" h="709">
                    <a:moveTo>
                      <a:pt x="0" y="0"/>
                    </a:moveTo>
                    <a:lnTo>
                      <a:pt x="14" y="4"/>
                    </a:lnTo>
                    <a:lnTo>
                      <a:pt x="24" y="16"/>
                    </a:lnTo>
                    <a:lnTo>
                      <a:pt x="28" y="33"/>
                    </a:lnTo>
                    <a:lnTo>
                      <a:pt x="31" y="59"/>
                    </a:lnTo>
                    <a:lnTo>
                      <a:pt x="85" y="651"/>
                    </a:lnTo>
                    <a:lnTo>
                      <a:pt x="90" y="684"/>
                    </a:lnTo>
                    <a:lnTo>
                      <a:pt x="95" y="694"/>
                    </a:lnTo>
                    <a:lnTo>
                      <a:pt x="106" y="704"/>
                    </a:lnTo>
                    <a:lnTo>
                      <a:pt x="115" y="708"/>
                    </a:lnTo>
                    <a:lnTo>
                      <a:pt x="126" y="700"/>
                    </a:lnTo>
                    <a:lnTo>
                      <a:pt x="134" y="684"/>
                    </a:lnTo>
                    <a:lnTo>
                      <a:pt x="170" y="38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" name="Freeform 110"/>
            <p:cNvSpPr>
              <a:spLocks/>
            </p:cNvSpPr>
            <p:nvPr/>
          </p:nvSpPr>
          <p:spPr bwMode="auto">
            <a:xfrm>
              <a:off x="931" y="1029"/>
              <a:ext cx="47" cy="133"/>
            </a:xfrm>
            <a:custGeom>
              <a:avLst/>
              <a:gdLst>
                <a:gd name="T0" fmla="*/ 0 w 66"/>
                <a:gd name="T1" fmla="*/ 362 h 363"/>
                <a:gd name="T2" fmla="*/ 40 w 66"/>
                <a:gd name="T3" fmla="*/ 54 h 363"/>
                <a:gd name="T4" fmla="*/ 43 w 66"/>
                <a:gd name="T5" fmla="*/ 38 h 363"/>
                <a:gd name="T6" fmla="*/ 44 w 66"/>
                <a:gd name="T7" fmla="*/ 25 h 363"/>
                <a:gd name="T8" fmla="*/ 48 w 66"/>
                <a:gd name="T9" fmla="*/ 15 h 363"/>
                <a:gd name="T10" fmla="*/ 56 w 66"/>
                <a:gd name="T11" fmla="*/ 6 h 363"/>
                <a:gd name="T12" fmla="*/ 65 w 66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63">
                  <a:moveTo>
                    <a:pt x="0" y="362"/>
                  </a:moveTo>
                  <a:lnTo>
                    <a:pt x="40" y="54"/>
                  </a:lnTo>
                  <a:lnTo>
                    <a:pt x="43" y="38"/>
                  </a:lnTo>
                  <a:lnTo>
                    <a:pt x="44" y="25"/>
                  </a:lnTo>
                  <a:lnTo>
                    <a:pt x="48" y="15"/>
                  </a:lnTo>
                  <a:lnTo>
                    <a:pt x="56" y="6"/>
                  </a:lnTo>
                  <a:lnTo>
                    <a:pt x="65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111"/>
            <p:cNvSpPr>
              <a:spLocks/>
            </p:cNvSpPr>
            <p:nvPr/>
          </p:nvSpPr>
          <p:spPr bwMode="auto">
            <a:xfrm>
              <a:off x="978" y="1030"/>
              <a:ext cx="132" cy="260"/>
            </a:xfrm>
            <a:custGeom>
              <a:avLst/>
              <a:gdLst>
                <a:gd name="T0" fmla="*/ 0 w 185"/>
                <a:gd name="T1" fmla="*/ 1 h 531"/>
                <a:gd name="T2" fmla="*/ 8 w 185"/>
                <a:gd name="T3" fmla="*/ 0 h 531"/>
                <a:gd name="T4" fmla="*/ 24 w 185"/>
                <a:gd name="T5" fmla="*/ 13 h 531"/>
                <a:gd name="T6" fmla="*/ 28 w 185"/>
                <a:gd name="T7" fmla="*/ 26 h 531"/>
                <a:gd name="T8" fmla="*/ 31 w 185"/>
                <a:gd name="T9" fmla="*/ 45 h 531"/>
                <a:gd name="T10" fmla="*/ 85 w 185"/>
                <a:gd name="T11" fmla="*/ 489 h 531"/>
                <a:gd name="T12" fmla="*/ 90 w 185"/>
                <a:gd name="T13" fmla="*/ 513 h 531"/>
                <a:gd name="T14" fmla="*/ 95 w 185"/>
                <a:gd name="T15" fmla="*/ 521 h 531"/>
                <a:gd name="T16" fmla="*/ 106 w 185"/>
                <a:gd name="T17" fmla="*/ 528 h 531"/>
                <a:gd name="T18" fmla="*/ 115 w 185"/>
                <a:gd name="T19" fmla="*/ 531 h 531"/>
                <a:gd name="T20" fmla="*/ 126 w 185"/>
                <a:gd name="T21" fmla="*/ 525 h 531"/>
                <a:gd name="T22" fmla="*/ 134 w 185"/>
                <a:gd name="T23" fmla="*/ 513 h 531"/>
                <a:gd name="T24" fmla="*/ 185 w 185"/>
                <a:gd name="T25" fmla="*/ 258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531">
                  <a:moveTo>
                    <a:pt x="0" y="1"/>
                  </a:moveTo>
                  <a:lnTo>
                    <a:pt x="8" y="0"/>
                  </a:lnTo>
                  <a:lnTo>
                    <a:pt x="24" y="13"/>
                  </a:lnTo>
                  <a:lnTo>
                    <a:pt x="28" y="26"/>
                  </a:lnTo>
                  <a:lnTo>
                    <a:pt x="31" y="45"/>
                  </a:lnTo>
                  <a:lnTo>
                    <a:pt x="85" y="489"/>
                  </a:lnTo>
                  <a:lnTo>
                    <a:pt x="90" y="513"/>
                  </a:lnTo>
                  <a:lnTo>
                    <a:pt x="95" y="521"/>
                  </a:lnTo>
                  <a:lnTo>
                    <a:pt x="106" y="528"/>
                  </a:lnTo>
                  <a:lnTo>
                    <a:pt x="115" y="531"/>
                  </a:lnTo>
                  <a:lnTo>
                    <a:pt x="126" y="525"/>
                  </a:lnTo>
                  <a:lnTo>
                    <a:pt x="134" y="513"/>
                  </a:lnTo>
                  <a:lnTo>
                    <a:pt x="185" y="258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6" name="Group 112"/>
            <p:cNvGrpSpPr>
              <a:grpSpLocks/>
            </p:cNvGrpSpPr>
            <p:nvPr/>
          </p:nvGrpSpPr>
          <p:grpSpPr bwMode="auto">
            <a:xfrm>
              <a:off x="1111" y="1029"/>
              <a:ext cx="169" cy="262"/>
              <a:chOff x="1436" y="3250"/>
              <a:chExt cx="237" cy="713"/>
            </a:xfrm>
          </p:grpSpPr>
          <p:sp>
            <p:nvSpPr>
              <p:cNvPr id="126" name="Freeform 113"/>
              <p:cNvSpPr>
                <a:spLocks/>
              </p:cNvSpPr>
              <p:nvPr/>
            </p:nvSpPr>
            <p:spPr bwMode="auto">
              <a:xfrm>
                <a:off x="1436" y="3600"/>
                <a:ext cx="65" cy="363"/>
              </a:xfrm>
              <a:custGeom>
                <a:avLst/>
                <a:gdLst>
                  <a:gd name="T0" fmla="*/ 0 w 65"/>
                  <a:gd name="T1" fmla="*/ 0 h 363"/>
                  <a:gd name="T2" fmla="*/ 40 w 65"/>
                  <a:gd name="T3" fmla="*/ 308 h 363"/>
                  <a:gd name="T4" fmla="*/ 42 w 65"/>
                  <a:gd name="T5" fmla="*/ 324 h 363"/>
                  <a:gd name="T6" fmla="*/ 44 w 65"/>
                  <a:gd name="T7" fmla="*/ 337 h 363"/>
                  <a:gd name="T8" fmla="*/ 47 w 65"/>
                  <a:gd name="T9" fmla="*/ 347 h 363"/>
                  <a:gd name="T10" fmla="*/ 55 w 65"/>
                  <a:gd name="T11" fmla="*/ 356 h 363"/>
                  <a:gd name="T12" fmla="*/ 64 w 65"/>
                  <a:gd name="T13" fmla="*/ 36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363">
                    <a:moveTo>
                      <a:pt x="0" y="0"/>
                    </a:moveTo>
                    <a:lnTo>
                      <a:pt x="40" y="308"/>
                    </a:lnTo>
                    <a:lnTo>
                      <a:pt x="42" y="324"/>
                    </a:lnTo>
                    <a:lnTo>
                      <a:pt x="44" y="337"/>
                    </a:lnTo>
                    <a:lnTo>
                      <a:pt x="47" y="347"/>
                    </a:lnTo>
                    <a:lnTo>
                      <a:pt x="55" y="356"/>
                    </a:lnTo>
                    <a:lnTo>
                      <a:pt x="64" y="362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Freeform 114"/>
              <p:cNvSpPr>
                <a:spLocks/>
              </p:cNvSpPr>
              <p:nvPr/>
            </p:nvSpPr>
            <p:spPr bwMode="auto">
              <a:xfrm>
                <a:off x="1502" y="3250"/>
                <a:ext cx="171" cy="709"/>
              </a:xfrm>
              <a:custGeom>
                <a:avLst/>
                <a:gdLst>
                  <a:gd name="T0" fmla="*/ 0 w 171"/>
                  <a:gd name="T1" fmla="*/ 708 h 709"/>
                  <a:gd name="T2" fmla="*/ 14 w 171"/>
                  <a:gd name="T3" fmla="*/ 704 h 709"/>
                  <a:gd name="T4" fmla="*/ 24 w 171"/>
                  <a:gd name="T5" fmla="*/ 692 h 709"/>
                  <a:gd name="T6" fmla="*/ 28 w 171"/>
                  <a:gd name="T7" fmla="*/ 675 h 709"/>
                  <a:gd name="T8" fmla="*/ 31 w 171"/>
                  <a:gd name="T9" fmla="*/ 649 h 709"/>
                  <a:gd name="T10" fmla="*/ 85 w 171"/>
                  <a:gd name="T11" fmla="*/ 57 h 709"/>
                  <a:gd name="T12" fmla="*/ 90 w 171"/>
                  <a:gd name="T13" fmla="*/ 24 h 709"/>
                  <a:gd name="T14" fmla="*/ 95 w 171"/>
                  <a:gd name="T15" fmla="*/ 14 h 709"/>
                  <a:gd name="T16" fmla="*/ 106 w 171"/>
                  <a:gd name="T17" fmla="*/ 4 h 709"/>
                  <a:gd name="T18" fmla="*/ 115 w 171"/>
                  <a:gd name="T19" fmla="*/ 0 h 709"/>
                  <a:gd name="T20" fmla="*/ 126 w 171"/>
                  <a:gd name="T21" fmla="*/ 8 h 709"/>
                  <a:gd name="T22" fmla="*/ 134 w 171"/>
                  <a:gd name="T23" fmla="*/ 24 h 709"/>
                  <a:gd name="T24" fmla="*/ 170 w 171"/>
                  <a:gd name="T25" fmla="*/ 328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1" h="709">
                    <a:moveTo>
                      <a:pt x="0" y="708"/>
                    </a:moveTo>
                    <a:lnTo>
                      <a:pt x="14" y="704"/>
                    </a:lnTo>
                    <a:lnTo>
                      <a:pt x="24" y="692"/>
                    </a:lnTo>
                    <a:lnTo>
                      <a:pt x="28" y="675"/>
                    </a:lnTo>
                    <a:lnTo>
                      <a:pt x="31" y="649"/>
                    </a:lnTo>
                    <a:lnTo>
                      <a:pt x="85" y="57"/>
                    </a:lnTo>
                    <a:lnTo>
                      <a:pt x="90" y="24"/>
                    </a:lnTo>
                    <a:lnTo>
                      <a:pt x="95" y="14"/>
                    </a:lnTo>
                    <a:lnTo>
                      <a:pt x="106" y="4"/>
                    </a:lnTo>
                    <a:lnTo>
                      <a:pt x="115" y="0"/>
                    </a:lnTo>
                    <a:lnTo>
                      <a:pt x="126" y="8"/>
                    </a:lnTo>
                    <a:lnTo>
                      <a:pt x="134" y="24"/>
                    </a:lnTo>
                    <a:lnTo>
                      <a:pt x="170" y="328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7" name="Freeform 115"/>
            <p:cNvSpPr>
              <a:spLocks/>
            </p:cNvSpPr>
            <p:nvPr/>
          </p:nvSpPr>
          <p:spPr bwMode="auto">
            <a:xfrm>
              <a:off x="1280" y="1158"/>
              <a:ext cx="48" cy="133"/>
            </a:xfrm>
            <a:custGeom>
              <a:avLst/>
              <a:gdLst>
                <a:gd name="T0" fmla="*/ 0 w 66"/>
                <a:gd name="T1" fmla="*/ 0 h 363"/>
                <a:gd name="T2" fmla="*/ 40 w 66"/>
                <a:gd name="T3" fmla="*/ 308 h 363"/>
                <a:gd name="T4" fmla="*/ 43 w 66"/>
                <a:gd name="T5" fmla="*/ 324 h 363"/>
                <a:gd name="T6" fmla="*/ 44 w 66"/>
                <a:gd name="T7" fmla="*/ 337 h 363"/>
                <a:gd name="T8" fmla="*/ 48 w 66"/>
                <a:gd name="T9" fmla="*/ 347 h 363"/>
                <a:gd name="T10" fmla="*/ 56 w 66"/>
                <a:gd name="T11" fmla="*/ 356 h 363"/>
                <a:gd name="T12" fmla="*/ 65 w 66"/>
                <a:gd name="T13" fmla="*/ 36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63">
                  <a:moveTo>
                    <a:pt x="0" y="0"/>
                  </a:moveTo>
                  <a:lnTo>
                    <a:pt x="40" y="308"/>
                  </a:lnTo>
                  <a:lnTo>
                    <a:pt x="43" y="324"/>
                  </a:lnTo>
                  <a:lnTo>
                    <a:pt x="44" y="337"/>
                  </a:lnTo>
                  <a:lnTo>
                    <a:pt x="48" y="347"/>
                  </a:lnTo>
                  <a:lnTo>
                    <a:pt x="56" y="356"/>
                  </a:lnTo>
                  <a:lnTo>
                    <a:pt x="65" y="362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116"/>
            <p:cNvSpPr>
              <a:spLocks/>
            </p:cNvSpPr>
            <p:nvPr/>
          </p:nvSpPr>
          <p:spPr bwMode="auto">
            <a:xfrm>
              <a:off x="1329" y="1029"/>
              <a:ext cx="129" cy="260"/>
            </a:xfrm>
            <a:custGeom>
              <a:avLst/>
              <a:gdLst>
                <a:gd name="T0" fmla="*/ 0 w 182"/>
                <a:gd name="T1" fmla="*/ 530 h 530"/>
                <a:gd name="T2" fmla="*/ 14 w 182"/>
                <a:gd name="T3" fmla="*/ 527 h 530"/>
                <a:gd name="T4" fmla="*/ 24 w 182"/>
                <a:gd name="T5" fmla="*/ 518 h 530"/>
                <a:gd name="T6" fmla="*/ 28 w 182"/>
                <a:gd name="T7" fmla="*/ 506 h 530"/>
                <a:gd name="T8" fmla="*/ 31 w 182"/>
                <a:gd name="T9" fmla="*/ 486 h 530"/>
                <a:gd name="T10" fmla="*/ 85 w 182"/>
                <a:gd name="T11" fmla="*/ 43 h 530"/>
                <a:gd name="T12" fmla="*/ 90 w 182"/>
                <a:gd name="T13" fmla="*/ 18 h 530"/>
                <a:gd name="T14" fmla="*/ 95 w 182"/>
                <a:gd name="T15" fmla="*/ 10 h 530"/>
                <a:gd name="T16" fmla="*/ 106 w 182"/>
                <a:gd name="T17" fmla="*/ 3 h 530"/>
                <a:gd name="T18" fmla="*/ 115 w 182"/>
                <a:gd name="T19" fmla="*/ 0 h 530"/>
                <a:gd name="T20" fmla="*/ 126 w 182"/>
                <a:gd name="T21" fmla="*/ 6 h 530"/>
                <a:gd name="T22" fmla="*/ 134 w 182"/>
                <a:gd name="T23" fmla="*/ 18 h 530"/>
                <a:gd name="T24" fmla="*/ 182 w 182"/>
                <a:gd name="T25" fmla="*/ 29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530">
                  <a:moveTo>
                    <a:pt x="0" y="530"/>
                  </a:moveTo>
                  <a:lnTo>
                    <a:pt x="14" y="527"/>
                  </a:lnTo>
                  <a:lnTo>
                    <a:pt x="24" y="518"/>
                  </a:lnTo>
                  <a:lnTo>
                    <a:pt x="28" y="506"/>
                  </a:lnTo>
                  <a:lnTo>
                    <a:pt x="31" y="486"/>
                  </a:lnTo>
                  <a:lnTo>
                    <a:pt x="85" y="43"/>
                  </a:lnTo>
                  <a:lnTo>
                    <a:pt x="90" y="18"/>
                  </a:lnTo>
                  <a:lnTo>
                    <a:pt x="95" y="10"/>
                  </a:lnTo>
                  <a:lnTo>
                    <a:pt x="106" y="3"/>
                  </a:lnTo>
                  <a:lnTo>
                    <a:pt x="115" y="0"/>
                  </a:lnTo>
                  <a:lnTo>
                    <a:pt x="126" y="6"/>
                  </a:lnTo>
                  <a:lnTo>
                    <a:pt x="134" y="18"/>
                  </a:lnTo>
                  <a:lnTo>
                    <a:pt x="182" y="29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117"/>
            <p:cNvSpPr>
              <a:spLocks/>
            </p:cNvSpPr>
            <p:nvPr/>
          </p:nvSpPr>
          <p:spPr bwMode="auto">
            <a:xfrm>
              <a:off x="1462" y="1030"/>
              <a:ext cx="49" cy="141"/>
            </a:xfrm>
            <a:custGeom>
              <a:avLst/>
              <a:gdLst>
                <a:gd name="T0" fmla="*/ 0 w 70"/>
                <a:gd name="T1" fmla="*/ 288 h 288"/>
                <a:gd name="T2" fmla="*/ 46 w 70"/>
                <a:gd name="T3" fmla="*/ 40 h 288"/>
                <a:gd name="T4" fmla="*/ 48 w 70"/>
                <a:gd name="T5" fmla="*/ 28 h 288"/>
                <a:gd name="T6" fmla="*/ 50 w 70"/>
                <a:gd name="T7" fmla="*/ 19 h 288"/>
                <a:gd name="T8" fmla="*/ 53 w 70"/>
                <a:gd name="T9" fmla="*/ 11 h 288"/>
                <a:gd name="T10" fmla="*/ 61 w 70"/>
                <a:gd name="T11" fmla="*/ 4 h 288"/>
                <a:gd name="T12" fmla="*/ 70 w 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88">
                  <a:moveTo>
                    <a:pt x="0" y="288"/>
                  </a:moveTo>
                  <a:lnTo>
                    <a:pt x="46" y="40"/>
                  </a:lnTo>
                  <a:lnTo>
                    <a:pt x="48" y="28"/>
                  </a:lnTo>
                  <a:lnTo>
                    <a:pt x="50" y="19"/>
                  </a:lnTo>
                  <a:lnTo>
                    <a:pt x="53" y="11"/>
                  </a:lnTo>
                  <a:lnTo>
                    <a:pt x="61" y="4"/>
                  </a:lnTo>
                  <a:lnTo>
                    <a:pt x="70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118"/>
            <p:cNvSpPr>
              <a:spLocks/>
            </p:cNvSpPr>
            <p:nvPr/>
          </p:nvSpPr>
          <p:spPr bwMode="auto">
            <a:xfrm>
              <a:off x="1513" y="1031"/>
              <a:ext cx="122" cy="260"/>
            </a:xfrm>
            <a:custGeom>
              <a:avLst/>
              <a:gdLst>
                <a:gd name="T0" fmla="*/ 0 w 172"/>
                <a:gd name="T1" fmla="*/ 0 h 709"/>
                <a:gd name="T2" fmla="*/ 14 w 172"/>
                <a:gd name="T3" fmla="*/ 4 h 709"/>
                <a:gd name="T4" fmla="*/ 24 w 172"/>
                <a:gd name="T5" fmla="*/ 16 h 709"/>
                <a:gd name="T6" fmla="*/ 28 w 172"/>
                <a:gd name="T7" fmla="*/ 33 h 709"/>
                <a:gd name="T8" fmla="*/ 31 w 172"/>
                <a:gd name="T9" fmla="*/ 59 h 709"/>
                <a:gd name="T10" fmla="*/ 86 w 172"/>
                <a:gd name="T11" fmla="*/ 651 h 709"/>
                <a:gd name="T12" fmla="*/ 91 w 172"/>
                <a:gd name="T13" fmla="*/ 684 h 709"/>
                <a:gd name="T14" fmla="*/ 95 w 172"/>
                <a:gd name="T15" fmla="*/ 694 h 709"/>
                <a:gd name="T16" fmla="*/ 106 w 172"/>
                <a:gd name="T17" fmla="*/ 704 h 709"/>
                <a:gd name="T18" fmla="*/ 115 w 172"/>
                <a:gd name="T19" fmla="*/ 708 h 709"/>
                <a:gd name="T20" fmla="*/ 127 w 172"/>
                <a:gd name="T21" fmla="*/ 700 h 709"/>
                <a:gd name="T22" fmla="*/ 135 w 172"/>
                <a:gd name="T23" fmla="*/ 684 h 709"/>
                <a:gd name="T24" fmla="*/ 171 w 172"/>
                <a:gd name="T25" fmla="*/ 38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09">
                  <a:moveTo>
                    <a:pt x="0" y="0"/>
                  </a:moveTo>
                  <a:lnTo>
                    <a:pt x="14" y="4"/>
                  </a:lnTo>
                  <a:lnTo>
                    <a:pt x="24" y="16"/>
                  </a:lnTo>
                  <a:lnTo>
                    <a:pt x="28" y="33"/>
                  </a:lnTo>
                  <a:lnTo>
                    <a:pt x="31" y="59"/>
                  </a:lnTo>
                  <a:lnTo>
                    <a:pt x="86" y="651"/>
                  </a:lnTo>
                  <a:lnTo>
                    <a:pt x="91" y="684"/>
                  </a:lnTo>
                  <a:lnTo>
                    <a:pt x="95" y="694"/>
                  </a:lnTo>
                  <a:lnTo>
                    <a:pt x="106" y="704"/>
                  </a:lnTo>
                  <a:lnTo>
                    <a:pt x="115" y="708"/>
                  </a:lnTo>
                  <a:lnTo>
                    <a:pt x="127" y="700"/>
                  </a:lnTo>
                  <a:lnTo>
                    <a:pt x="135" y="684"/>
                  </a:lnTo>
                  <a:lnTo>
                    <a:pt x="171" y="38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19"/>
            <p:cNvSpPr>
              <a:spLocks/>
            </p:cNvSpPr>
            <p:nvPr/>
          </p:nvSpPr>
          <p:spPr bwMode="auto">
            <a:xfrm>
              <a:off x="1637" y="1034"/>
              <a:ext cx="45" cy="133"/>
            </a:xfrm>
            <a:custGeom>
              <a:avLst/>
              <a:gdLst>
                <a:gd name="T0" fmla="*/ 0 w 64"/>
                <a:gd name="T1" fmla="*/ 362 h 363"/>
                <a:gd name="T2" fmla="*/ 39 w 64"/>
                <a:gd name="T3" fmla="*/ 54 h 363"/>
                <a:gd name="T4" fmla="*/ 41 w 64"/>
                <a:gd name="T5" fmla="*/ 38 h 363"/>
                <a:gd name="T6" fmla="*/ 43 w 64"/>
                <a:gd name="T7" fmla="*/ 25 h 363"/>
                <a:gd name="T8" fmla="*/ 46 w 64"/>
                <a:gd name="T9" fmla="*/ 15 h 363"/>
                <a:gd name="T10" fmla="*/ 54 w 64"/>
                <a:gd name="T11" fmla="*/ 6 h 363"/>
                <a:gd name="T12" fmla="*/ 63 w 64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63">
                  <a:moveTo>
                    <a:pt x="0" y="362"/>
                  </a:moveTo>
                  <a:lnTo>
                    <a:pt x="39" y="54"/>
                  </a:lnTo>
                  <a:lnTo>
                    <a:pt x="41" y="38"/>
                  </a:lnTo>
                  <a:lnTo>
                    <a:pt x="43" y="25"/>
                  </a:lnTo>
                  <a:lnTo>
                    <a:pt x="46" y="15"/>
                  </a:lnTo>
                  <a:lnTo>
                    <a:pt x="54" y="6"/>
                  </a:lnTo>
                  <a:lnTo>
                    <a:pt x="63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120"/>
            <p:cNvSpPr>
              <a:spLocks/>
            </p:cNvSpPr>
            <p:nvPr/>
          </p:nvSpPr>
          <p:spPr bwMode="auto">
            <a:xfrm>
              <a:off x="1684" y="1033"/>
              <a:ext cx="126" cy="259"/>
            </a:xfrm>
            <a:custGeom>
              <a:avLst/>
              <a:gdLst>
                <a:gd name="T0" fmla="*/ 0 w 176"/>
                <a:gd name="T1" fmla="*/ 0 h 708"/>
                <a:gd name="T2" fmla="*/ 15 w 176"/>
                <a:gd name="T3" fmla="*/ 4 h 708"/>
                <a:gd name="T4" fmla="*/ 25 w 176"/>
                <a:gd name="T5" fmla="*/ 16 h 708"/>
                <a:gd name="T6" fmla="*/ 28 w 176"/>
                <a:gd name="T7" fmla="*/ 33 h 708"/>
                <a:gd name="T8" fmla="*/ 32 w 176"/>
                <a:gd name="T9" fmla="*/ 59 h 708"/>
                <a:gd name="T10" fmla="*/ 88 w 176"/>
                <a:gd name="T11" fmla="*/ 650 h 708"/>
                <a:gd name="T12" fmla="*/ 93 w 176"/>
                <a:gd name="T13" fmla="*/ 683 h 708"/>
                <a:gd name="T14" fmla="*/ 97 w 176"/>
                <a:gd name="T15" fmla="*/ 693 h 708"/>
                <a:gd name="T16" fmla="*/ 109 w 176"/>
                <a:gd name="T17" fmla="*/ 703 h 708"/>
                <a:gd name="T18" fmla="*/ 118 w 176"/>
                <a:gd name="T19" fmla="*/ 707 h 708"/>
                <a:gd name="T20" fmla="*/ 130 w 176"/>
                <a:gd name="T21" fmla="*/ 699 h 708"/>
                <a:gd name="T22" fmla="*/ 138 w 176"/>
                <a:gd name="T23" fmla="*/ 683 h 708"/>
                <a:gd name="T24" fmla="*/ 175 w 176"/>
                <a:gd name="T25" fmla="*/ 37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708">
                  <a:moveTo>
                    <a:pt x="0" y="0"/>
                  </a:moveTo>
                  <a:lnTo>
                    <a:pt x="15" y="4"/>
                  </a:lnTo>
                  <a:lnTo>
                    <a:pt x="25" y="16"/>
                  </a:lnTo>
                  <a:lnTo>
                    <a:pt x="28" y="33"/>
                  </a:lnTo>
                  <a:lnTo>
                    <a:pt x="32" y="59"/>
                  </a:lnTo>
                  <a:lnTo>
                    <a:pt x="88" y="650"/>
                  </a:lnTo>
                  <a:lnTo>
                    <a:pt x="93" y="683"/>
                  </a:lnTo>
                  <a:lnTo>
                    <a:pt x="97" y="693"/>
                  </a:lnTo>
                  <a:lnTo>
                    <a:pt x="109" y="703"/>
                  </a:lnTo>
                  <a:lnTo>
                    <a:pt x="118" y="707"/>
                  </a:lnTo>
                  <a:lnTo>
                    <a:pt x="130" y="699"/>
                  </a:lnTo>
                  <a:lnTo>
                    <a:pt x="138" y="683"/>
                  </a:lnTo>
                  <a:lnTo>
                    <a:pt x="175" y="379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121"/>
            <p:cNvSpPr>
              <a:spLocks/>
            </p:cNvSpPr>
            <p:nvPr/>
          </p:nvSpPr>
          <p:spPr bwMode="auto">
            <a:xfrm>
              <a:off x="1810" y="1035"/>
              <a:ext cx="48" cy="134"/>
            </a:xfrm>
            <a:custGeom>
              <a:avLst/>
              <a:gdLst>
                <a:gd name="T0" fmla="*/ 0 w 67"/>
                <a:gd name="T1" fmla="*/ 362 h 363"/>
                <a:gd name="T2" fmla="*/ 41 w 67"/>
                <a:gd name="T3" fmla="*/ 54 h 363"/>
                <a:gd name="T4" fmla="*/ 43 w 67"/>
                <a:gd name="T5" fmla="*/ 38 h 363"/>
                <a:gd name="T6" fmla="*/ 45 w 67"/>
                <a:gd name="T7" fmla="*/ 25 h 363"/>
                <a:gd name="T8" fmla="*/ 49 w 67"/>
                <a:gd name="T9" fmla="*/ 15 h 363"/>
                <a:gd name="T10" fmla="*/ 56 w 67"/>
                <a:gd name="T11" fmla="*/ 6 h 363"/>
                <a:gd name="T12" fmla="*/ 66 w 67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63">
                  <a:moveTo>
                    <a:pt x="0" y="362"/>
                  </a:moveTo>
                  <a:lnTo>
                    <a:pt x="41" y="54"/>
                  </a:lnTo>
                  <a:lnTo>
                    <a:pt x="43" y="38"/>
                  </a:lnTo>
                  <a:lnTo>
                    <a:pt x="45" y="25"/>
                  </a:lnTo>
                  <a:lnTo>
                    <a:pt x="49" y="15"/>
                  </a:lnTo>
                  <a:lnTo>
                    <a:pt x="56" y="6"/>
                  </a:lnTo>
                  <a:lnTo>
                    <a:pt x="66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22"/>
            <p:cNvSpPr>
              <a:spLocks/>
            </p:cNvSpPr>
            <p:nvPr/>
          </p:nvSpPr>
          <p:spPr bwMode="auto">
            <a:xfrm>
              <a:off x="1861" y="1035"/>
              <a:ext cx="119" cy="260"/>
            </a:xfrm>
            <a:custGeom>
              <a:avLst/>
              <a:gdLst>
                <a:gd name="T0" fmla="*/ 0 w 168"/>
                <a:gd name="T1" fmla="*/ 0 h 709"/>
                <a:gd name="T2" fmla="*/ 14 w 168"/>
                <a:gd name="T3" fmla="*/ 4 h 709"/>
                <a:gd name="T4" fmla="*/ 24 w 168"/>
                <a:gd name="T5" fmla="*/ 16 h 709"/>
                <a:gd name="T6" fmla="*/ 27 w 168"/>
                <a:gd name="T7" fmla="*/ 33 h 709"/>
                <a:gd name="T8" fmla="*/ 30 w 168"/>
                <a:gd name="T9" fmla="*/ 59 h 709"/>
                <a:gd name="T10" fmla="*/ 84 w 168"/>
                <a:gd name="T11" fmla="*/ 651 h 709"/>
                <a:gd name="T12" fmla="*/ 89 w 168"/>
                <a:gd name="T13" fmla="*/ 684 h 709"/>
                <a:gd name="T14" fmla="*/ 93 w 168"/>
                <a:gd name="T15" fmla="*/ 694 h 709"/>
                <a:gd name="T16" fmla="*/ 104 w 168"/>
                <a:gd name="T17" fmla="*/ 704 h 709"/>
                <a:gd name="T18" fmla="*/ 113 w 168"/>
                <a:gd name="T19" fmla="*/ 708 h 709"/>
                <a:gd name="T20" fmla="*/ 124 w 168"/>
                <a:gd name="T21" fmla="*/ 700 h 709"/>
                <a:gd name="T22" fmla="*/ 132 w 168"/>
                <a:gd name="T23" fmla="*/ 684 h 709"/>
                <a:gd name="T24" fmla="*/ 167 w 168"/>
                <a:gd name="T25" fmla="*/ 38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709">
                  <a:moveTo>
                    <a:pt x="0" y="0"/>
                  </a:moveTo>
                  <a:lnTo>
                    <a:pt x="14" y="4"/>
                  </a:lnTo>
                  <a:lnTo>
                    <a:pt x="24" y="16"/>
                  </a:lnTo>
                  <a:lnTo>
                    <a:pt x="27" y="33"/>
                  </a:lnTo>
                  <a:lnTo>
                    <a:pt x="30" y="59"/>
                  </a:lnTo>
                  <a:lnTo>
                    <a:pt x="84" y="651"/>
                  </a:lnTo>
                  <a:lnTo>
                    <a:pt x="89" y="684"/>
                  </a:lnTo>
                  <a:lnTo>
                    <a:pt x="93" y="694"/>
                  </a:lnTo>
                  <a:lnTo>
                    <a:pt x="104" y="704"/>
                  </a:lnTo>
                  <a:lnTo>
                    <a:pt x="113" y="708"/>
                  </a:lnTo>
                  <a:lnTo>
                    <a:pt x="124" y="700"/>
                  </a:lnTo>
                  <a:lnTo>
                    <a:pt x="132" y="684"/>
                  </a:lnTo>
                  <a:lnTo>
                    <a:pt x="167" y="38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123"/>
            <p:cNvSpPr>
              <a:spLocks/>
            </p:cNvSpPr>
            <p:nvPr/>
          </p:nvSpPr>
          <p:spPr bwMode="auto">
            <a:xfrm>
              <a:off x="1981" y="1035"/>
              <a:ext cx="49" cy="134"/>
            </a:xfrm>
            <a:custGeom>
              <a:avLst/>
              <a:gdLst>
                <a:gd name="T0" fmla="*/ 0 w 69"/>
                <a:gd name="T1" fmla="*/ 362 h 363"/>
                <a:gd name="T2" fmla="*/ 42 w 69"/>
                <a:gd name="T3" fmla="*/ 54 h 363"/>
                <a:gd name="T4" fmla="*/ 45 w 69"/>
                <a:gd name="T5" fmla="*/ 38 h 363"/>
                <a:gd name="T6" fmla="*/ 47 w 69"/>
                <a:gd name="T7" fmla="*/ 25 h 363"/>
                <a:gd name="T8" fmla="*/ 50 w 69"/>
                <a:gd name="T9" fmla="*/ 15 h 363"/>
                <a:gd name="T10" fmla="*/ 58 w 69"/>
                <a:gd name="T11" fmla="*/ 6 h 363"/>
                <a:gd name="T12" fmla="*/ 68 w 69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363">
                  <a:moveTo>
                    <a:pt x="0" y="362"/>
                  </a:moveTo>
                  <a:lnTo>
                    <a:pt x="42" y="54"/>
                  </a:lnTo>
                  <a:lnTo>
                    <a:pt x="45" y="38"/>
                  </a:lnTo>
                  <a:lnTo>
                    <a:pt x="47" y="25"/>
                  </a:lnTo>
                  <a:lnTo>
                    <a:pt x="50" y="15"/>
                  </a:lnTo>
                  <a:lnTo>
                    <a:pt x="58" y="6"/>
                  </a:lnTo>
                  <a:lnTo>
                    <a:pt x="68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124"/>
            <p:cNvSpPr>
              <a:spLocks/>
            </p:cNvSpPr>
            <p:nvPr/>
          </p:nvSpPr>
          <p:spPr bwMode="auto">
            <a:xfrm>
              <a:off x="2032" y="1034"/>
              <a:ext cx="119" cy="260"/>
            </a:xfrm>
            <a:custGeom>
              <a:avLst/>
              <a:gdLst>
                <a:gd name="T0" fmla="*/ 0 w 168"/>
                <a:gd name="T1" fmla="*/ 0 h 709"/>
                <a:gd name="T2" fmla="*/ 14 w 168"/>
                <a:gd name="T3" fmla="*/ 4 h 709"/>
                <a:gd name="T4" fmla="*/ 24 w 168"/>
                <a:gd name="T5" fmla="*/ 16 h 709"/>
                <a:gd name="T6" fmla="*/ 27 w 168"/>
                <a:gd name="T7" fmla="*/ 33 h 709"/>
                <a:gd name="T8" fmla="*/ 30 w 168"/>
                <a:gd name="T9" fmla="*/ 59 h 709"/>
                <a:gd name="T10" fmla="*/ 84 w 168"/>
                <a:gd name="T11" fmla="*/ 651 h 709"/>
                <a:gd name="T12" fmla="*/ 89 w 168"/>
                <a:gd name="T13" fmla="*/ 684 h 709"/>
                <a:gd name="T14" fmla="*/ 93 w 168"/>
                <a:gd name="T15" fmla="*/ 694 h 709"/>
                <a:gd name="T16" fmla="*/ 104 w 168"/>
                <a:gd name="T17" fmla="*/ 704 h 709"/>
                <a:gd name="T18" fmla="*/ 113 w 168"/>
                <a:gd name="T19" fmla="*/ 708 h 709"/>
                <a:gd name="T20" fmla="*/ 124 w 168"/>
                <a:gd name="T21" fmla="*/ 700 h 709"/>
                <a:gd name="T22" fmla="*/ 132 w 168"/>
                <a:gd name="T23" fmla="*/ 684 h 709"/>
                <a:gd name="T24" fmla="*/ 167 w 168"/>
                <a:gd name="T25" fmla="*/ 38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709">
                  <a:moveTo>
                    <a:pt x="0" y="0"/>
                  </a:moveTo>
                  <a:lnTo>
                    <a:pt x="14" y="4"/>
                  </a:lnTo>
                  <a:lnTo>
                    <a:pt x="24" y="16"/>
                  </a:lnTo>
                  <a:lnTo>
                    <a:pt x="27" y="33"/>
                  </a:lnTo>
                  <a:lnTo>
                    <a:pt x="30" y="59"/>
                  </a:lnTo>
                  <a:lnTo>
                    <a:pt x="84" y="651"/>
                  </a:lnTo>
                  <a:lnTo>
                    <a:pt x="89" y="684"/>
                  </a:lnTo>
                  <a:lnTo>
                    <a:pt x="93" y="694"/>
                  </a:lnTo>
                  <a:lnTo>
                    <a:pt x="104" y="704"/>
                  </a:lnTo>
                  <a:lnTo>
                    <a:pt x="113" y="708"/>
                  </a:lnTo>
                  <a:lnTo>
                    <a:pt x="124" y="700"/>
                  </a:lnTo>
                  <a:lnTo>
                    <a:pt x="132" y="684"/>
                  </a:lnTo>
                  <a:lnTo>
                    <a:pt x="167" y="38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7" name="Group 125"/>
            <p:cNvGrpSpPr>
              <a:grpSpLocks/>
            </p:cNvGrpSpPr>
            <p:nvPr/>
          </p:nvGrpSpPr>
          <p:grpSpPr bwMode="auto">
            <a:xfrm>
              <a:off x="2150" y="1035"/>
              <a:ext cx="168" cy="261"/>
              <a:chOff x="2898" y="3265"/>
              <a:chExt cx="235" cy="713"/>
            </a:xfrm>
          </p:grpSpPr>
          <p:sp>
            <p:nvSpPr>
              <p:cNvPr id="124" name="Freeform 126"/>
              <p:cNvSpPr>
                <a:spLocks/>
              </p:cNvSpPr>
              <p:nvPr/>
            </p:nvSpPr>
            <p:spPr bwMode="auto">
              <a:xfrm>
                <a:off x="2898" y="3615"/>
                <a:ext cx="64" cy="363"/>
              </a:xfrm>
              <a:custGeom>
                <a:avLst/>
                <a:gdLst>
                  <a:gd name="T0" fmla="*/ 0 w 64"/>
                  <a:gd name="T1" fmla="*/ 0 h 363"/>
                  <a:gd name="T2" fmla="*/ 39 w 64"/>
                  <a:gd name="T3" fmla="*/ 308 h 363"/>
                  <a:gd name="T4" fmla="*/ 41 w 64"/>
                  <a:gd name="T5" fmla="*/ 324 h 363"/>
                  <a:gd name="T6" fmla="*/ 43 w 64"/>
                  <a:gd name="T7" fmla="*/ 337 h 363"/>
                  <a:gd name="T8" fmla="*/ 46 w 64"/>
                  <a:gd name="T9" fmla="*/ 347 h 363"/>
                  <a:gd name="T10" fmla="*/ 54 w 64"/>
                  <a:gd name="T11" fmla="*/ 356 h 363"/>
                  <a:gd name="T12" fmla="*/ 63 w 64"/>
                  <a:gd name="T13" fmla="*/ 36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63">
                    <a:moveTo>
                      <a:pt x="0" y="0"/>
                    </a:moveTo>
                    <a:lnTo>
                      <a:pt x="39" y="308"/>
                    </a:lnTo>
                    <a:lnTo>
                      <a:pt x="41" y="324"/>
                    </a:lnTo>
                    <a:lnTo>
                      <a:pt x="43" y="337"/>
                    </a:lnTo>
                    <a:lnTo>
                      <a:pt x="46" y="347"/>
                    </a:lnTo>
                    <a:lnTo>
                      <a:pt x="54" y="356"/>
                    </a:lnTo>
                    <a:lnTo>
                      <a:pt x="63" y="362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127"/>
              <p:cNvSpPr>
                <a:spLocks/>
              </p:cNvSpPr>
              <p:nvPr/>
            </p:nvSpPr>
            <p:spPr bwMode="auto">
              <a:xfrm>
                <a:off x="2963" y="3265"/>
                <a:ext cx="170" cy="709"/>
              </a:xfrm>
              <a:custGeom>
                <a:avLst/>
                <a:gdLst>
                  <a:gd name="T0" fmla="*/ 0 w 170"/>
                  <a:gd name="T1" fmla="*/ 708 h 709"/>
                  <a:gd name="T2" fmla="*/ 14 w 170"/>
                  <a:gd name="T3" fmla="*/ 704 h 709"/>
                  <a:gd name="T4" fmla="*/ 24 w 170"/>
                  <a:gd name="T5" fmla="*/ 692 h 709"/>
                  <a:gd name="T6" fmla="*/ 27 w 170"/>
                  <a:gd name="T7" fmla="*/ 675 h 709"/>
                  <a:gd name="T8" fmla="*/ 31 w 170"/>
                  <a:gd name="T9" fmla="*/ 649 h 709"/>
                  <a:gd name="T10" fmla="*/ 85 w 170"/>
                  <a:gd name="T11" fmla="*/ 57 h 709"/>
                  <a:gd name="T12" fmla="*/ 90 w 170"/>
                  <a:gd name="T13" fmla="*/ 24 h 709"/>
                  <a:gd name="T14" fmla="*/ 94 w 170"/>
                  <a:gd name="T15" fmla="*/ 14 h 709"/>
                  <a:gd name="T16" fmla="*/ 105 w 170"/>
                  <a:gd name="T17" fmla="*/ 4 h 709"/>
                  <a:gd name="T18" fmla="*/ 114 w 170"/>
                  <a:gd name="T19" fmla="*/ 0 h 709"/>
                  <a:gd name="T20" fmla="*/ 126 w 170"/>
                  <a:gd name="T21" fmla="*/ 8 h 709"/>
                  <a:gd name="T22" fmla="*/ 133 w 170"/>
                  <a:gd name="T23" fmla="*/ 24 h 709"/>
                  <a:gd name="T24" fmla="*/ 169 w 170"/>
                  <a:gd name="T25" fmla="*/ 328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709">
                    <a:moveTo>
                      <a:pt x="0" y="708"/>
                    </a:moveTo>
                    <a:lnTo>
                      <a:pt x="14" y="704"/>
                    </a:lnTo>
                    <a:lnTo>
                      <a:pt x="24" y="692"/>
                    </a:lnTo>
                    <a:lnTo>
                      <a:pt x="27" y="675"/>
                    </a:lnTo>
                    <a:lnTo>
                      <a:pt x="31" y="649"/>
                    </a:lnTo>
                    <a:lnTo>
                      <a:pt x="85" y="57"/>
                    </a:lnTo>
                    <a:lnTo>
                      <a:pt x="90" y="24"/>
                    </a:lnTo>
                    <a:lnTo>
                      <a:pt x="94" y="14"/>
                    </a:lnTo>
                    <a:lnTo>
                      <a:pt x="105" y="4"/>
                    </a:lnTo>
                    <a:lnTo>
                      <a:pt x="114" y="0"/>
                    </a:lnTo>
                    <a:lnTo>
                      <a:pt x="126" y="8"/>
                    </a:lnTo>
                    <a:lnTo>
                      <a:pt x="133" y="24"/>
                    </a:lnTo>
                    <a:lnTo>
                      <a:pt x="169" y="328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8" name="Freeform 128"/>
            <p:cNvSpPr>
              <a:spLocks/>
            </p:cNvSpPr>
            <p:nvPr/>
          </p:nvSpPr>
          <p:spPr bwMode="auto">
            <a:xfrm>
              <a:off x="2317" y="1159"/>
              <a:ext cx="44" cy="133"/>
            </a:xfrm>
            <a:custGeom>
              <a:avLst/>
              <a:gdLst>
                <a:gd name="T0" fmla="*/ 0 w 63"/>
                <a:gd name="T1" fmla="*/ 0 h 363"/>
                <a:gd name="T2" fmla="*/ 38 w 63"/>
                <a:gd name="T3" fmla="*/ 308 h 363"/>
                <a:gd name="T4" fmla="*/ 41 w 63"/>
                <a:gd name="T5" fmla="*/ 324 h 363"/>
                <a:gd name="T6" fmla="*/ 42 w 63"/>
                <a:gd name="T7" fmla="*/ 337 h 363"/>
                <a:gd name="T8" fmla="*/ 46 w 63"/>
                <a:gd name="T9" fmla="*/ 347 h 363"/>
                <a:gd name="T10" fmla="*/ 53 w 63"/>
                <a:gd name="T11" fmla="*/ 356 h 363"/>
                <a:gd name="T12" fmla="*/ 62 w 63"/>
                <a:gd name="T13" fmla="*/ 36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363">
                  <a:moveTo>
                    <a:pt x="0" y="0"/>
                  </a:moveTo>
                  <a:lnTo>
                    <a:pt x="38" y="308"/>
                  </a:lnTo>
                  <a:lnTo>
                    <a:pt x="41" y="324"/>
                  </a:lnTo>
                  <a:lnTo>
                    <a:pt x="42" y="337"/>
                  </a:lnTo>
                  <a:lnTo>
                    <a:pt x="46" y="347"/>
                  </a:lnTo>
                  <a:lnTo>
                    <a:pt x="53" y="356"/>
                  </a:lnTo>
                  <a:lnTo>
                    <a:pt x="62" y="362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129"/>
            <p:cNvSpPr>
              <a:spLocks/>
            </p:cNvSpPr>
            <p:nvPr/>
          </p:nvSpPr>
          <p:spPr bwMode="auto">
            <a:xfrm>
              <a:off x="2362" y="1035"/>
              <a:ext cx="121" cy="260"/>
            </a:xfrm>
            <a:custGeom>
              <a:avLst/>
              <a:gdLst>
                <a:gd name="T0" fmla="*/ 0 w 169"/>
                <a:gd name="T1" fmla="*/ 708 h 709"/>
                <a:gd name="T2" fmla="*/ 14 w 169"/>
                <a:gd name="T3" fmla="*/ 704 h 709"/>
                <a:gd name="T4" fmla="*/ 24 w 169"/>
                <a:gd name="T5" fmla="*/ 692 h 709"/>
                <a:gd name="T6" fmla="*/ 27 w 169"/>
                <a:gd name="T7" fmla="*/ 675 h 709"/>
                <a:gd name="T8" fmla="*/ 31 w 169"/>
                <a:gd name="T9" fmla="*/ 649 h 709"/>
                <a:gd name="T10" fmla="*/ 84 w 169"/>
                <a:gd name="T11" fmla="*/ 57 h 709"/>
                <a:gd name="T12" fmla="*/ 89 w 169"/>
                <a:gd name="T13" fmla="*/ 24 h 709"/>
                <a:gd name="T14" fmla="*/ 94 w 169"/>
                <a:gd name="T15" fmla="*/ 14 h 709"/>
                <a:gd name="T16" fmla="*/ 104 w 169"/>
                <a:gd name="T17" fmla="*/ 4 h 709"/>
                <a:gd name="T18" fmla="*/ 113 w 169"/>
                <a:gd name="T19" fmla="*/ 0 h 709"/>
                <a:gd name="T20" fmla="*/ 125 w 169"/>
                <a:gd name="T21" fmla="*/ 8 h 709"/>
                <a:gd name="T22" fmla="*/ 132 w 169"/>
                <a:gd name="T23" fmla="*/ 24 h 709"/>
                <a:gd name="T24" fmla="*/ 168 w 169"/>
                <a:gd name="T25" fmla="*/ 328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709">
                  <a:moveTo>
                    <a:pt x="0" y="708"/>
                  </a:moveTo>
                  <a:lnTo>
                    <a:pt x="14" y="704"/>
                  </a:lnTo>
                  <a:lnTo>
                    <a:pt x="24" y="692"/>
                  </a:lnTo>
                  <a:lnTo>
                    <a:pt x="27" y="675"/>
                  </a:lnTo>
                  <a:lnTo>
                    <a:pt x="31" y="649"/>
                  </a:lnTo>
                  <a:lnTo>
                    <a:pt x="84" y="57"/>
                  </a:lnTo>
                  <a:lnTo>
                    <a:pt x="89" y="24"/>
                  </a:lnTo>
                  <a:lnTo>
                    <a:pt x="94" y="14"/>
                  </a:lnTo>
                  <a:lnTo>
                    <a:pt x="104" y="4"/>
                  </a:lnTo>
                  <a:lnTo>
                    <a:pt x="113" y="0"/>
                  </a:lnTo>
                  <a:lnTo>
                    <a:pt x="125" y="8"/>
                  </a:lnTo>
                  <a:lnTo>
                    <a:pt x="132" y="24"/>
                  </a:lnTo>
                  <a:lnTo>
                    <a:pt x="168" y="328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0" name="Group 130"/>
            <p:cNvGrpSpPr>
              <a:grpSpLocks/>
            </p:cNvGrpSpPr>
            <p:nvPr/>
          </p:nvGrpSpPr>
          <p:grpSpPr bwMode="auto">
            <a:xfrm>
              <a:off x="2483" y="1032"/>
              <a:ext cx="334" cy="260"/>
              <a:chOff x="3365" y="3256"/>
              <a:chExt cx="470" cy="713"/>
            </a:xfrm>
          </p:grpSpPr>
          <p:grpSp>
            <p:nvGrpSpPr>
              <p:cNvPr id="118" name="Group 131"/>
              <p:cNvGrpSpPr>
                <a:grpSpLocks/>
              </p:cNvGrpSpPr>
              <p:nvPr/>
            </p:nvGrpSpPr>
            <p:grpSpPr bwMode="auto">
              <a:xfrm>
                <a:off x="3365" y="3256"/>
                <a:ext cx="233" cy="713"/>
                <a:chOff x="3365" y="3256"/>
                <a:chExt cx="233" cy="713"/>
              </a:xfrm>
            </p:grpSpPr>
            <p:sp>
              <p:nvSpPr>
                <p:cNvPr id="122" name="Freeform 132"/>
                <p:cNvSpPr>
                  <a:spLocks/>
                </p:cNvSpPr>
                <p:nvPr/>
              </p:nvSpPr>
              <p:spPr bwMode="auto">
                <a:xfrm>
                  <a:off x="3365" y="3606"/>
                  <a:ext cx="66" cy="363"/>
                </a:xfrm>
                <a:custGeom>
                  <a:avLst/>
                  <a:gdLst>
                    <a:gd name="T0" fmla="*/ 0 w 66"/>
                    <a:gd name="T1" fmla="*/ 0 h 363"/>
                    <a:gd name="T2" fmla="*/ 40 w 66"/>
                    <a:gd name="T3" fmla="*/ 308 h 363"/>
                    <a:gd name="T4" fmla="*/ 43 w 66"/>
                    <a:gd name="T5" fmla="*/ 324 h 363"/>
                    <a:gd name="T6" fmla="*/ 44 w 66"/>
                    <a:gd name="T7" fmla="*/ 337 h 363"/>
                    <a:gd name="T8" fmla="*/ 48 w 66"/>
                    <a:gd name="T9" fmla="*/ 347 h 363"/>
                    <a:gd name="T10" fmla="*/ 56 w 66"/>
                    <a:gd name="T11" fmla="*/ 356 h 363"/>
                    <a:gd name="T12" fmla="*/ 65 w 66"/>
                    <a:gd name="T13" fmla="*/ 362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6" h="363">
                      <a:moveTo>
                        <a:pt x="0" y="0"/>
                      </a:moveTo>
                      <a:lnTo>
                        <a:pt x="40" y="308"/>
                      </a:lnTo>
                      <a:lnTo>
                        <a:pt x="43" y="324"/>
                      </a:lnTo>
                      <a:lnTo>
                        <a:pt x="44" y="337"/>
                      </a:lnTo>
                      <a:lnTo>
                        <a:pt x="48" y="347"/>
                      </a:lnTo>
                      <a:lnTo>
                        <a:pt x="56" y="356"/>
                      </a:lnTo>
                      <a:lnTo>
                        <a:pt x="65" y="362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133"/>
                <p:cNvSpPr>
                  <a:spLocks/>
                </p:cNvSpPr>
                <p:nvPr/>
              </p:nvSpPr>
              <p:spPr bwMode="auto">
                <a:xfrm>
                  <a:off x="3432" y="3256"/>
                  <a:ext cx="166" cy="709"/>
                </a:xfrm>
                <a:custGeom>
                  <a:avLst/>
                  <a:gdLst>
                    <a:gd name="T0" fmla="*/ 0 w 166"/>
                    <a:gd name="T1" fmla="*/ 708 h 709"/>
                    <a:gd name="T2" fmla="*/ 14 w 166"/>
                    <a:gd name="T3" fmla="*/ 704 h 709"/>
                    <a:gd name="T4" fmla="*/ 24 w 166"/>
                    <a:gd name="T5" fmla="*/ 692 h 709"/>
                    <a:gd name="T6" fmla="*/ 27 w 166"/>
                    <a:gd name="T7" fmla="*/ 675 h 709"/>
                    <a:gd name="T8" fmla="*/ 30 w 166"/>
                    <a:gd name="T9" fmla="*/ 649 h 709"/>
                    <a:gd name="T10" fmla="*/ 83 w 166"/>
                    <a:gd name="T11" fmla="*/ 57 h 709"/>
                    <a:gd name="T12" fmla="*/ 88 w 166"/>
                    <a:gd name="T13" fmla="*/ 24 h 709"/>
                    <a:gd name="T14" fmla="*/ 92 w 166"/>
                    <a:gd name="T15" fmla="*/ 14 h 709"/>
                    <a:gd name="T16" fmla="*/ 102 w 166"/>
                    <a:gd name="T17" fmla="*/ 4 h 709"/>
                    <a:gd name="T18" fmla="*/ 111 w 166"/>
                    <a:gd name="T19" fmla="*/ 0 h 709"/>
                    <a:gd name="T20" fmla="*/ 123 w 166"/>
                    <a:gd name="T21" fmla="*/ 8 h 709"/>
                    <a:gd name="T22" fmla="*/ 130 w 166"/>
                    <a:gd name="T23" fmla="*/ 24 h 709"/>
                    <a:gd name="T24" fmla="*/ 165 w 166"/>
                    <a:gd name="T25" fmla="*/ 328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6" h="709">
                      <a:moveTo>
                        <a:pt x="0" y="708"/>
                      </a:moveTo>
                      <a:lnTo>
                        <a:pt x="14" y="704"/>
                      </a:lnTo>
                      <a:lnTo>
                        <a:pt x="24" y="692"/>
                      </a:lnTo>
                      <a:lnTo>
                        <a:pt x="27" y="675"/>
                      </a:lnTo>
                      <a:lnTo>
                        <a:pt x="30" y="649"/>
                      </a:lnTo>
                      <a:lnTo>
                        <a:pt x="83" y="57"/>
                      </a:lnTo>
                      <a:lnTo>
                        <a:pt x="88" y="24"/>
                      </a:lnTo>
                      <a:lnTo>
                        <a:pt x="92" y="14"/>
                      </a:lnTo>
                      <a:lnTo>
                        <a:pt x="102" y="4"/>
                      </a:lnTo>
                      <a:lnTo>
                        <a:pt x="111" y="0"/>
                      </a:lnTo>
                      <a:lnTo>
                        <a:pt x="123" y="8"/>
                      </a:lnTo>
                      <a:lnTo>
                        <a:pt x="130" y="24"/>
                      </a:lnTo>
                      <a:lnTo>
                        <a:pt x="165" y="328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9" name="Group 134"/>
              <p:cNvGrpSpPr>
                <a:grpSpLocks/>
              </p:cNvGrpSpPr>
              <p:nvPr/>
            </p:nvGrpSpPr>
            <p:grpSpPr bwMode="auto">
              <a:xfrm>
                <a:off x="3600" y="3256"/>
                <a:ext cx="235" cy="713"/>
                <a:chOff x="3600" y="3256"/>
                <a:chExt cx="235" cy="713"/>
              </a:xfrm>
            </p:grpSpPr>
            <p:sp>
              <p:nvSpPr>
                <p:cNvPr id="120" name="Freeform 135"/>
                <p:cNvSpPr>
                  <a:spLocks/>
                </p:cNvSpPr>
                <p:nvPr/>
              </p:nvSpPr>
              <p:spPr bwMode="auto">
                <a:xfrm>
                  <a:off x="3600" y="3606"/>
                  <a:ext cx="68" cy="363"/>
                </a:xfrm>
                <a:custGeom>
                  <a:avLst/>
                  <a:gdLst>
                    <a:gd name="T0" fmla="*/ 0 w 68"/>
                    <a:gd name="T1" fmla="*/ 0 h 363"/>
                    <a:gd name="T2" fmla="*/ 41 w 68"/>
                    <a:gd name="T3" fmla="*/ 308 h 363"/>
                    <a:gd name="T4" fmla="*/ 44 w 68"/>
                    <a:gd name="T5" fmla="*/ 324 h 363"/>
                    <a:gd name="T6" fmla="*/ 46 w 68"/>
                    <a:gd name="T7" fmla="*/ 337 h 363"/>
                    <a:gd name="T8" fmla="*/ 49 w 68"/>
                    <a:gd name="T9" fmla="*/ 347 h 363"/>
                    <a:gd name="T10" fmla="*/ 57 w 68"/>
                    <a:gd name="T11" fmla="*/ 356 h 363"/>
                    <a:gd name="T12" fmla="*/ 67 w 68"/>
                    <a:gd name="T13" fmla="*/ 362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" h="363">
                      <a:moveTo>
                        <a:pt x="0" y="0"/>
                      </a:moveTo>
                      <a:lnTo>
                        <a:pt x="41" y="308"/>
                      </a:lnTo>
                      <a:lnTo>
                        <a:pt x="44" y="324"/>
                      </a:lnTo>
                      <a:lnTo>
                        <a:pt x="46" y="337"/>
                      </a:lnTo>
                      <a:lnTo>
                        <a:pt x="49" y="347"/>
                      </a:lnTo>
                      <a:lnTo>
                        <a:pt x="57" y="356"/>
                      </a:lnTo>
                      <a:lnTo>
                        <a:pt x="67" y="362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36"/>
                <p:cNvSpPr>
                  <a:spLocks/>
                </p:cNvSpPr>
                <p:nvPr/>
              </p:nvSpPr>
              <p:spPr bwMode="auto">
                <a:xfrm>
                  <a:off x="3669" y="3256"/>
                  <a:ext cx="166" cy="709"/>
                </a:xfrm>
                <a:custGeom>
                  <a:avLst/>
                  <a:gdLst>
                    <a:gd name="T0" fmla="*/ 0 w 166"/>
                    <a:gd name="T1" fmla="*/ 708 h 709"/>
                    <a:gd name="T2" fmla="*/ 14 w 166"/>
                    <a:gd name="T3" fmla="*/ 704 h 709"/>
                    <a:gd name="T4" fmla="*/ 24 w 166"/>
                    <a:gd name="T5" fmla="*/ 692 h 709"/>
                    <a:gd name="T6" fmla="*/ 27 w 166"/>
                    <a:gd name="T7" fmla="*/ 675 h 709"/>
                    <a:gd name="T8" fmla="*/ 30 w 166"/>
                    <a:gd name="T9" fmla="*/ 649 h 709"/>
                    <a:gd name="T10" fmla="*/ 83 w 166"/>
                    <a:gd name="T11" fmla="*/ 57 h 709"/>
                    <a:gd name="T12" fmla="*/ 88 w 166"/>
                    <a:gd name="T13" fmla="*/ 24 h 709"/>
                    <a:gd name="T14" fmla="*/ 92 w 166"/>
                    <a:gd name="T15" fmla="*/ 14 h 709"/>
                    <a:gd name="T16" fmla="*/ 102 w 166"/>
                    <a:gd name="T17" fmla="*/ 4 h 709"/>
                    <a:gd name="T18" fmla="*/ 111 w 166"/>
                    <a:gd name="T19" fmla="*/ 0 h 709"/>
                    <a:gd name="T20" fmla="*/ 123 w 166"/>
                    <a:gd name="T21" fmla="*/ 8 h 709"/>
                    <a:gd name="T22" fmla="*/ 130 w 166"/>
                    <a:gd name="T23" fmla="*/ 24 h 709"/>
                    <a:gd name="T24" fmla="*/ 165 w 166"/>
                    <a:gd name="T25" fmla="*/ 328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6" h="709">
                      <a:moveTo>
                        <a:pt x="0" y="708"/>
                      </a:moveTo>
                      <a:lnTo>
                        <a:pt x="14" y="704"/>
                      </a:lnTo>
                      <a:lnTo>
                        <a:pt x="24" y="692"/>
                      </a:lnTo>
                      <a:lnTo>
                        <a:pt x="27" y="675"/>
                      </a:lnTo>
                      <a:lnTo>
                        <a:pt x="30" y="649"/>
                      </a:lnTo>
                      <a:lnTo>
                        <a:pt x="83" y="57"/>
                      </a:lnTo>
                      <a:lnTo>
                        <a:pt x="88" y="24"/>
                      </a:lnTo>
                      <a:lnTo>
                        <a:pt x="92" y="14"/>
                      </a:lnTo>
                      <a:lnTo>
                        <a:pt x="102" y="4"/>
                      </a:lnTo>
                      <a:lnTo>
                        <a:pt x="111" y="0"/>
                      </a:lnTo>
                      <a:lnTo>
                        <a:pt x="123" y="8"/>
                      </a:lnTo>
                      <a:lnTo>
                        <a:pt x="130" y="24"/>
                      </a:lnTo>
                      <a:lnTo>
                        <a:pt x="165" y="328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" name="Group 137"/>
            <p:cNvGrpSpPr>
              <a:grpSpLocks/>
            </p:cNvGrpSpPr>
            <p:nvPr/>
          </p:nvGrpSpPr>
          <p:grpSpPr bwMode="auto">
            <a:xfrm>
              <a:off x="2815" y="1028"/>
              <a:ext cx="167" cy="261"/>
              <a:chOff x="3833" y="3247"/>
              <a:chExt cx="234" cy="713"/>
            </a:xfrm>
          </p:grpSpPr>
          <p:sp>
            <p:nvSpPr>
              <p:cNvPr id="116" name="Freeform 138"/>
              <p:cNvSpPr>
                <a:spLocks/>
              </p:cNvSpPr>
              <p:nvPr/>
            </p:nvSpPr>
            <p:spPr bwMode="auto">
              <a:xfrm>
                <a:off x="3833" y="3597"/>
                <a:ext cx="64" cy="363"/>
              </a:xfrm>
              <a:custGeom>
                <a:avLst/>
                <a:gdLst>
                  <a:gd name="T0" fmla="*/ 0 w 64"/>
                  <a:gd name="T1" fmla="*/ 0 h 363"/>
                  <a:gd name="T2" fmla="*/ 39 w 64"/>
                  <a:gd name="T3" fmla="*/ 308 h 363"/>
                  <a:gd name="T4" fmla="*/ 41 w 64"/>
                  <a:gd name="T5" fmla="*/ 324 h 363"/>
                  <a:gd name="T6" fmla="*/ 43 w 64"/>
                  <a:gd name="T7" fmla="*/ 337 h 363"/>
                  <a:gd name="T8" fmla="*/ 46 w 64"/>
                  <a:gd name="T9" fmla="*/ 347 h 363"/>
                  <a:gd name="T10" fmla="*/ 54 w 64"/>
                  <a:gd name="T11" fmla="*/ 356 h 363"/>
                  <a:gd name="T12" fmla="*/ 63 w 64"/>
                  <a:gd name="T13" fmla="*/ 36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63">
                    <a:moveTo>
                      <a:pt x="0" y="0"/>
                    </a:moveTo>
                    <a:lnTo>
                      <a:pt x="39" y="308"/>
                    </a:lnTo>
                    <a:lnTo>
                      <a:pt x="41" y="324"/>
                    </a:lnTo>
                    <a:lnTo>
                      <a:pt x="43" y="337"/>
                    </a:lnTo>
                    <a:lnTo>
                      <a:pt x="46" y="347"/>
                    </a:lnTo>
                    <a:lnTo>
                      <a:pt x="54" y="356"/>
                    </a:lnTo>
                    <a:lnTo>
                      <a:pt x="63" y="362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139"/>
              <p:cNvSpPr>
                <a:spLocks/>
              </p:cNvSpPr>
              <p:nvPr/>
            </p:nvSpPr>
            <p:spPr bwMode="auto">
              <a:xfrm>
                <a:off x="3898" y="3247"/>
                <a:ext cx="169" cy="709"/>
              </a:xfrm>
              <a:custGeom>
                <a:avLst/>
                <a:gdLst>
                  <a:gd name="T0" fmla="*/ 0 w 169"/>
                  <a:gd name="T1" fmla="*/ 708 h 709"/>
                  <a:gd name="T2" fmla="*/ 14 w 169"/>
                  <a:gd name="T3" fmla="*/ 704 h 709"/>
                  <a:gd name="T4" fmla="*/ 24 w 169"/>
                  <a:gd name="T5" fmla="*/ 692 h 709"/>
                  <a:gd name="T6" fmla="*/ 27 w 169"/>
                  <a:gd name="T7" fmla="*/ 675 h 709"/>
                  <a:gd name="T8" fmla="*/ 31 w 169"/>
                  <a:gd name="T9" fmla="*/ 649 h 709"/>
                  <a:gd name="T10" fmla="*/ 84 w 169"/>
                  <a:gd name="T11" fmla="*/ 57 h 709"/>
                  <a:gd name="T12" fmla="*/ 89 w 169"/>
                  <a:gd name="T13" fmla="*/ 24 h 709"/>
                  <a:gd name="T14" fmla="*/ 94 w 169"/>
                  <a:gd name="T15" fmla="*/ 14 h 709"/>
                  <a:gd name="T16" fmla="*/ 104 w 169"/>
                  <a:gd name="T17" fmla="*/ 4 h 709"/>
                  <a:gd name="T18" fmla="*/ 113 w 169"/>
                  <a:gd name="T19" fmla="*/ 0 h 709"/>
                  <a:gd name="T20" fmla="*/ 125 w 169"/>
                  <a:gd name="T21" fmla="*/ 8 h 709"/>
                  <a:gd name="T22" fmla="*/ 132 w 169"/>
                  <a:gd name="T23" fmla="*/ 24 h 709"/>
                  <a:gd name="T24" fmla="*/ 168 w 169"/>
                  <a:gd name="T25" fmla="*/ 328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" h="709">
                    <a:moveTo>
                      <a:pt x="0" y="708"/>
                    </a:moveTo>
                    <a:lnTo>
                      <a:pt x="14" y="704"/>
                    </a:lnTo>
                    <a:lnTo>
                      <a:pt x="24" y="692"/>
                    </a:lnTo>
                    <a:lnTo>
                      <a:pt x="27" y="675"/>
                    </a:lnTo>
                    <a:lnTo>
                      <a:pt x="31" y="649"/>
                    </a:lnTo>
                    <a:lnTo>
                      <a:pt x="84" y="57"/>
                    </a:lnTo>
                    <a:lnTo>
                      <a:pt x="89" y="24"/>
                    </a:lnTo>
                    <a:lnTo>
                      <a:pt x="94" y="14"/>
                    </a:lnTo>
                    <a:lnTo>
                      <a:pt x="104" y="4"/>
                    </a:lnTo>
                    <a:lnTo>
                      <a:pt x="113" y="0"/>
                    </a:lnTo>
                    <a:lnTo>
                      <a:pt x="125" y="8"/>
                    </a:lnTo>
                    <a:lnTo>
                      <a:pt x="132" y="24"/>
                    </a:lnTo>
                    <a:lnTo>
                      <a:pt x="168" y="328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" name="Freeform 140"/>
            <p:cNvSpPr>
              <a:spLocks/>
            </p:cNvSpPr>
            <p:nvPr/>
          </p:nvSpPr>
          <p:spPr bwMode="auto">
            <a:xfrm>
              <a:off x="2982" y="1156"/>
              <a:ext cx="46" cy="133"/>
            </a:xfrm>
            <a:custGeom>
              <a:avLst/>
              <a:gdLst>
                <a:gd name="T0" fmla="*/ 0 w 64"/>
                <a:gd name="T1" fmla="*/ 0 h 271"/>
                <a:gd name="T2" fmla="*/ 40 w 64"/>
                <a:gd name="T3" fmla="*/ 231 h 271"/>
                <a:gd name="T4" fmla="*/ 42 w 64"/>
                <a:gd name="T5" fmla="*/ 243 h 271"/>
                <a:gd name="T6" fmla="*/ 44 w 64"/>
                <a:gd name="T7" fmla="*/ 253 h 271"/>
                <a:gd name="T8" fmla="*/ 55 w 64"/>
                <a:gd name="T9" fmla="*/ 267 h 271"/>
                <a:gd name="T10" fmla="*/ 64 w 64"/>
                <a:gd name="T11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71">
                  <a:moveTo>
                    <a:pt x="0" y="0"/>
                  </a:moveTo>
                  <a:lnTo>
                    <a:pt x="40" y="231"/>
                  </a:lnTo>
                  <a:lnTo>
                    <a:pt x="42" y="243"/>
                  </a:lnTo>
                  <a:lnTo>
                    <a:pt x="44" y="253"/>
                  </a:lnTo>
                  <a:lnTo>
                    <a:pt x="55" y="267"/>
                  </a:lnTo>
                  <a:lnTo>
                    <a:pt x="64" y="271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41"/>
            <p:cNvSpPr>
              <a:spLocks/>
            </p:cNvSpPr>
            <p:nvPr/>
          </p:nvSpPr>
          <p:spPr bwMode="auto">
            <a:xfrm>
              <a:off x="3029" y="1028"/>
              <a:ext cx="126" cy="260"/>
            </a:xfrm>
            <a:custGeom>
              <a:avLst/>
              <a:gdLst>
                <a:gd name="T0" fmla="*/ 0 w 177"/>
                <a:gd name="T1" fmla="*/ 530 h 530"/>
                <a:gd name="T2" fmla="*/ 14 w 177"/>
                <a:gd name="T3" fmla="*/ 527 h 530"/>
                <a:gd name="T4" fmla="*/ 24 w 177"/>
                <a:gd name="T5" fmla="*/ 518 h 530"/>
                <a:gd name="T6" fmla="*/ 27 w 177"/>
                <a:gd name="T7" fmla="*/ 506 h 530"/>
                <a:gd name="T8" fmla="*/ 31 w 177"/>
                <a:gd name="T9" fmla="*/ 486 h 530"/>
                <a:gd name="T10" fmla="*/ 84 w 177"/>
                <a:gd name="T11" fmla="*/ 43 h 530"/>
                <a:gd name="T12" fmla="*/ 89 w 177"/>
                <a:gd name="T13" fmla="*/ 18 h 530"/>
                <a:gd name="T14" fmla="*/ 94 w 177"/>
                <a:gd name="T15" fmla="*/ 10 h 530"/>
                <a:gd name="T16" fmla="*/ 104 w 177"/>
                <a:gd name="T17" fmla="*/ 3 h 530"/>
                <a:gd name="T18" fmla="*/ 113 w 177"/>
                <a:gd name="T19" fmla="*/ 0 h 530"/>
                <a:gd name="T20" fmla="*/ 125 w 177"/>
                <a:gd name="T21" fmla="*/ 6 h 530"/>
                <a:gd name="T22" fmla="*/ 132 w 177"/>
                <a:gd name="T23" fmla="*/ 18 h 530"/>
                <a:gd name="T24" fmla="*/ 177 w 177"/>
                <a:gd name="T25" fmla="*/ 28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530">
                  <a:moveTo>
                    <a:pt x="0" y="530"/>
                  </a:moveTo>
                  <a:lnTo>
                    <a:pt x="14" y="527"/>
                  </a:lnTo>
                  <a:lnTo>
                    <a:pt x="24" y="518"/>
                  </a:lnTo>
                  <a:lnTo>
                    <a:pt x="27" y="506"/>
                  </a:lnTo>
                  <a:lnTo>
                    <a:pt x="31" y="486"/>
                  </a:lnTo>
                  <a:lnTo>
                    <a:pt x="84" y="43"/>
                  </a:lnTo>
                  <a:lnTo>
                    <a:pt x="89" y="18"/>
                  </a:lnTo>
                  <a:lnTo>
                    <a:pt x="94" y="10"/>
                  </a:lnTo>
                  <a:lnTo>
                    <a:pt x="104" y="3"/>
                  </a:lnTo>
                  <a:lnTo>
                    <a:pt x="113" y="0"/>
                  </a:lnTo>
                  <a:lnTo>
                    <a:pt x="125" y="6"/>
                  </a:lnTo>
                  <a:lnTo>
                    <a:pt x="132" y="18"/>
                  </a:lnTo>
                  <a:lnTo>
                    <a:pt x="177" y="28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4" name="Group 142"/>
            <p:cNvGrpSpPr>
              <a:grpSpLocks/>
            </p:cNvGrpSpPr>
            <p:nvPr/>
          </p:nvGrpSpPr>
          <p:grpSpPr bwMode="auto">
            <a:xfrm>
              <a:off x="3159" y="1029"/>
              <a:ext cx="339" cy="262"/>
              <a:chOff x="4317" y="3250"/>
              <a:chExt cx="476" cy="713"/>
            </a:xfrm>
          </p:grpSpPr>
          <p:grpSp>
            <p:nvGrpSpPr>
              <p:cNvPr id="110" name="Group 143"/>
              <p:cNvGrpSpPr>
                <a:grpSpLocks/>
              </p:cNvGrpSpPr>
              <p:nvPr/>
            </p:nvGrpSpPr>
            <p:grpSpPr bwMode="auto">
              <a:xfrm>
                <a:off x="4317" y="3250"/>
                <a:ext cx="238" cy="713"/>
                <a:chOff x="4317" y="3250"/>
                <a:chExt cx="238" cy="713"/>
              </a:xfrm>
            </p:grpSpPr>
            <p:sp>
              <p:nvSpPr>
                <p:cNvPr id="114" name="Freeform 144"/>
                <p:cNvSpPr>
                  <a:spLocks/>
                </p:cNvSpPr>
                <p:nvPr/>
              </p:nvSpPr>
              <p:spPr bwMode="auto">
                <a:xfrm>
                  <a:off x="4317" y="3250"/>
                  <a:ext cx="65" cy="363"/>
                </a:xfrm>
                <a:custGeom>
                  <a:avLst/>
                  <a:gdLst>
                    <a:gd name="T0" fmla="*/ 0 w 65"/>
                    <a:gd name="T1" fmla="*/ 362 h 363"/>
                    <a:gd name="T2" fmla="*/ 40 w 65"/>
                    <a:gd name="T3" fmla="*/ 54 h 363"/>
                    <a:gd name="T4" fmla="*/ 42 w 65"/>
                    <a:gd name="T5" fmla="*/ 38 h 363"/>
                    <a:gd name="T6" fmla="*/ 44 w 65"/>
                    <a:gd name="T7" fmla="*/ 25 h 363"/>
                    <a:gd name="T8" fmla="*/ 47 w 65"/>
                    <a:gd name="T9" fmla="*/ 15 h 363"/>
                    <a:gd name="T10" fmla="*/ 55 w 65"/>
                    <a:gd name="T11" fmla="*/ 6 h 363"/>
                    <a:gd name="T12" fmla="*/ 64 w 65"/>
                    <a:gd name="T13" fmla="*/ 0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" h="363">
                      <a:moveTo>
                        <a:pt x="0" y="362"/>
                      </a:moveTo>
                      <a:lnTo>
                        <a:pt x="40" y="54"/>
                      </a:lnTo>
                      <a:lnTo>
                        <a:pt x="42" y="38"/>
                      </a:lnTo>
                      <a:lnTo>
                        <a:pt x="44" y="25"/>
                      </a:lnTo>
                      <a:lnTo>
                        <a:pt x="47" y="15"/>
                      </a:lnTo>
                      <a:lnTo>
                        <a:pt x="55" y="6"/>
                      </a:lnTo>
                      <a:lnTo>
                        <a:pt x="64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45"/>
                <p:cNvSpPr>
                  <a:spLocks/>
                </p:cNvSpPr>
                <p:nvPr/>
              </p:nvSpPr>
              <p:spPr bwMode="auto">
                <a:xfrm>
                  <a:off x="4383" y="3254"/>
                  <a:ext cx="172" cy="709"/>
                </a:xfrm>
                <a:custGeom>
                  <a:avLst/>
                  <a:gdLst>
                    <a:gd name="T0" fmla="*/ 0 w 172"/>
                    <a:gd name="T1" fmla="*/ 0 h 709"/>
                    <a:gd name="T2" fmla="*/ 14 w 172"/>
                    <a:gd name="T3" fmla="*/ 4 h 709"/>
                    <a:gd name="T4" fmla="*/ 24 w 172"/>
                    <a:gd name="T5" fmla="*/ 16 h 709"/>
                    <a:gd name="T6" fmla="*/ 28 w 172"/>
                    <a:gd name="T7" fmla="*/ 33 h 709"/>
                    <a:gd name="T8" fmla="*/ 31 w 172"/>
                    <a:gd name="T9" fmla="*/ 59 h 709"/>
                    <a:gd name="T10" fmla="*/ 86 w 172"/>
                    <a:gd name="T11" fmla="*/ 651 h 709"/>
                    <a:gd name="T12" fmla="*/ 91 w 172"/>
                    <a:gd name="T13" fmla="*/ 684 h 709"/>
                    <a:gd name="T14" fmla="*/ 95 w 172"/>
                    <a:gd name="T15" fmla="*/ 694 h 709"/>
                    <a:gd name="T16" fmla="*/ 106 w 172"/>
                    <a:gd name="T17" fmla="*/ 704 h 709"/>
                    <a:gd name="T18" fmla="*/ 115 w 172"/>
                    <a:gd name="T19" fmla="*/ 708 h 709"/>
                    <a:gd name="T20" fmla="*/ 127 w 172"/>
                    <a:gd name="T21" fmla="*/ 700 h 709"/>
                    <a:gd name="T22" fmla="*/ 135 w 172"/>
                    <a:gd name="T23" fmla="*/ 684 h 709"/>
                    <a:gd name="T24" fmla="*/ 171 w 172"/>
                    <a:gd name="T25" fmla="*/ 380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2" h="709">
                      <a:moveTo>
                        <a:pt x="0" y="0"/>
                      </a:moveTo>
                      <a:lnTo>
                        <a:pt x="14" y="4"/>
                      </a:lnTo>
                      <a:lnTo>
                        <a:pt x="24" y="16"/>
                      </a:lnTo>
                      <a:lnTo>
                        <a:pt x="28" y="33"/>
                      </a:lnTo>
                      <a:lnTo>
                        <a:pt x="31" y="59"/>
                      </a:lnTo>
                      <a:lnTo>
                        <a:pt x="86" y="651"/>
                      </a:lnTo>
                      <a:lnTo>
                        <a:pt x="91" y="684"/>
                      </a:lnTo>
                      <a:lnTo>
                        <a:pt x="95" y="694"/>
                      </a:lnTo>
                      <a:lnTo>
                        <a:pt x="106" y="704"/>
                      </a:lnTo>
                      <a:lnTo>
                        <a:pt x="115" y="708"/>
                      </a:lnTo>
                      <a:lnTo>
                        <a:pt x="127" y="700"/>
                      </a:lnTo>
                      <a:lnTo>
                        <a:pt x="135" y="684"/>
                      </a:lnTo>
                      <a:lnTo>
                        <a:pt x="171" y="38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" name="Group 146"/>
              <p:cNvGrpSpPr>
                <a:grpSpLocks/>
              </p:cNvGrpSpPr>
              <p:nvPr/>
            </p:nvGrpSpPr>
            <p:grpSpPr bwMode="auto">
              <a:xfrm>
                <a:off x="4557" y="3250"/>
                <a:ext cx="236" cy="713"/>
                <a:chOff x="4557" y="3250"/>
                <a:chExt cx="236" cy="713"/>
              </a:xfrm>
            </p:grpSpPr>
            <p:sp>
              <p:nvSpPr>
                <p:cNvPr id="112" name="Freeform 147"/>
                <p:cNvSpPr>
                  <a:spLocks/>
                </p:cNvSpPr>
                <p:nvPr/>
              </p:nvSpPr>
              <p:spPr bwMode="auto">
                <a:xfrm>
                  <a:off x="4557" y="3250"/>
                  <a:ext cx="64" cy="363"/>
                </a:xfrm>
                <a:custGeom>
                  <a:avLst/>
                  <a:gdLst>
                    <a:gd name="T0" fmla="*/ 0 w 64"/>
                    <a:gd name="T1" fmla="*/ 362 h 363"/>
                    <a:gd name="T2" fmla="*/ 39 w 64"/>
                    <a:gd name="T3" fmla="*/ 54 h 363"/>
                    <a:gd name="T4" fmla="*/ 41 w 64"/>
                    <a:gd name="T5" fmla="*/ 38 h 363"/>
                    <a:gd name="T6" fmla="*/ 43 w 64"/>
                    <a:gd name="T7" fmla="*/ 25 h 363"/>
                    <a:gd name="T8" fmla="*/ 46 w 64"/>
                    <a:gd name="T9" fmla="*/ 15 h 363"/>
                    <a:gd name="T10" fmla="*/ 54 w 64"/>
                    <a:gd name="T11" fmla="*/ 6 h 363"/>
                    <a:gd name="T12" fmla="*/ 63 w 64"/>
                    <a:gd name="T13" fmla="*/ 0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363">
                      <a:moveTo>
                        <a:pt x="0" y="362"/>
                      </a:moveTo>
                      <a:lnTo>
                        <a:pt x="39" y="54"/>
                      </a:lnTo>
                      <a:lnTo>
                        <a:pt x="41" y="38"/>
                      </a:lnTo>
                      <a:lnTo>
                        <a:pt x="43" y="25"/>
                      </a:lnTo>
                      <a:lnTo>
                        <a:pt x="46" y="15"/>
                      </a:lnTo>
                      <a:lnTo>
                        <a:pt x="54" y="6"/>
                      </a:lnTo>
                      <a:lnTo>
                        <a:pt x="63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48"/>
                <p:cNvSpPr>
                  <a:spLocks/>
                </p:cNvSpPr>
                <p:nvPr/>
              </p:nvSpPr>
              <p:spPr bwMode="auto">
                <a:xfrm>
                  <a:off x="4622" y="3254"/>
                  <a:ext cx="171" cy="709"/>
                </a:xfrm>
                <a:custGeom>
                  <a:avLst/>
                  <a:gdLst>
                    <a:gd name="T0" fmla="*/ 0 w 171"/>
                    <a:gd name="T1" fmla="*/ 0 h 709"/>
                    <a:gd name="T2" fmla="*/ 14 w 171"/>
                    <a:gd name="T3" fmla="*/ 4 h 709"/>
                    <a:gd name="T4" fmla="*/ 24 w 171"/>
                    <a:gd name="T5" fmla="*/ 16 h 709"/>
                    <a:gd name="T6" fmla="*/ 28 w 171"/>
                    <a:gd name="T7" fmla="*/ 33 h 709"/>
                    <a:gd name="T8" fmla="*/ 31 w 171"/>
                    <a:gd name="T9" fmla="*/ 59 h 709"/>
                    <a:gd name="T10" fmla="*/ 85 w 171"/>
                    <a:gd name="T11" fmla="*/ 651 h 709"/>
                    <a:gd name="T12" fmla="*/ 90 w 171"/>
                    <a:gd name="T13" fmla="*/ 684 h 709"/>
                    <a:gd name="T14" fmla="*/ 95 w 171"/>
                    <a:gd name="T15" fmla="*/ 694 h 709"/>
                    <a:gd name="T16" fmla="*/ 106 w 171"/>
                    <a:gd name="T17" fmla="*/ 704 h 709"/>
                    <a:gd name="T18" fmla="*/ 115 w 171"/>
                    <a:gd name="T19" fmla="*/ 708 h 709"/>
                    <a:gd name="T20" fmla="*/ 126 w 171"/>
                    <a:gd name="T21" fmla="*/ 700 h 709"/>
                    <a:gd name="T22" fmla="*/ 134 w 171"/>
                    <a:gd name="T23" fmla="*/ 684 h 709"/>
                    <a:gd name="T24" fmla="*/ 170 w 171"/>
                    <a:gd name="T25" fmla="*/ 380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1" h="709">
                      <a:moveTo>
                        <a:pt x="0" y="0"/>
                      </a:moveTo>
                      <a:lnTo>
                        <a:pt x="14" y="4"/>
                      </a:lnTo>
                      <a:lnTo>
                        <a:pt x="24" y="16"/>
                      </a:lnTo>
                      <a:lnTo>
                        <a:pt x="28" y="33"/>
                      </a:lnTo>
                      <a:lnTo>
                        <a:pt x="31" y="59"/>
                      </a:lnTo>
                      <a:lnTo>
                        <a:pt x="85" y="651"/>
                      </a:lnTo>
                      <a:lnTo>
                        <a:pt x="90" y="684"/>
                      </a:lnTo>
                      <a:lnTo>
                        <a:pt x="95" y="694"/>
                      </a:lnTo>
                      <a:lnTo>
                        <a:pt x="106" y="704"/>
                      </a:lnTo>
                      <a:lnTo>
                        <a:pt x="115" y="708"/>
                      </a:lnTo>
                      <a:lnTo>
                        <a:pt x="126" y="700"/>
                      </a:lnTo>
                      <a:lnTo>
                        <a:pt x="134" y="684"/>
                      </a:lnTo>
                      <a:lnTo>
                        <a:pt x="170" y="38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5" name="Freeform 149"/>
            <p:cNvSpPr>
              <a:spLocks/>
            </p:cNvSpPr>
            <p:nvPr/>
          </p:nvSpPr>
          <p:spPr bwMode="auto">
            <a:xfrm>
              <a:off x="3494" y="1028"/>
              <a:ext cx="50" cy="151"/>
            </a:xfrm>
            <a:custGeom>
              <a:avLst/>
              <a:gdLst>
                <a:gd name="T0" fmla="*/ 0 w 71"/>
                <a:gd name="T1" fmla="*/ 309 h 309"/>
                <a:gd name="T2" fmla="*/ 46 w 71"/>
                <a:gd name="T3" fmla="*/ 40 h 309"/>
                <a:gd name="T4" fmla="*/ 48 w 71"/>
                <a:gd name="T5" fmla="*/ 28 h 309"/>
                <a:gd name="T6" fmla="*/ 50 w 71"/>
                <a:gd name="T7" fmla="*/ 19 h 309"/>
                <a:gd name="T8" fmla="*/ 54 w 71"/>
                <a:gd name="T9" fmla="*/ 11 h 309"/>
                <a:gd name="T10" fmla="*/ 61 w 71"/>
                <a:gd name="T11" fmla="*/ 4 h 309"/>
                <a:gd name="T12" fmla="*/ 71 w 71"/>
                <a:gd name="T13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309">
                  <a:moveTo>
                    <a:pt x="0" y="309"/>
                  </a:moveTo>
                  <a:lnTo>
                    <a:pt x="46" y="40"/>
                  </a:lnTo>
                  <a:lnTo>
                    <a:pt x="48" y="28"/>
                  </a:lnTo>
                  <a:lnTo>
                    <a:pt x="50" y="19"/>
                  </a:lnTo>
                  <a:lnTo>
                    <a:pt x="54" y="11"/>
                  </a:lnTo>
                  <a:lnTo>
                    <a:pt x="61" y="4"/>
                  </a:lnTo>
                  <a:lnTo>
                    <a:pt x="71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150"/>
            <p:cNvSpPr>
              <a:spLocks/>
            </p:cNvSpPr>
            <p:nvPr/>
          </p:nvSpPr>
          <p:spPr bwMode="auto">
            <a:xfrm>
              <a:off x="3546" y="1029"/>
              <a:ext cx="120" cy="259"/>
            </a:xfrm>
            <a:custGeom>
              <a:avLst/>
              <a:gdLst>
                <a:gd name="T0" fmla="*/ 0 w 170"/>
                <a:gd name="T1" fmla="*/ 0 h 530"/>
                <a:gd name="T2" fmla="*/ 14 w 170"/>
                <a:gd name="T3" fmla="*/ 3 h 530"/>
                <a:gd name="T4" fmla="*/ 24 w 170"/>
                <a:gd name="T5" fmla="*/ 12 h 530"/>
                <a:gd name="T6" fmla="*/ 27 w 170"/>
                <a:gd name="T7" fmla="*/ 25 h 530"/>
                <a:gd name="T8" fmla="*/ 30 w 170"/>
                <a:gd name="T9" fmla="*/ 44 h 530"/>
                <a:gd name="T10" fmla="*/ 84 w 170"/>
                <a:gd name="T11" fmla="*/ 488 h 530"/>
                <a:gd name="T12" fmla="*/ 89 w 170"/>
                <a:gd name="T13" fmla="*/ 512 h 530"/>
                <a:gd name="T14" fmla="*/ 93 w 170"/>
                <a:gd name="T15" fmla="*/ 520 h 530"/>
                <a:gd name="T16" fmla="*/ 104 w 170"/>
                <a:gd name="T17" fmla="*/ 527 h 530"/>
                <a:gd name="T18" fmla="*/ 113 w 170"/>
                <a:gd name="T19" fmla="*/ 530 h 530"/>
                <a:gd name="T20" fmla="*/ 124 w 170"/>
                <a:gd name="T21" fmla="*/ 524 h 530"/>
                <a:gd name="T22" fmla="*/ 132 w 170"/>
                <a:gd name="T23" fmla="*/ 512 h 530"/>
                <a:gd name="T24" fmla="*/ 170 w 170"/>
                <a:gd name="T25" fmla="*/ 267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530">
                  <a:moveTo>
                    <a:pt x="0" y="0"/>
                  </a:moveTo>
                  <a:lnTo>
                    <a:pt x="14" y="3"/>
                  </a:lnTo>
                  <a:lnTo>
                    <a:pt x="24" y="12"/>
                  </a:lnTo>
                  <a:lnTo>
                    <a:pt x="27" y="25"/>
                  </a:lnTo>
                  <a:lnTo>
                    <a:pt x="30" y="44"/>
                  </a:lnTo>
                  <a:lnTo>
                    <a:pt x="84" y="488"/>
                  </a:lnTo>
                  <a:lnTo>
                    <a:pt x="89" y="512"/>
                  </a:lnTo>
                  <a:lnTo>
                    <a:pt x="93" y="520"/>
                  </a:lnTo>
                  <a:lnTo>
                    <a:pt x="104" y="527"/>
                  </a:lnTo>
                  <a:lnTo>
                    <a:pt x="113" y="530"/>
                  </a:lnTo>
                  <a:lnTo>
                    <a:pt x="124" y="524"/>
                  </a:lnTo>
                  <a:lnTo>
                    <a:pt x="132" y="512"/>
                  </a:lnTo>
                  <a:lnTo>
                    <a:pt x="170" y="267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7" name="Group 151"/>
            <p:cNvGrpSpPr>
              <a:grpSpLocks/>
            </p:cNvGrpSpPr>
            <p:nvPr/>
          </p:nvGrpSpPr>
          <p:grpSpPr bwMode="auto">
            <a:xfrm>
              <a:off x="3666" y="1028"/>
              <a:ext cx="170" cy="261"/>
              <a:chOff x="5031" y="3244"/>
              <a:chExt cx="238" cy="713"/>
            </a:xfrm>
          </p:grpSpPr>
          <p:sp>
            <p:nvSpPr>
              <p:cNvPr id="108" name="Freeform 152"/>
              <p:cNvSpPr>
                <a:spLocks/>
              </p:cNvSpPr>
              <p:nvPr/>
            </p:nvSpPr>
            <p:spPr bwMode="auto">
              <a:xfrm>
                <a:off x="5031" y="3244"/>
                <a:ext cx="69" cy="363"/>
              </a:xfrm>
              <a:custGeom>
                <a:avLst/>
                <a:gdLst>
                  <a:gd name="T0" fmla="*/ 0 w 69"/>
                  <a:gd name="T1" fmla="*/ 362 h 363"/>
                  <a:gd name="T2" fmla="*/ 42 w 69"/>
                  <a:gd name="T3" fmla="*/ 54 h 363"/>
                  <a:gd name="T4" fmla="*/ 45 w 69"/>
                  <a:gd name="T5" fmla="*/ 38 h 363"/>
                  <a:gd name="T6" fmla="*/ 47 w 69"/>
                  <a:gd name="T7" fmla="*/ 25 h 363"/>
                  <a:gd name="T8" fmla="*/ 50 w 69"/>
                  <a:gd name="T9" fmla="*/ 15 h 363"/>
                  <a:gd name="T10" fmla="*/ 58 w 69"/>
                  <a:gd name="T11" fmla="*/ 6 h 363"/>
                  <a:gd name="T12" fmla="*/ 68 w 69"/>
                  <a:gd name="T13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363">
                    <a:moveTo>
                      <a:pt x="0" y="362"/>
                    </a:moveTo>
                    <a:lnTo>
                      <a:pt x="42" y="54"/>
                    </a:lnTo>
                    <a:lnTo>
                      <a:pt x="45" y="38"/>
                    </a:lnTo>
                    <a:lnTo>
                      <a:pt x="47" y="25"/>
                    </a:lnTo>
                    <a:lnTo>
                      <a:pt x="50" y="15"/>
                    </a:lnTo>
                    <a:lnTo>
                      <a:pt x="58" y="6"/>
                    </a:lnTo>
                    <a:lnTo>
                      <a:pt x="68" y="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Freeform 153"/>
              <p:cNvSpPr>
                <a:spLocks/>
              </p:cNvSpPr>
              <p:nvPr/>
            </p:nvSpPr>
            <p:spPr bwMode="auto">
              <a:xfrm>
                <a:off x="5101" y="3248"/>
                <a:ext cx="168" cy="709"/>
              </a:xfrm>
              <a:custGeom>
                <a:avLst/>
                <a:gdLst>
                  <a:gd name="T0" fmla="*/ 0 w 168"/>
                  <a:gd name="T1" fmla="*/ 0 h 709"/>
                  <a:gd name="T2" fmla="*/ 14 w 168"/>
                  <a:gd name="T3" fmla="*/ 4 h 709"/>
                  <a:gd name="T4" fmla="*/ 24 w 168"/>
                  <a:gd name="T5" fmla="*/ 16 h 709"/>
                  <a:gd name="T6" fmla="*/ 27 w 168"/>
                  <a:gd name="T7" fmla="*/ 33 h 709"/>
                  <a:gd name="T8" fmla="*/ 30 w 168"/>
                  <a:gd name="T9" fmla="*/ 59 h 709"/>
                  <a:gd name="T10" fmla="*/ 84 w 168"/>
                  <a:gd name="T11" fmla="*/ 651 h 709"/>
                  <a:gd name="T12" fmla="*/ 89 w 168"/>
                  <a:gd name="T13" fmla="*/ 684 h 709"/>
                  <a:gd name="T14" fmla="*/ 93 w 168"/>
                  <a:gd name="T15" fmla="*/ 694 h 709"/>
                  <a:gd name="T16" fmla="*/ 104 w 168"/>
                  <a:gd name="T17" fmla="*/ 704 h 709"/>
                  <a:gd name="T18" fmla="*/ 113 w 168"/>
                  <a:gd name="T19" fmla="*/ 708 h 709"/>
                  <a:gd name="T20" fmla="*/ 124 w 168"/>
                  <a:gd name="T21" fmla="*/ 700 h 709"/>
                  <a:gd name="T22" fmla="*/ 132 w 168"/>
                  <a:gd name="T23" fmla="*/ 684 h 709"/>
                  <a:gd name="T24" fmla="*/ 167 w 168"/>
                  <a:gd name="T25" fmla="*/ 38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8" h="709">
                    <a:moveTo>
                      <a:pt x="0" y="0"/>
                    </a:moveTo>
                    <a:lnTo>
                      <a:pt x="14" y="4"/>
                    </a:lnTo>
                    <a:lnTo>
                      <a:pt x="24" y="16"/>
                    </a:lnTo>
                    <a:lnTo>
                      <a:pt x="27" y="33"/>
                    </a:lnTo>
                    <a:lnTo>
                      <a:pt x="30" y="59"/>
                    </a:lnTo>
                    <a:lnTo>
                      <a:pt x="84" y="651"/>
                    </a:lnTo>
                    <a:lnTo>
                      <a:pt x="89" y="684"/>
                    </a:lnTo>
                    <a:lnTo>
                      <a:pt x="93" y="694"/>
                    </a:lnTo>
                    <a:lnTo>
                      <a:pt x="104" y="704"/>
                    </a:lnTo>
                    <a:lnTo>
                      <a:pt x="113" y="708"/>
                    </a:lnTo>
                    <a:lnTo>
                      <a:pt x="124" y="700"/>
                    </a:lnTo>
                    <a:lnTo>
                      <a:pt x="132" y="684"/>
                    </a:lnTo>
                    <a:lnTo>
                      <a:pt x="167" y="38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0" name="Group 174"/>
          <p:cNvGrpSpPr>
            <a:grpSpLocks/>
          </p:cNvGrpSpPr>
          <p:nvPr/>
        </p:nvGrpSpPr>
        <p:grpSpPr bwMode="auto">
          <a:xfrm>
            <a:off x="2505434" y="1872945"/>
            <a:ext cx="4857750" cy="415925"/>
            <a:chOff x="774" y="319"/>
            <a:chExt cx="3060" cy="262"/>
          </a:xfrm>
        </p:grpSpPr>
        <p:sp>
          <p:nvSpPr>
            <p:cNvPr id="131" name="Freeform 15"/>
            <p:cNvSpPr>
              <a:spLocks/>
            </p:cNvSpPr>
            <p:nvPr/>
          </p:nvSpPr>
          <p:spPr bwMode="auto">
            <a:xfrm>
              <a:off x="774" y="456"/>
              <a:ext cx="338" cy="0"/>
            </a:xfrm>
            <a:custGeom>
              <a:avLst/>
              <a:gdLst>
                <a:gd name="T0" fmla="*/ 0 w 475"/>
                <a:gd name="T1" fmla="*/ 0 h 1"/>
                <a:gd name="T2" fmla="*/ 475 w 475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75" h="1">
                  <a:moveTo>
                    <a:pt x="0" y="0"/>
                  </a:moveTo>
                  <a:lnTo>
                    <a:pt x="475" y="1"/>
                  </a:ln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" name="Freeform 16"/>
            <p:cNvSpPr>
              <a:spLocks/>
            </p:cNvSpPr>
            <p:nvPr/>
          </p:nvSpPr>
          <p:spPr bwMode="auto">
            <a:xfrm>
              <a:off x="1452" y="455"/>
              <a:ext cx="688" cy="1"/>
            </a:xfrm>
            <a:custGeom>
              <a:avLst/>
              <a:gdLst>
                <a:gd name="T0" fmla="*/ 0 w 969"/>
                <a:gd name="T1" fmla="*/ 3 h 3"/>
                <a:gd name="T2" fmla="*/ 969 w 96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9" h="3">
                  <a:moveTo>
                    <a:pt x="0" y="3"/>
                  </a:moveTo>
                  <a:lnTo>
                    <a:pt x="969" y="0"/>
                  </a:ln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" name="Line 17"/>
            <p:cNvSpPr>
              <a:spLocks noChangeShapeType="1"/>
            </p:cNvSpPr>
            <p:nvPr/>
          </p:nvSpPr>
          <p:spPr bwMode="auto">
            <a:xfrm>
              <a:off x="3161" y="456"/>
              <a:ext cx="673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" name="Freeform 18"/>
            <p:cNvSpPr>
              <a:spLocks/>
            </p:cNvSpPr>
            <p:nvPr/>
          </p:nvSpPr>
          <p:spPr bwMode="auto">
            <a:xfrm>
              <a:off x="2820" y="321"/>
              <a:ext cx="23" cy="133"/>
            </a:xfrm>
            <a:custGeom>
              <a:avLst/>
              <a:gdLst>
                <a:gd name="T0" fmla="*/ 0 w 33"/>
                <a:gd name="T1" fmla="*/ 362 h 363"/>
                <a:gd name="T2" fmla="*/ 20 w 33"/>
                <a:gd name="T3" fmla="*/ 54 h 363"/>
                <a:gd name="T4" fmla="*/ 21 w 33"/>
                <a:gd name="T5" fmla="*/ 38 h 363"/>
                <a:gd name="T6" fmla="*/ 22 w 33"/>
                <a:gd name="T7" fmla="*/ 25 h 363"/>
                <a:gd name="T8" fmla="*/ 24 w 33"/>
                <a:gd name="T9" fmla="*/ 15 h 363"/>
                <a:gd name="T10" fmla="*/ 27 w 33"/>
                <a:gd name="T11" fmla="*/ 6 h 363"/>
                <a:gd name="T12" fmla="*/ 32 w 33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63">
                  <a:moveTo>
                    <a:pt x="0" y="362"/>
                  </a:moveTo>
                  <a:lnTo>
                    <a:pt x="20" y="54"/>
                  </a:lnTo>
                  <a:lnTo>
                    <a:pt x="21" y="38"/>
                  </a:lnTo>
                  <a:lnTo>
                    <a:pt x="22" y="25"/>
                  </a:lnTo>
                  <a:lnTo>
                    <a:pt x="24" y="15"/>
                  </a:lnTo>
                  <a:lnTo>
                    <a:pt x="27" y="6"/>
                  </a:lnTo>
                  <a:lnTo>
                    <a:pt x="32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19"/>
            <p:cNvSpPr>
              <a:spLocks/>
            </p:cNvSpPr>
            <p:nvPr/>
          </p:nvSpPr>
          <p:spPr bwMode="auto">
            <a:xfrm>
              <a:off x="2843" y="322"/>
              <a:ext cx="62" cy="259"/>
            </a:xfrm>
            <a:custGeom>
              <a:avLst/>
              <a:gdLst>
                <a:gd name="T0" fmla="*/ 0 w 88"/>
                <a:gd name="T1" fmla="*/ 0 h 530"/>
                <a:gd name="T2" fmla="*/ 7 w 88"/>
                <a:gd name="T3" fmla="*/ 3 h 530"/>
                <a:gd name="T4" fmla="*/ 12 w 88"/>
                <a:gd name="T5" fmla="*/ 12 h 530"/>
                <a:gd name="T6" fmla="*/ 14 w 88"/>
                <a:gd name="T7" fmla="*/ 25 h 530"/>
                <a:gd name="T8" fmla="*/ 15 w 88"/>
                <a:gd name="T9" fmla="*/ 44 h 530"/>
                <a:gd name="T10" fmla="*/ 43 w 88"/>
                <a:gd name="T11" fmla="*/ 488 h 530"/>
                <a:gd name="T12" fmla="*/ 45 w 88"/>
                <a:gd name="T13" fmla="*/ 512 h 530"/>
                <a:gd name="T14" fmla="*/ 47 w 88"/>
                <a:gd name="T15" fmla="*/ 520 h 530"/>
                <a:gd name="T16" fmla="*/ 53 w 88"/>
                <a:gd name="T17" fmla="*/ 527 h 530"/>
                <a:gd name="T18" fmla="*/ 57 w 88"/>
                <a:gd name="T19" fmla="*/ 530 h 530"/>
                <a:gd name="T20" fmla="*/ 63 w 88"/>
                <a:gd name="T21" fmla="*/ 524 h 530"/>
                <a:gd name="T22" fmla="*/ 67 w 88"/>
                <a:gd name="T23" fmla="*/ 512 h 530"/>
                <a:gd name="T24" fmla="*/ 88 w 88"/>
                <a:gd name="T25" fmla="*/ 271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3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3" y="527"/>
                  </a:lnTo>
                  <a:lnTo>
                    <a:pt x="57" y="530"/>
                  </a:lnTo>
                  <a:lnTo>
                    <a:pt x="63" y="524"/>
                  </a:lnTo>
                  <a:lnTo>
                    <a:pt x="67" y="512"/>
                  </a:lnTo>
                  <a:lnTo>
                    <a:pt x="88" y="271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20"/>
            <p:cNvSpPr>
              <a:spLocks/>
            </p:cNvSpPr>
            <p:nvPr/>
          </p:nvSpPr>
          <p:spPr bwMode="auto">
            <a:xfrm>
              <a:off x="2904" y="321"/>
              <a:ext cx="22" cy="133"/>
            </a:xfrm>
            <a:custGeom>
              <a:avLst/>
              <a:gdLst>
                <a:gd name="T0" fmla="*/ 0 w 32"/>
                <a:gd name="T1" fmla="*/ 362 h 363"/>
                <a:gd name="T2" fmla="*/ 19 w 32"/>
                <a:gd name="T3" fmla="*/ 54 h 363"/>
                <a:gd name="T4" fmla="*/ 20 w 32"/>
                <a:gd name="T5" fmla="*/ 38 h 363"/>
                <a:gd name="T6" fmla="*/ 21 w 32"/>
                <a:gd name="T7" fmla="*/ 25 h 363"/>
                <a:gd name="T8" fmla="*/ 23 w 32"/>
                <a:gd name="T9" fmla="*/ 15 h 363"/>
                <a:gd name="T10" fmla="*/ 27 w 32"/>
                <a:gd name="T11" fmla="*/ 6 h 363"/>
                <a:gd name="T12" fmla="*/ 31 w 32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63">
                  <a:moveTo>
                    <a:pt x="0" y="362"/>
                  </a:moveTo>
                  <a:lnTo>
                    <a:pt x="19" y="54"/>
                  </a:lnTo>
                  <a:lnTo>
                    <a:pt x="20" y="38"/>
                  </a:lnTo>
                  <a:lnTo>
                    <a:pt x="21" y="25"/>
                  </a:lnTo>
                  <a:lnTo>
                    <a:pt x="23" y="15"/>
                  </a:lnTo>
                  <a:lnTo>
                    <a:pt x="27" y="6"/>
                  </a:lnTo>
                  <a:lnTo>
                    <a:pt x="31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Freeform 21"/>
            <p:cNvSpPr>
              <a:spLocks/>
            </p:cNvSpPr>
            <p:nvPr/>
          </p:nvSpPr>
          <p:spPr bwMode="auto">
            <a:xfrm>
              <a:off x="2926" y="322"/>
              <a:ext cx="60" cy="259"/>
            </a:xfrm>
            <a:custGeom>
              <a:avLst/>
              <a:gdLst>
                <a:gd name="T0" fmla="*/ 0 w 84"/>
                <a:gd name="T1" fmla="*/ 0 h 530"/>
                <a:gd name="T2" fmla="*/ 7 w 84"/>
                <a:gd name="T3" fmla="*/ 3 h 530"/>
                <a:gd name="T4" fmla="*/ 12 w 84"/>
                <a:gd name="T5" fmla="*/ 12 h 530"/>
                <a:gd name="T6" fmla="*/ 14 w 84"/>
                <a:gd name="T7" fmla="*/ 25 h 530"/>
                <a:gd name="T8" fmla="*/ 15 w 84"/>
                <a:gd name="T9" fmla="*/ 44 h 530"/>
                <a:gd name="T10" fmla="*/ 42 w 84"/>
                <a:gd name="T11" fmla="*/ 488 h 530"/>
                <a:gd name="T12" fmla="*/ 45 w 84"/>
                <a:gd name="T13" fmla="*/ 512 h 530"/>
                <a:gd name="T14" fmla="*/ 47 w 84"/>
                <a:gd name="T15" fmla="*/ 520 h 530"/>
                <a:gd name="T16" fmla="*/ 52 w 84"/>
                <a:gd name="T17" fmla="*/ 527 h 530"/>
                <a:gd name="T18" fmla="*/ 57 w 84"/>
                <a:gd name="T19" fmla="*/ 530 h 530"/>
                <a:gd name="T20" fmla="*/ 62 w 84"/>
                <a:gd name="T21" fmla="*/ 524 h 530"/>
                <a:gd name="T22" fmla="*/ 66 w 84"/>
                <a:gd name="T23" fmla="*/ 512 h 530"/>
                <a:gd name="T24" fmla="*/ 84 w 84"/>
                <a:gd name="T25" fmla="*/ 271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2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2" y="527"/>
                  </a:lnTo>
                  <a:lnTo>
                    <a:pt x="57" y="530"/>
                  </a:lnTo>
                  <a:lnTo>
                    <a:pt x="62" y="524"/>
                  </a:lnTo>
                  <a:lnTo>
                    <a:pt x="66" y="512"/>
                  </a:lnTo>
                  <a:lnTo>
                    <a:pt x="84" y="271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8" name="Group 22"/>
            <p:cNvGrpSpPr>
              <a:grpSpLocks/>
            </p:cNvGrpSpPr>
            <p:nvPr/>
          </p:nvGrpSpPr>
          <p:grpSpPr bwMode="auto">
            <a:xfrm>
              <a:off x="2987" y="319"/>
              <a:ext cx="84" cy="261"/>
              <a:chOff x="4075" y="1309"/>
              <a:chExt cx="118" cy="713"/>
            </a:xfrm>
          </p:grpSpPr>
          <p:sp>
            <p:nvSpPr>
              <p:cNvPr id="173" name="Freeform 23"/>
              <p:cNvSpPr>
                <a:spLocks/>
              </p:cNvSpPr>
              <p:nvPr/>
            </p:nvSpPr>
            <p:spPr bwMode="auto">
              <a:xfrm>
                <a:off x="4075" y="1309"/>
                <a:ext cx="34" cy="363"/>
              </a:xfrm>
              <a:custGeom>
                <a:avLst/>
                <a:gdLst>
                  <a:gd name="T0" fmla="*/ 0 w 34"/>
                  <a:gd name="T1" fmla="*/ 362 h 363"/>
                  <a:gd name="T2" fmla="*/ 20 w 34"/>
                  <a:gd name="T3" fmla="*/ 54 h 363"/>
                  <a:gd name="T4" fmla="*/ 22 w 34"/>
                  <a:gd name="T5" fmla="*/ 38 h 363"/>
                  <a:gd name="T6" fmla="*/ 23 w 34"/>
                  <a:gd name="T7" fmla="*/ 25 h 363"/>
                  <a:gd name="T8" fmla="*/ 24 w 34"/>
                  <a:gd name="T9" fmla="*/ 15 h 363"/>
                  <a:gd name="T10" fmla="*/ 28 w 34"/>
                  <a:gd name="T11" fmla="*/ 6 h 363"/>
                  <a:gd name="T12" fmla="*/ 33 w 34"/>
                  <a:gd name="T13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63">
                    <a:moveTo>
                      <a:pt x="0" y="362"/>
                    </a:moveTo>
                    <a:lnTo>
                      <a:pt x="20" y="54"/>
                    </a:lnTo>
                    <a:lnTo>
                      <a:pt x="22" y="38"/>
                    </a:lnTo>
                    <a:lnTo>
                      <a:pt x="23" y="25"/>
                    </a:lnTo>
                    <a:lnTo>
                      <a:pt x="24" y="15"/>
                    </a:lnTo>
                    <a:lnTo>
                      <a:pt x="28" y="6"/>
                    </a:lnTo>
                    <a:lnTo>
                      <a:pt x="33" y="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Freeform 24"/>
              <p:cNvSpPr>
                <a:spLocks/>
              </p:cNvSpPr>
              <p:nvPr/>
            </p:nvSpPr>
            <p:spPr bwMode="auto">
              <a:xfrm>
                <a:off x="4109" y="1313"/>
                <a:ext cx="84" cy="709"/>
              </a:xfrm>
              <a:custGeom>
                <a:avLst/>
                <a:gdLst>
                  <a:gd name="T0" fmla="*/ 0 w 84"/>
                  <a:gd name="T1" fmla="*/ 0 h 709"/>
                  <a:gd name="T2" fmla="*/ 7 w 84"/>
                  <a:gd name="T3" fmla="*/ 4 h 709"/>
                  <a:gd name="T4" fmla="*/ 12 w 84"/>
                  <a:gd name="T5" fmla="*/ 16 h 709"/>
                  <a:gd name="T6" fmla="*/ 13 w 84"/>
                  <a:gd name="T7" fmla="*/ 33 h 709"/>
                  <a:gd name="T8" fmla="*/ 15 w 84"/>
                  <a:gd name="T9" fmla="*/ 59 h 709"/>
                  <a:gd name="T10" fmla="*/ 42 w 84"/>
                  <a:gd name="T11" fmla="*/ 651 h 709"/>
                  <a:gd name="T12" fmla="*/ 44 w 84"/>
                  <a:gd name="T13" fmla="*/ 684 h 709"/>
                  <a:gd name="T14" fmla="*/ 46 w 84"/>
                  <a:gd name="T15" fmla="*/ 694 h 709"/>
                  <a:gd name="T16" fmla="*/ 52 w 84"/>
                  <a:gd name="T17" fmla="*/ 704 h 709"/>
                  <a:gd name="T18" fmla="*/ 56 w 84"/>
                  <a:gd name="T19" fmla="*/ 708 h 709"/>
                  <a:gd name="T20" fmla="*/ 62 w 84"/>
                  <a:gd name="T21" fmla="*/ 700 h 709"/>
                  <a:gd name="T22" fmla="*/ 65 w 84"/>
                  <a:gd name="T23" fmla="*/ 684 h 709"/>
                  <a:gd name="T24" fmla="*/ 83 w 84"/>
                  <a:gd name="T25" fmla="*/ 38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09">
                    <a:moveTo>
                      <a:pt x="0" y="0"/>
                    </a:moveTo>
                    <a:lnTo>
                      <a:pt x="7" y="4"/>
                    </a:lnTo>
                    <a:lnTo>
                      <a:pt x="12" y="16"/>
                    </a:lnTo>
                    <a:lnTo>
                      <a:pt x="13" y="33"/>
                    </a:lnTo>
                    <a:lnTo>
                      <a:pt x="15" y="59"/>
                    </a:lnTo>
                    <a:lnTo>
                      <a:pt x="42" y="651"/>
                    </a:lnTo>
                    <a:lnTo>
                      <a:pt x="44" y="684"/>
                    </a:lnTo>
                    <a:lnTo>
                      <a:pt x="46" y="694"/>
                    </a:lnTo>
                    <a:lnTo>
                      <a:pt x="52" y="704"/>
                    </a:lnTo>
                    <a:lnTo>
                      <a:pt x="56" y="708"/>
                    </a:lnTo>
                    <a:lnTo>
                      <a:pt x="62" y="700"/>
                    </a:lnTo>
                    <a:lnTo>
                      <a:pt x="65" y="684"/>
                    </a:lnTo>
                    <a:lnTo>
                      <a:pt x="83" y="38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9" name="Freeform 25"/>
            <p:cNvSpPr>
              <a:spLocks/>
            </p:cNvSpPr>
            <p:nvPr/>
          </p:nvSpPr>
          <p:spPr bwMode="auto">
            <a:xfrm>
              <a:off x="3071" y="319"/>
              <a:ext cx="25" cy="133"/>
            </a:xfrm>
            <a:custGeom>
              <a:avLst/>
              <a:gdLst>
                <a:gd name="T0" fmla="*/ 0 w 35"/>
                <a:gd name="T1" fmla="*/ 362 h 363"/>
                <a:gd name="T2" fmla="*/ 21 w 35"/>
                <a:gd name="T3" fmla="*/ 54 h 363"/>
                <a:gd name="T4" fmla="*/ 22 w 35"/>
                <a:gd name="T5" fmla="*/ 38 h 363"/>
                <a:gd name="T6" fmla="*/ 23 w 35"/>
                <a:gd name="T7" fmla="*/ 25 h 363"/>
                <a:gd name="T8" fmla="*/ 25 w 35"/>
                <a:gd name="T9" fmla="*/ 15 h 363"/>
                <a:gd name="T10" fmla="*/ 29 w 35"/>
                <a:gd name="T11" fmla="*/ 6 h 363"/>
                <a:gd name="T12" fmla="*/ 34 w 35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63">
                  <a:moveTo>
                    <a:pt x="0" y="362"/>
                  </a:moveTo>
                  <a:lnTo>
                    <a:pt x="21" y="54"/>
                  </a:lnTo>
                  <a:lnTo>
                    <a:pt x="22" y="38"/>
                  </a:lnTo>
                  <a:lnTo>
                    <a:pt x="23" y="25"/>
                  </a:lnTo>
                  <a:lnTo>
                    <a:pt x="25" y="15"/>
                  </a:lnTo>
                  <a:lnTo>
                    <a:pt x="29" y="6"/>
                  </a:lnTo>
                  <a:lnTo>
                    <a:pt x="34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Freeform 26"/>
            <p:cNvSpPr>
              <a:spLocks/>
            </p:cNvSpPr>
            <p:nvPr/>
          </p:nvSpPr>
          <p:spPr bwMode="auto">
            <a:xfrm>
              <a:off x="3096" y="320"/>
              <a:ext cx="59" cy="259"/>
            </a:xfrm>
            <a:custGeom>
              <a:avLst/>
              <a:gdLst>
                <a:gd name="T0" fmla="*/ 0 w 83"/>
                <a:gd name="T1" fmla="*/ 0 h 530"/>
                <a:gd name="T2" fmla="*/ 7 w 83"/>
                <a:gd name="T3" fmla="*/ 3 h 530"/>
                <a:gd name="T4" fmla="*/ 12 w 83"/>
                <a:gd name="T5" fmla="*/ 12 h 530"/>
                <a:gd name="T6" fmla="*/ 13 w 83"/>
                <a:gd name="T7" fmla="*/ 25 h 530"/>
                <a:gd name="T8" fmla="*/ 15 w 83"/>
                <a:gd name="T9" fmla="*/ 44 h 530"/>
                <a:gd name="T10" fmla="*/ 42 w 83"/>
                <a:gd name="T11" fmla="*/ 488 h 530"/>
                <a:gd name="T12" fmla="*/ 44 w 83"/>
                <a:gd name="T13" fmla="*/ 512 h 530"/>
                <a:gd name="T14" fmla="*/ 46 w 83"/>
                <a:gd name="T15" fmla="*/ 520 h 530"/>
                <a:gd name="T16" fmla="*/ 52 w 83"/>
                <a:gd name="T17" fmla="*/ 527 h 530"/>
                <a:gd name="T18" fmla="*/ 56 w 83"/>
                <a:gd name="T19" fmla="*/ 530 h 530"/>
                <a:gd name="T20" fmla="*/ 62 w 83"/>
                <a:gd name="T21" fmla="*/ 524 h 530"/>
                <a:gd name="T22" fmla="*/ 65 w 83"/>
                <a:gd name="T23" fmla="*/ 512 h 530"/>
                <a:gd name="T24" fmla="*/ 83 w 83"/>
                <a:gd name="T25" fmla="*/ 278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3" y="25"/>
                  </a:lnTo>
                  <a:lnTo>
                    <a:pt x="15" y="44"/>
                  </a:lnTo>
                  <a:lnTo>
                    <a:pt x="42" y="488"/>
                  </a:lnTo>
                  <a:lnTo>
                    <a:pt x="44" y="512"/>
                  </a:lnTo>
                  <a:lnTo>
                    <a:pt x="46" y="520"/>
                  </a:lnTo>
                  <a:lnTo>
                    <a:pt x="52" y="527"/>
                  </a:lnTo>
                  <a:lnTo>
                    <a:pt x="56" y="530"/>
                  </a:lnTo>
                  <a:lnTo>
                    <a:pt x="62" y="524"/>
                  </a:lnTo>
                  <a:lnTo>
                    <a:pt x="65" y="512"/>
                  </a:lnTo>
                  <a:lnTo>
                    <a:pt x="83" y="278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Freeform 27"/>
            <p:cNvSpPr>
              <a:spLocks/>
            </p:cNvSpPr>
            <p:nvPr/>
          </p:nvSpPr>
          <p:spPr bwMode="auto">
            <a:xfrm>
              <a:off x="2482" y="321"/>
              <a:ext cx="23" cy="133"/>
            </a:xfrm>
            <a:custGeom>
              <a:avLst/>
              <a:gdLst>
                <a:gd name="T0" fmla="*/ 0 w 33"/>
                <a:gd name="T1" fmla="*/ 362 h 363"/>
                <a:gd name="T2" fmla="*/ 20 w 33"/>
                <a:gd name="T3" fmla="*/ 54 h 363"/>
                <a:gd name="T4" fmla="*/ 21 w 33"/>
                <a:gd name="T5" fmla="*/ 38 h 363"/>
                <a:gd name="T6" fmla="*/ 22 w 33"/>
                <a:gd name="T7" fmla="*/ 25 h 363"/>
                <a:gd name="T8" fmla="*/ 24 w 33"/>
                <a:gd name="T9" fmla="*/ 15 h 363"/>
                <a:gd name="T10" fmla="*/ 27 w 33"/>
                <a:gd name="T11" fmla="*/ 6 h 363"/>
                <a:gd name="T12" fmla="*/ 32 w 33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63">
                  <a:moveTo>
                    <a:pt x="0" y="362"/>
                  </a:moveTo>
                  <a:lnTo>
                    <a:pt x="20" y="54"/>
                  </a:lnTo>
                  <a:lnTo>
                    <a:pt x="21" y="38"/>
                  </a:lnTo>
                  <a:lnTo>
                    <a:pt x="22" y="25"/>
                  </a:lnTo>
                  <a:lnTo>
                    <a:pt x="24" y="15"/>
                  </a:lnTo>
                  <a:lnTo>
                    <a:pt x="27" y="6"/>
                  </a:lnTo>
                  <a:lnTo>
                    <a:pt x="32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Freeform 28"/>
            <p:cNvSpPr>
              <a:spLocks/>
            </p:cNvSpPr>
            <p:nvPr/>
          </p:nvSpPr>
          <p:spPr bwMode="auto">
            <a:xfrm>
              <a:off x="2505" y="322"/>
              <a:ext cx="61" cy="259"/>
            </a:xfrm>
            <a:custGeom>
              <a:avLst/>
              <a:gdLst>
                <a:gd name="T0" fmla="*/ 0 w 86"/>
                <a:gd name="T1" fmla="*/ 0 h 530"/>
                <a:gd name="T2" fmla="*/ 7 w 86"/>
                <a:gd name="T3" fmla="*/ 3 h 530"/>
                <a:gd name="T4" fmla="*/ 12 w 86"/>
                <a:gd name="T5" fmla="*/ 12 h 530"/>
                <a:gd name="T6" fmla="*/ 14 w 86"/>
                <a:gd name="T7" fmla="*/ 25 h 530"/>
                <a:gd name="T8" fmla="*/ 15 w 86"/>
                <a:gd name="T9" fmla="*/ 44 h 530"/>
                <a:gd name="T10" fmla="*/ 43 w 86"/>
                <a:gd name="T11" fmla="*/ 488 h 530"/>
                <a:gd name="T12" fmla="*/ 45 w 86"/>
                <a:gd name="T13" fmla="*/ 512 h 530"/>
                <a:gd name="T14" fmla="*/ 47 w 86"/>
                <a:gd name="T15" fmla="*/ 520 h 530"/>
                <a:gd name="T16" fmla="*/ 53 w 86"/>
                <a:gd name="T17" fmla="*/ 527 h 530"/>
                <a:gd name="T18" fmla="*/ 57 w 86"/>
                <a:gd name="T19" fmla="*/ 530 h 530"/>
                <a:gd name="T20" fmla="*/ 63 w 86"/>
                <a:gd name="T21" fmla="*/ 524 h 530"/>
                <a:gd name="T22" fmla="*/ 67 w 86"/>
                <a:gd name="T23" fmla="*/ 512 h 530"/>
                <a:gd name="T24" fmla="*/ 86 w 86"/>
                <a:gd name="T25" fmla="*/ 268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3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3" y="527"/>
                  </a:lnTo>
                  <a:lnTo>
                    <a:pt x="57" y="530"/>
                  </a:lnTo>
                  <a:lnTo>
                    <a:pt x="63" y="524"/>
                  </a:lnTo>
                  <a:lnTo>
                    <a:pt x="67" y="512"/>
                  </a:lnTo>
                  <a:lnTo>
                    <a:pt x="86" y="268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29"/>
            <p:cNvSpPr>
              <a:spLocks/>
            </p:cNvSpPr>
            <p:nvPr/>
          </p:nvSpPr>
          <p:spPr bwMode="auto">
            <a:xfrm>
              <a:off x="2566" y="321"/>
              <a:ext cx="23" cy="133"/>
            </a:xfrm>
            <a:custGeom>
              <a:avLst/>
              <a:gdLst>
                <a:gd name="T0" fmla="*/ 0 w 32"/>
                <a:gd name="T1" fmla="*/ 362 h 363"/>
                <a:gd name="T2" fmla="*/ 19 w 32"/>
                <a:gd name="T3" fmla="*/ 54 h 363"/>
                <a:gd name="T4" fmla="*/ 20 w 32"/>
                <a:gd name="T5" fmla="*/ 38 h 363"/>
                <a:gd name="T6" fmla="*/ 21 w 32"/>
                <a:gd name="T7" fmla="*/ 25 h 363"/>
                <a:gd name="T8" fmla="*/ 23 w 32"/>
                <a:gd name="T9" fmla="*/ 15 h 363"/>
                <a:gd name="T10" fmla="*/ 27 w 32"/>
                <a:gd name="T11" fmla="*/ 6 h 363"/>
                <a:gd name="T12" fmla="*/ 31 w 32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63">
                  <a:moveTo>
                    <a:pt x="0" y="362"/>
                  </a:moveTo>
                  <a:lnTo>
                    <a:pt x="19" y="54"/>
                  </a:lnTo>
                  <a:lnTo>
                    <a:pt x="20" y="38"/>
                  </a:lnTo>
                  <a:lnTo>
                    <a:pt x="21" y="25"/>
                  </a:lnTo>
                  <a:lnTo>
                    <a:pt x="23" y="15"/>
                  </a:lnTo>
                  <a:lnTo>
                    <a:pt x="27" y="6"/>
                  </a:lnTo>
                  <a:lnTo>
                    <a:pt x="31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30"/>
            <p:cNvSpPr>
              <a:spLocks/>
            </p:cNvSpPr>
            <p:nvPr/>
          </p:nvSpPr>
          <p:spPr bwMode="auto">
            <a:xfrm>
              <a:off x="2589" y="322"/>
              <a:ext cx="60" cy="259"/>
            </a:xfrm>
            <a:custGeom>
              <a:avLst/>
              <a:gdLst>
                <a:gd name="T0" fmla="*/ 0 w 85"/>
                <a:gd name="T1" fmla="*/ 0 h 530"/>
                <a:gd name="T2" fmla="*/ 7 w 85"/>
                <a:gd name="T3" fmla="*/ 3 h 530"/>
                <a:gd name="T4" fmla="*/ 12 w 85"/>
                <a:gd name="T5" fmla="*/ 12 h 530"/>
                <a:gd name="T6" fmla="*/ 14 w 85"/>
                <a:gd name="T7" fmla="*/ 25 h 530"/>
                <a:gd name="T8" fmla="*/ 15 w 85"/>
                <a:gd name="T9" fmla="*/ 44 h 530"/>
                <a:gd name="T10" fmla="*/ 42 w 85"/>
                <a:gd name="T11" fmla="*/ 488 h 530"/>
                <a:gd name="T12" fmla="*/ 45 w 85"/>
                <a:gd name="T13" fmla="*/ 512 h 530"/>
                <a:gd name="T14" fmla="*/ 47 w 85"/>
                <a:gd name="T15" fmla="*/ 520 h 530"/>
                <a:gd name="T16" fmla="*/ 52 w 85"/>
                <a:gd name="T17" fmla="*/ 527 h 530"/>
                <a:gd name="T18" fmla="*/ 57 w 85"/>
                <a:gd name="T19" fmla="*/ 530 h 530"/>
                <a:gd name="T20" fmla="*/ 62 w 85"/>
                <a:gd name="T21" fmla="*/ 524 h 530"/>
                <a:gd name="T22" fmla="*/ 66 w 85"/>
                <a:gd name="T23" fmla="*/ 512 h 530"/>
                <a:gd name="T24" fmla="*/ 85 w 85"/>
                <a:gd name="T25" fmla="*/ 271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2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2" y="527"/>
                  </a:lnTo>
                  <a:lnTo>
                    <a:pt x="57" y="530"/>
                  </a:lnTo>
                  <a:lnTo>
                    <a:pt x="62" y="524"/>
                  </a:lnTo>
                  <a:lnTo>
                    <a:pt x="66" y="512"/>
                  </a:lnTo>
                  <a:lnTo>
                    <a:pt x="85" y="271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5" name="Group 31"/>
            <p:cNvGrpSpPr>
              <a:grpSpLocks/>
            </p:cNvGrpSpPr>
            <p:nvPr/>
          </p:nvGrpSpPr>
          <p:grpSpPr bwMode="auto">
            <a:xfrm>
              <a:off x="2649" y="319"/>
              <a:ext cx="169" cy="261"/>
              <a:chOff x="3600" y="1309"/>
              <a:chExt cx="237" cy="713"/>
            </a:xfrm>
          </p:grpSpPr>
          <p:grpSp>
            <p:nvGrpSpPr>
              <p:cNvPr id="167" name="Group 32"/>
              <p:cNvGrpSpPr>
                <a:grpSpLocks/>
              </p:cNvGrpSpPr>
              <p:nvPr/>
            </p:nvGrpSpPr>
            <p:grpSpPr bwMode="auto">
              <a:xfrm>
                <a:off x="3600" y="1309"/>
                <a:ext cx="118" cy="713"/>
                <a:chOff x="3600" y="1309"/>
                <a:chExt cx="118" cy="713"/>
              </a:xfrm>
            </p:grpSpPr>
            <p:sp>
              <p:nvSpPr>
                <p:cNvPr id="171" name="Freeform 33"/>
                <p:cNvSpPr>
                  <a:spLocks/>
                </p:cNvSpPr>
                <p:nvPr/>
              </p:nvSpPr>
              <p:spPr bwMode="auto">
                <a:xfrm>
                  <a:off x="3600" y="1309"/>
                  <a:ext cx="34" cy="363"/>
                </a:xfrm>
                <a:custGeom>
                  <a:avLst/>
                  <a:gdLst>
                    <a:gd name="T0" fmla="*/ 0 w 34"/>
                    <a:gd name="T1" fmla="*/ 362 h 363"/>
                    <a:gd name="T2" fmla="*/ 20 w 34"/>
                    <a:gd name="T3" fmla="*/ 54 h 363"/>
                    <a:gd name="T4" fmla="*/ 22 w 34"/>
                    <a:gd name="T5" fmla="*/ 38 h 363"/>
                    <a:gd name="T6" fmla="*/ 23 w 34"/>
                    <a:gd name="T7" fmla="*/ 25 h 363"/>
                    <a:gd name="T8" fmla="*/ 24 w 34"/>
                    <a:gd name="T9" fmla="*/ 15 h 363"/>
                    <a:gd name="T10" fmla="*/ 28 w 34"/>
                    <a:gd name="T11" fmla="*/ 6 h 363"/>
                    <a:gd name="T12" fmla="*/ 33 w 34"/>
                    <a:gd name="T13" fmla="*/ 0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363">
                      <a:moveTo>
                        <a:pt x="0" y="362"/>
                      </a:moveTo>
                      <a:lnTo>
                        <a:pt x="20" y="54"/>
                      </a:lnTo>
                      <a:lnTo>
                        <a:pt x="22" y="38"/>
                      </a:lnTo>
                      <a:lnTo>
                        <a:pt x="23" y="25"/>
                      </a:lnTo>
                      <a:lnTo>
                        <a:pt x="24" y="15"/>
                      </a:lnTo>
                      <a:lnTo>
                        <a:pt x="28" y="6"/>
                      </a:lnTo>
                      <a:lnTo>
                        <a:pt x="33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" name="Freeform 34"/>
                <p:cNvSpPr>
                  <a:spLocks/>
                </p:cNvSpPr>
                <p:nvPr/>
              </p:nvSpPr>
              <p:spPr bwMode="auto">
                <a:xfrm>
                  <a:off x="3634" y="1313"/>
                  <a:ext cx="84" cy="709"/>
                </a:xfrm>
                <a:custGeom>
                  <a:avLst/>
                  <a:gdLst>
                    <a:gd name="T0" fmla="*/ 0 w 84"/>
                    <a:gd name="T1" fmla="*/ 0 h 709"/>
                    <a:gd name="T2" fmla="*/ 7 w 84"/>
                    <a:gd name="T3" fmla="*/ 4 h 709"/>
                    <a:gd name="T4" fmla="*/ 12 w 84"/>
                    <a:gd name="T5" fmla="*/ 16 h 709"/>
                    <a:gd name="T6" fmla="*/ 13 w 84"/>
                    <a:gd name="T7" fmla="*/ 33 h 709"/>
                    <a:gd name="T8" fmla="*/ 15 w 84"/>
                    <a:gd name="T9" fmla="*/ 59 h 709"/>
                    <a:gd name="T10" fmla="*/ 42 w 84"/>
                    <a:gd name="T11" fmla="*/ 651 h 709"/>
                    <a:gd name="T12" fmla="*/ 44 w 84"/>
                    <a:gd name="T13" fmla="*/ 684 h 709"/>
                    <a:gd name="T14" fmla="*/ 46 w 84"/>
                    <a:gd name="T15" fmla="*/ 694 h 709"/>
                    <a:gd name="T16" fmla="*/ 52 w 84"/>
                    <a:gd name="T17" fmla="*/ 704 h 709"/>
                    <a:gd name="T18" fmla="*/ 56 w 84"/>
                    <a:gd name="T19" fmla="*/ 708 h 709"/>
                    <a:gd name="T20" fmla="*/ 62 w 84"/>
                    <a:gd name="T21" fmla="*/ 700 h 709"/>
                    <a:gd name="T22" fmla="*/ 65 w 84"/>
                    <a:gd name="T23" fmla="*/ 684 h 709"/>
                    <a:gd name="T24" fmla="*/ 83 w 84"/>
                    <a:gd name="T25" fmla="*/ 380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4" h="709">
                      <a:moveTo>
                        <a:pt x="0" y="0"/>
                      </a:moveTo>
                      <a:lnTo>
                        <a:pt x="7" y="4"/>
                      </a:lnTo>
                      <a:lnTo>
                        <a:pt x="12" y="16"/>
                      </a:lnTo>
                      <a:lnTo>
                        <a:pt x="13" y="33"/>
                      </a:lnTo>
                      <a:lnTo>
                        <a:pt x="15" y="59"/>
                      </a:lnTo>
                      <a:lnTo>
                        <a:pt x="42" y="651"/>
                      </a:lnTo>
                      <a:lnTo>
                        <a:pt x="44" y="684"/>
                      </a:lnTo>
                      <a:lnTo>
                        <a:pt x="46" y="694"/>
                      </a:lnTo>
                      <a:lnTo>
                        <a:pt x="52" y="704"/>
                      </a:lnTo>
                      <a:lnTo>
                        <a:pt x="56" y="708"/>
                      </a:lnTo>
                      <a:lnTo>
                        <a:pt x="62" y="700"/>
                      </a:lnTo>
                      <a:lnTo>
                        <a:pt x="65" y="684"/>
                      </a:lnTo>
                      <a:lnTo>
                        <a:pt x="83" y="38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8" name="Group 35"/>
              <p:cNvGrpSpPr>
                <a:grpSpLocks/>
              </p:cNvGrpSpPr>
              <p:nvPr/>
            </p:nvGrpSpPr>
            <p:grpSpPr bwMode="auto">
              <a:xfrm>
                <a:off x="3718" y="1309"/>
                <a:ext cx="119" cy="713"/>
                <a:chOff x="3718" y="1309"/>
                <a:chExt cx="119" cy="713"/>
              </a:xfrm>
            </p:grpSpPr>
            <p:sp>
              <p:nvSpPr>
                <p:cNvPr id="169" name="Freeform 36"/>
                <p:cNvSpPr>
                  <a:spLocks/>
                </p:cNvSpPr>
                <p:nvPr/>
              </p:nvSpPr>
              <p:spPr bwMode="auto">
                <a:xfrm>
                  <a:off x="3718" y="1309"/>
                  <a:ext cx="35" cy="363"/>
                </a:xfrm>
                <a:custGeom>
                  <a:avLst/>
                  <a:gdLst>
                    <a:gd name="T0" fmla="*/ 0 w 35"/>
                    <a:gd name="T1" fmla="*/ 362 h 363"/>
                    <a:gd name="T2" fmla="*/ 21 w 35"/>
                    <a:gd name="T3" fmla="*/ 54 h 363"/>
                    <a:gd name="T4" fmla="*/ 22 w 35"/>
                    <a:gd name="T5" fmla="*/ 38 h 363"/>
                    <a:gd name="T6" fmla="*/ 23 w 35"/>
                    <a:gd name="T7" fmla="*/ 25 h 363"/>
                    <a:gd name="T8" fmla="*/ 25 w 35"/>
                    <a:gd name="T9" fmla="*/ 15 h 363"/>
                    <a:gd name="T10" fmla="*/ 29 w 35"/>
                    <a:gd name="T11" fmla="*/ 6 h 363"/>
                    <a:gd name="T12" fmla="*/ 34 w 35"/>
                    <a:gd name="T13" fmla="*/ 0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" h="363">
                      <a:moveTo>
                        <a:pt x="0" y="362"/>
                      </a:moveTo>
                      <a:lnTo>
                        <a:pt x="21" y="54"/>
                      </a:lnTo>
                      <a:lnTo>
                        <a:pt x="22" y="38"/>
                      </a:lnTo>
                      <a:lnTo>
                        <a:pt x="23" y="25"/>
                      </a:lnTo>
                      <a:lnTo>
                        <a:pt x="25" y="15"/>
                      </a:lnTo>
                      <a:lnTo>
                        <a:pt x="29" y="6"/>
                      </a:lnTo>
                      <a:lnTo>
                        <a:pt x="34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0" name="Freeform 37"/>
                <p:cNvSpPr>
                  <a:spLocks/>
                </p:cNvSpPr>
                <p:nvPr/>
              </p:nvSpPr>
              <p:spPr bwMode="auto">
                <a:xfrm>
                  <a:off x="3753" y="1313"/>
                  <a:ext cx="84" cy="709"/>
                </a:xfrm>
                <a:custGeom>
                  <a:avLst/>
                  <a:gdLst>
                    <a:gd name="T0" fmla="*/ 0 w 84"/>
                    <a:gd name="T1" fmla="*/ 0 h 709"/>
                    <a:gd name="T2" fmla="*/ 7 w 84"/>
                    <a:gd name="T3" fmla="*/ 4 h 709"/>
                    <a:gd name="T4" fmla="*/ 12 w 84"/>
                    <a:gd name="T5" fmla="*/ 16 h 709"/>
                    <a:gd name="T6" fmla="*/ 13 w 84"/>
                    <a:gd name="T7" fmla="*/ 33 h 709"/>
                    <a:gd name="T8" fmla="*/ 15 w 84"/>
                    <a:gd name="T9" fmla="*/ 59 h 709"/>
                    <a:gd name="T10" fmla="*/ 42 w 84"/>
                    <a:gd name="T11" fmla="*/ 651 h 709"/>
                    <a:gd name="T12" fmla="*/ 44 w 84"/>
                    <a:gd name="T13" fmla="*/ 684 h 709"/>
                    <a:gd name="T14" fmla="*/ 46 w 84"/>
                    <a:gd name="T15" fmla="*/ 694 h 709"/>
                    <a:gd name="T16" fmla="*/ 52 w 84"/>
                    <a:gd name="T17" fmla="*/ 704 h 709"/>
                    <a:gd name="T18" fmla="*/ 56 w 84"/>
                    <a:gd name="T19" fmla="*/ 708 h 709"/>
                    <a:gd name="T20" fmla="*/ 62 w 84"/>
                    <a:gd name="T21" fmla="*/ 700 h 709"/>
                    <a:gd name="T22" fmla="*/ 65 w 84"/>
                    <a:gd name="T23" fmla="*/ 684 h 709"/>
                    <a:gd name="T24" fmla="*/ 83 w 84"/>
                    <a:gd name="T25" fmla="*/ 380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4" h="709">
                      <a:moveTo>
                        <a:pt x="0" y="0"/>
                      </a:moveTo>
                      <a:lnTo>
                        <a:pt x="7" y="4"/>
                      </a:lnTo>
                      <a:lnTo>
                        <a:pt x="12" y="16"/>
                      </a:lnTo>
                      <a:lnTo>
                        <a:pt x="13" y="33"/>
                      </a:lnTo>
                      <a:lnTo>
                        <a:pt x="15" y="59"/>
                      </a:lnTo>
                      <a:lnTo>
                        <a:pt x="42" y="651"/>
                      </a:lnTo>
                      <a:lnTo>
                        <a:pt x="44" y="684"/>
                      </a:lnTo>
                      <a:lnTo>
                        <a:pt x="46" y="694"/>
                      </a:lnTo>
                      <a:lnTo>
                        <a:pt x="52" y="704"/>
                      </a:lnTo>
                      <a:lnTo>
                        <a:pt x="56" y="708"/>
                      </a:lnTo>
                      <a:lnTo>
                        <a:pt x="62" y="700"/>
                      </a:lnTo>
                      <a:lnTo>
                        <a:pt x="65" y="684"/>
                      </a:lnTo>
                      <a:lnTo>
                        <a:pt x="83" y="38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6" name="Freeform 38"/>
            <p:cNvSpPr>
              <a:spLocks/>
            </p:cNvSpPr>
            <p:nvPr/>
          </p:nvSpPr>
          <p:spPr bwMode="auto">
            <a:xfrm>
              <a:off x="2138" y="321"/>
              <a:ext cx="23" cy="133"/>
            </a:xfrm>
            <a:custGeom>
              <a:avLst/>
              <a:gdLst>
                <a:gd name="T0" fmla="*/ 0 w 33"/>
                <a:gd name="T1" fmla="*/ 362 h 363"/>
                <a:gd name="T2" fmla="*/ 20 w 33"/>
                <a:gd name="T3" fmla="*/ 54 h 363"/>
                <a:gd name="T4" fmla="*/ 21 w 33"/>
                <a:gd name="T5" fmla="*/ 38 h 363"/>
                <a:gd name="T6" fmla="*/ 22 w 33"/>
                <a:gd name="T7" fmla="*/ 25 h 363"/>
                <a:gd name="T8" fmla="*/ 24 w 33"/>
                <a:gd name="T9" fmla="*/ 15 h 363"/>
                <a:gd name="T10" fmla="*/ 27 w 33"/>
                <a:gd name="T11" fmla="*/ 6 h 363"/>
                <a:gd name="T12" fmla="*/ 32 w 33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63">
                  <a:moveTo>
                    <a:pt x="0" y="362"/>
                  </a:moveTo>
                  <a:lnTo>
                    <a:pt x="20" y="54"/>
                  </a:lnTo>
                  <a:lnTo>
                    <a:pt x="21" y="38"/>
                  </a:lnTo>
                  <a:lnTo>
                    <a:pt x="22" y="25"/>
                  </a:lnTo>
                  <a:lnTo>
                    <a:pt x="24" y="15"/>
                  </a:lnTo>
                  <a:lnTo>
                    <a:pt x="27" y="6"/>
                  </a:lnTo>
                  <a:lnTo>
                    <a:pt x="32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39"/>
            <p:cNvSpPr>
              <a:spLocks/>
            </p:cNvSpPr>
            <p:nvPr/>
          </p:nvSpPr>
          <p:spPr bwMode="auto">
            <a:xfrm>
              <a:off x="2161" y="322"/>
              <a:ext cx="62" cy="259"/>
            </a:xfrm>
            <a:custGeom>
              <a:avLst/>
              <a:gdLst>
                <a:gd name="T0" fmla="*/ 0 w 87"/>
                <a:gd name="T1" fmla="*/ 0 h 530"/>
                <a:gd name="T2" fmla="*/ 7 w 87"/>
                <a:gd name="T3" fmla="*/ 3 h 530"/>
                <a:gd name="T4" fmla="*/ 12 w 87"/>
                <a:gd name="T5" fmla="*/ 12 h 530"/>
                <a:gd name="T6" fmla="*/ 14 w 87"/>
                <a:gd name="T7" fmla="*/ 25 h 530"/>
                <a:gd name="T8" fmla="*/ 15 w 87"/>
                <a:gd name="T9" fmla="*/ 44 h 530"/>
                <a:gd name="T10" fmla="*/ 43 w 87"/>
                <a:gd name="T11" fmla="*/ 488 h 530"/>
                <a:gd name="T12" fmla="*/ 45 w 87"/>
                <a:gd name="T13" fmla="*/ 512 h 530"/>
                <a:gd name="T14" fmla="*/ 47 w 87"/>
                <a:gd name="T15" fmla="*/ 520 h 530"/>
                <a:gd name="T16" fmla="*/ 53 w 87"/>
                <a:gd name="T17" fmla="*/ 527 h 530"/>
                <a:gd name="T18" fmla="*/ 57 w 87"/>
                <a:gd name="T19" fmla="*/ 530 h 530"/>
                <a:gd name="T20" fmla="*/ 63 w 87"/>
                <a:gd name="T21" fmla="*/ 524 h 530"/>
                <a:gd name="T22" fmla="*/ 67 w 87"/>
                <a:gd name="T23" fmla="*/ 512 h 530"/>
                <a:gd name="T24" fmla="*/ 87 w 87"/>
                <a:gd name="T25" fmla="*/ 26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3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3" y="527"/>
                  </a:lnTo>
                  <a:lnTo>
                    <a:pt x="57" y="530"/>
                  </a:lnTo>
                  <a:lnTo>
                    <a:pt x="63" y="524"/>
                  </a:lnTo>
                  <a:lnTo>
                    <a:pt x="67" y="512"/>
                  </a:lnTo>
                  <a:lnTo>
                    <a:pt x="87" y="265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40"/>
            <p:cNvSpPr>
              <a:spLocks/>
            </p:cNvSpPr>
            <p:nvPr/>
          </p:nvSpPr>
          <p:spPr bwMode="auto">
            <a:xfrm>
              <a:off x="2222" y="321"/>
              <a:ext cx="23" cy="133"/>
            </a:xfrm>
            <a:custGeom>
              <a:avLst/>
              <a:gdLst>
                <a:gd name="T0" fmla="*/ 0 w 32"/>
                <a:gd name="T1" fmla="*/ 362 h 363"/>
                <a:gd name="T2" fmla="*/ 19 w 32"/>
                <a:gd name="T3" fmla="*/ 54 h 363"/>
                <a:gd name="T4" fmla="*/ 20 w 32"/>
                <a:gd name="T5" fmla="*/ 38 h 363"/>
                <a:gd name="T6" fmla="*/ 21 w 32"/>
                <a:gd name="T7" fmla="*/ 25 h 363"/>
                <a:gd name="T8" fmla="*/ 23 w 32"/>
                <a:gd name="T9" fmla="*/ 15 h 363"/>
                <a:gd name="T10" fmla="*/ 27 w 32"/>
                <a:gd name="T11" fmla="*/ 6 h 363"/>
                <a:gd name="T12" fmla="*/ 31 w 32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63">
                  <a:moveTo>
                    <a:pt x="0" y="362"/>
                  </a:moveTo>
                  <a:lnTo>
                    <a:pt x="19" y="54"/>
                  </a:lnTo>
                  <a:lnTo>
                    <a:pt x="20" y="38"/>
                  </a:lnTo>
                  <a:lnTo>
                    <a:pt x="21" y="25"/>
                  </a:lnTo>
                  <a:lnTo>
                    <a:pt x="23" y="15"/>
                  </a:lnTo>
                  <a:lnTo>
                    <a:pt x="27" y="6"/>
                  </a:lnTo>
                  <a:lnTo>
                    <a:pt x="31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Freeform 41"/>
            <p:cNvSpPr>
              <a:spLocks/>
            </p:cNvSpPr>
            <p:nvPr/>
          </p:nvSpPr>
          <p:spPr bwMode="auto">
            <a:xfrm>
              <a:off x="2245" y="322"/>
              <a:ext cx="61" cy="259"/>
            </a:xfrm>
            <a:custGeom>
              <a:avLst/>
              <a:gdLst>
                <a:gd name="T0" fmla="*/ 0 w 86"/>
                <a:gd name="T1" fmla="*/ 0 h 530"/>
                <a:gd name="T2" fmla="*/ 7 w 86"/>
                <a:gd name="T3" fmla="*/ 3 h 530"/>
                <a:gd name="T4" fmla="*/ 12 w 86"/>
                <a:gd name="T5" fmla="*/ 12 h 530"/>
                <a:gd name="T6" fmla="*/ 14 w 86"/>
                <a:gd name="T7" fmla="*/ 25 h 530"/>
                <a:gd name="T8" fmla="*/ 15 w 86"/>
                <a:gd name="T9" fmla="*/ 44 h 530"/>
                <a:gd name="T10" fmla="*/ 43 w 86"/>
                <a:gd name="T11" fmla="*/ 488 h 530"/>
                <a:gd name="T12" fmla="*/ 45 w 86"/>
                <a:gd name="T13" fmla="*/ 512 h 530"/>
                <a:gd name="T14" fmla="*/ 47 w 86"/>
                <a:gd name="T15" fmla="*/ 520 h 530"/>
                <a:gd name="T16" fmla="*/ 53 w 86"/>
                <a:gd name="T17" fmla="*/ 527 h 530"/>
                <a:gd name="T18" fmla="*/ 57 w 86"/>
                <a:gd name="T19" fmla="*/ 530 h 530"/>
                <a:gd name="T20" fmla="*/ 63 w 86"/>
                <a:gd name="T21" fmla="*/ 524 h 530"/>
                <a:gd name="T22" fmla="*/ 67 w 86"/>
                <a:gd name="T23" fmla="*/ 512 h 530"/>
                <a:gd name="T24" fmla="*/ 86 w 86"/>
                <a:gd name="T25" fmla="*/ 27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4" y="25"/>
                  </a:lnTo>
                  <a:lnTo>
                    <a:pt x="15" y="44"/>
                  </a:lnTo>
                  <a:lnTo>
                    <a:pt x="43" y="488"/>
                  </a:lnTo>
                  <a:lnTo>
                    <a:pt x="45" y="512"/>
                  </a:lnTo>
                  <a:lnTo>
                    <a:pt x="47" y="520"/>
                  </a:lnTo>
                  <a:lnTo>
                    <a:pt x="53" y="527"/>
                  </a:lnTo>
                  <a:lnTo>
                    <a:pt x="57" y="530"/>
                  </a:lnTo>
                  <a:lnTo>
                    <a:pt x="63" y="524"/>
                  </a:lnTo>
                  <a:lnTo>
                    <a:pt x="67" y="512"/>
                  </a:lnTo>
                  <a:lnTo>
                    <a:pt x="86" y="274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0" name="Group 42"/>
            <p:cNvGrpSpPr>
              <a:grpSpLocks/>
            </p:cNvGrpSpPr>
            <p:nvPr/>
          </p:nvGrpSpPr>
          <p:grpSpPr bwMode="auto">
            <a:xfrm>
              <a:off x="2306" y="319"/>
              <a:ext cx="83" cy="261"/>
              <a:chOff x="3117" y="1309"/>
              <a:chExt cx="117" cy="713"/>
            </a:xfrm>
          </p:grpSpPr>
          <p:sp>
            <p:nvSpPr>
              <p:cNvPr id="165" name="Freeform 43"/>
              <p:cNvSpPr>
                <a:spLocks/>
              </p:cNvSpPr>
              <p:nvPr/>
            </p:nvSpPr>
            <p:spPr bwMode="auto">
              <a:xfrm>
                <a:off x="3117" y="1309"/>
                <a:ext cx="33" cy="363"/>
              </a:xfrm>
              <a:custGeom>
                <a:avLst/>
                <a:gdLst>
                  <a:gd name="T0" fmla="*/ 0 w 33"/>
                  <a:gd name="T1" fmla="*/ 362 h 363"/>
                  <a:gd name="T2" fmla="*/ 20 w 33"/>
                  <a:gd name="T3" fmla="*/ 54 h 363"/>
                  <a:gd name="T4" fmla="*/ 21 w 33"/>
                  <a:gd name="T5" fmla="*/ 38 h 363"/>
                  <a:gd name="T6" fmla="*/ 22 w 33"/>
                  <a:gd name="T7" fmla="*/ 25 h 363"/>
                  <a:gd name="T8" fmla="*/ 24 w 33"/>
                  <a:gd name="T9" fmla="*/ 15 h 363"/>
                  <a:gd name="T10" fmla="*/ 27 w 33"/>
                  <a:gd name="T11" fmla="*/ 6 h 363"/>
                  <a:gd name="T12" fmla="*/ 32 w 33"/>
                  <a:gd name="T13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63">
                    <a:moveTo>
                      <a:pt x="0" y="362"/>
                    </a:moveTo>
                    <a:lnTo>
                      <a:pt x="20" y="54"/>
                    </a:lnTo>
                    <a:lnTo>
                      <a:pt x="21" y="38"/>
                    </a:lnTo>
                    <a:lnTo>
                      <a:pt x="22" y="25"/>
                    </a:lnTo>
                    <a:lnTo>
                      <a:pt x="24" y="15"/>
                    </a:lnTo>
                    <a:lnTo>
                      <a:pt x="27" y="6"/>
                    </a:lnTo>
                    <a:lnTo>
                      <a:pt x="32" y="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Freeform 44"/>
              <p:cNvSpPr>
                <a:spLocks/>
              </p:cNvSpPr>
              <p:nvPr/>
            </p:nvSpPr>
            <p:spPr bwMode="auto">
              <a:xfrm>
                <a:off x="3150" y="1313"/>
                <a:ext cx="84" cy="709"/>
              </a:xfrm>
              <a:custGeom>
                <a:avLst/>
                <a:gdLst>
                  <a:gd name="T0" fmla="*/ 0 w 84"/>
                  <a:gd name="T1" fmla="*/ 0 h 709"/>
                  <a:gd name="T2" fmla="*/ 7 w 84"/>
                  <a:gd name="T3" fmla="*/ 4 h 709"/>
                  <a:gd name="T4" fmla="*/ 12 w 84"/>
                  <a:gd name="T5" fmla="*/ 16 h 709"/>
                  <a:gd name="T6" fmla="*/ 13 w 84"/>
                  <a:gd name="T7" fmla="*/ 33 h 709"/>
                  <a:gd name="T8" fmla="*/ 15 w 84"/>
                  <a:gd name="T9" fmla="*/ 59 h 709"/>
                  <a:gd name="T10" fmla="*/ 42 w 84"/>
                  <a:gd name="T11" fmla="*/ 651 h 709"/>
                  <a:gd name="T12" fmla="*/ 44 w 84"/>
                  <a:gd name="T13" fmla="*/ 684 h 709"/>
                  <a:gd name="T14" fmla="*/ 46 w 84"/>
                  <a:gd name="T15" fmla="*/ 694 h 709"/>
                  <a:gd name="T16" fmla="*/ 52 w 84"/>
                  <a:gd name="T17" fmla="*/ 704 h 709"/>
                  <a:gd name="T18" fmla="*/ 56 w 84"/>
                  <a:gd name="T19" fmla="*/ 708 h 709"/>
                  <a:gd name="T20" fmla="*/ 62 w 84"/>
                  <a:gd name="T21" fmla="*/ 700 h 709"/>
                  <a:gd name="T22" fmla="*/ 65 w 84"/>
                  <a:gd name="T23" fmla="*/ 684 h 709"/>
                  <a:gd name="T24" fmla="*/ 83 w 84"/>
                  <a:gd name="T25" fmla="*/ 38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09">
                    <a:moveTo>
                      <a:pt x="0" y="0"/>
                    </a:moveTo>
                    <a:lnTo>
                      <a:pt x="7" y="4"/>
                    </a:lnTo>
                    <a:lnTo>
                      <a:pt x="12" y="16"/>
                    </a:lnTo>
                    <a:lnTo>
                      <a:pt x="13" y="33"/>
                    </a:lnTo>
                    <a:lnTo>
                      <a:pt x="15" y="59"/>
                    </a:lnTo>
                    <a:lnTo>
                      <a:pt x="42" y="651"/>
                    </a:lnTo>
                    <a:lnTo>
                      <a:pt x="44" y="684"/>
                    </a:lnTo>
                    <a:lnTo>
                      <a:pt x="46" y="694"/>
                    </a:lnTo>
                    <a:lnTo>
                      <a:pt x="52" y="704"/>
                    </a:lnTo>
                    <a:lnTo>
                      <a:pt x="56" y="708"/>
                    </a:lnTo>
                    <a:lnTo>
                      <a:pt x="62" y="700"/>
                    </a:lnTo>
                    <a:lnTo>
                      <a:pt x="65" y="684"/>
                    </a:lnTo>
                    <a:lnTo>
                      <a:pt x="83" y="380"/>
                    </a:lnTo>
                  </a:path>
                </a:pathLst>
              </a:custGeom>
              <a:noFill/>
              <a:ln w="19050" cap="rnd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1" name="Freeform 45"/>
            <p:cNvSpPr>
              <a:spLocks/>
            </p:cNvSpPr>
            <p:nvPr/>
          </p:nvSpPr>
          <p:spPr bwMode="auto">
            <a:xfrm>
              <a:off x="2389" y="319"/>
              <a:ext cx="25" cy="133"/>
            </a:xfrm>
            <a:custGeom>
              <a:avLst/>
              <a:gdLst>
                <a:gd name="T0" fmla="*/ 0 w 35"/>
                <a:gd name="T1" fmla="*/ 362 h 363"/>
                <a:gd name="T2" fmla="*/ 21 w 35"/>
                <a:gd name="T3" fmla="*/ 54 h 363"/>
                <a:gd name="T4" fmla="*/ 22 w 35"/>
                <a:gd name="T5" fmla="*/ 38 h 363"/>
                <a:gd name="T6" fmla="*/ 23 w 35"/>
                <a:gd name="T7" fmla="*/ 25 h 363"/>
                <a:gd name="T8" fmla="*/ 25 w 35"/>
                <a:gd name="T9" fmla="*/ 15 h 363"/>
                <a:gd name="T10" fmla="*/ 29 w 35"/>
                <a:gd name="T11" fmla="*/ 6 h 363"/>
                <a:gd name="T12" fmla="*/ 34 w 35"/>
                <a:gd name="T13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63">
                  <a:moveTo>
                    <a:pt x="0" y="362"/>
                  </a:moveTo>
                  <a:lnTo>
                    <a:pt x="21" y="54"/>
                  </a:lnTo>
                  <a:lnTo>
                    <a:pt x="22" y="38"/>
                  </a:lnTo>
                  <a:lnTo>
                    <a:pt x="23" y="25"/>
                  </a:lnTo>
                  <a:lnTo>
                    <a:pt x="25" y="15"/>
                  </a:lnTo>
                  <a:lnTo>
                    <a:pt x="29" y="6"/>
                  </a:lnTo>
                  <a:lnTo>
                    <a:pt x="34" y="0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" name="Freeform 46"/>
            <p:cNvSpPr>
              <a:spLocks/>
            </p:cNvSpPr>
            <p:nvPr/>
          </p:nvSpPr>
          <p:spPr bwMode="auto">
            <a:xfrm>
              <a:off x="2414" y="320"/>
              <a:ext cx="65" cy="259"/>
            </a:xfrm>
            <a:custGeom>
              <a:avLst/>
              <a:gdLst>
                <a:gd name="T0" fmla="*/ 0 w 91"/>
                <a:gd name="T1" fmla="*/ 0 h 530"/>
                <a:gd name="T2" fmla="*/ 7 w 91"/>
                <a:gd name="T3" fmla="*/ 3 h 530"/>
                <a:gd name="T4" fmla="*/ 12 w 91"/>
                <a:gd name="T5" fmla="*/ 12 h 530"/>
                <a:gd name="T6" fmla="*/ 13 w 91"/>
                <a:gd name="T7" fmla="*/ 25 h 530"/>
                <a:gd name="T8" fmla="*/ 15 w 91"/>
                <a:gd name="T9" fmla="*/ 44 h 530"/>
                <a:gd name="T10" fmla="*/ 42 w 91"/>
                <a:gd name="T11" fmla="*/ 488 h 530"/>
                <a:gd name="T12" fmla="*/ 44 w 91"/>
                <a:gd name="T13" fmla="*/ 512 h 530"/>
                <a:gd name="T14" fmla="*/ 46 w 91"/>
                <a:gd name="T15" fmla="*/ 520 h 530"/>
                <a:gd name="T16" fmla="*/ 52 w 91"/>
                <a:gd name="T17" fmla="*/ 527 h 530"/>
                <a:gd name="T18" fmla="*/ 56 w 91"/>
                <a:gd name="T19" fmla="*/ 530 h 530"/>
                <a:gd name="T20" fmla="*/ 62 w 91"/>
                <a:gd name="T21" fmla="*/ 524 h 530"/>
                <a:gd name="T22" fmla="*/ 65 w 91"/>
                <a:gd name="T23" fmla="*/ 512 h 530"/>
                <a:gd name="T24" fmla="*/ 91 w 91"/>
                <a:gd name="T25" fmla="*/ 281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530">
                  <a:moveTo>
                    <a:pt x="0" y="0"/>
                  </a:moveTo>
                  <a:lnTo>
                    <a:pt x="7" y="3"/>
                  </a:lnTo>
                  <a:lnTo>
                    <a:pt x="12" y="12"/>
                  </a:lnTo>
                  <a:lnTo>
                    <a:pt x="13" y="25"/>
                  </a:lnTo>
                  <a:lnTo>
                    <a:pt x="15" y="44"/>
                  </a:lnTo>
                  <a:lnTo>
                    <a:pt x="42" y="488"/>
                  </a:lnTo>
                  <a:lnTo>
                    <a:pt x="44" y="512"/>
                  </a:lnTo>
                  <a:lnTo>
                    <a:pt x="46" y="520"/>
                  </a:lnTo>
                  <a:lnTo>
                    <a:pt x="52" y="527"/>
                  </a:lnTo>
                  <a:lnTo>
                    <a:pt x="56" y="530"/>
                  </a:lnTo>
                  <a:lnTo>
                    <a:pt x="62" y="524"/>
                  </a:lnTo>
                  <a:lnTo>
                    <a:pt x="65" y="512"/>
                  </a:lnTo>
                  <a:lnTo>
                    <a:pt x="91" y="281"/>
                  </a:lnTo>
                </a:path>
              </a:pathLst>
            </a:custGeom>
            <a:noFill/>
            <a:ln w="19050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3" name="Group 158"/>
            <p:cNvGrpSpPr>
              <a:grpSpLocks/>
            </p:cNvGrpSpPr>
            <p:nvPr/>
          </p:nvGrpSpPr>
          <p:grpSpPr bwMode="auto">
            <a:xfrm>
              <a:off x="1114" y="321"/>
              <a:ext cx="338" cy="260"/>
              <a:chOff x="1439" y="1316"/>
              <a:chExt cx="476" cy="711"/>
            </a:xfrm>
          </p:grpSpPr>
          <p:grpSp>
            <p:nvGrpSpPr>
              <p:cNvPr id="154" name="Group 159"/>
              <p:cNvGrpSpPr>
                <a:grpSpLocks/>
              </p:cNvGrpSpPr>
              <p:nvPr/>
            </p:nvGrpSpPr>
            <p:grpSpPr bwMode="auto">
              <a:xfrm>
                <a:off x="1439" y="1316"/>
                <a:ext cx="239" cy="711"/>
                <a:chOff x="1439" y="1316"/>
                <a:chExt cx="239" cy="711"/>
              </a:xfrm>
            </p:grpSpPr>
            <p:sp>
              <p:nvSpPr>
                <p:cNvPr id="161" name="Freeform 160"/>
                <p:cNvSpPr>
                  <a:spLocks/>
                </p:cNvSpPr>
                <p:nvPr/>
              </p:nvSpPr>
              <p:spPr bwMode="auto">
                <a:xfrm>
                  <a:off x="1439" y="1317"/>
                  <a:ext cx="32" cy="363"/>
                </a:xfrm>
                <a:custGeom>
                  <a:avLst/>
                  <a:gdLst>
                    <a:gd name="T0" fmla="*/ 0 w 32"/>
                    <a:gd name="T1" fmla="*/ 362 h 363"/>
                    <a:gd name="T2" fmla="*/ 19 w 32"/>
                    <a:gd name="T3" fmla="*/ 54 h 363"/>
                    <a:gd name="T4" fmla="*/ 20 w 32"/>
                    <a:gd name="T5" fmla="*/ 38 h 363"/>
                    <a:gd name="T6" fmla="*/ 21 w 32"/>
                    <a:gd name="T7" fmla="*/ 25 h 363"/>
                    <a:gd name="T8" fmla="*/ 23 w 32"/>
                    <a:gd name="T9" fmla="*/ 15 h 363"/>
                    <a:gd name="T10" fmla="*/ 27 w 32"/>
                    <a:gd name="T11" fmla="*/ 6 h 363"/>
                    <a:gd name="T12" fmla="*/ 31 w 32"/>
                    <a:gd name="T13" fmla="*/ 0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363">
                      <a:moveTo>
                        <a:pt x="0" y="362"/>
                      </a:moveTo>
                      <a:lnTo>
                        <a:pt x="19" y="54"/>
                      </a:lnTo>
                      <a:lnTo>
                        <a:pt x="20" y="38"/>
                      </a:lnTo>
                      <a:lnTo>
                        <a:pt x="21" y="25"/>
                      </a:lnTo>
                      <a:lnTo>
                        <a:pt x="23" y="15"/>
                      </a:lnTo>
                      <a:lnTo>
                        <a:pt x="27" y="6"/>
                      </a:lnTo>
                      <a:lnTo>
                        <a:pt x="31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2" name="Freeform 161"/>
                <p:cNvSpPr>
                  <a:spLocks/>
                </p:cNvSpPr>
                <p:nvPr/>
              </p:nvSpPr>
              <p:spPr bwMode="auto">
                <a:xfrm>
                  <a:off x="1472" y="1316"/>
                  <a:ext cx="86" cy="711"/>
                </a:xfrm>
                <a:custGeom>
                  <a:avLst/>
                  <a:gdLst>
                    <a:gd name="T0" fmla="*/ 0 w 86"/>
                    <a:gd name="T1" fmla="*/ 0 h 711"/>
                    <a:gd name="T2" fmla="*/ 7 w 86"/>
                    <a:gd name="T3" fmla="*/ 4 h 711"/>
                    <a:gd name="T4" fmla="*/ 12 w 86"/>
                    <a:gd name="T5" fmla="*/ 16 h 711"/>
                    <a:gd name="T6" fmla="*/ 14 w 86"/>
                    <a:gd name="T7" fmla="*/ 33 h 711"/>
                    <a:gd name="T8" fmla="*/ 15 w 86"/>
                    <a:gd name="T9" fmla="*/ 59 h 711"/>
                    <a:gd name="T10" fmla="*/ 43 w 86"/>
                    <a:gd name="T11" fmla="*/ 653 h 711"/>
                    <a:gd name="T12" fmla="*/ 45 w 86"/>
                    <a:gd name="T13" fmla="*/ 686 h 711"/>
                    <a:gd name="T14" fmla="*/ 47 w 86"/>
                    <a:gd name="T15" fmla="*/ 696 h 711"/>
                    <a:gd name="T16" fmla="*/ 53 w 86"/>
                    <a:gd name="T17" fmla="*/ 706 h 711"/>
                    <a:gd name="T18" fmla="*/ 57 w 86"/>
                    <a:gd name="T19" fmla="*/ 710 h 711"/>
                    <a:gd name="T20" fmla="*/ 63 w 86"/>
                    <a:gd name="T21" fmla="*/ 702 h 711"/>
                    <a:gd name="T22" fmla="*/ 67 w 86"/>
                    <a:gd name="T23" fmla="*/ 686 h 711"/>
                    <a:gd name="T24" fmla="*/ 85 w 86"/>
                    <a:gd name="T25" fmla="*/ 381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6" h="711">
                      <a:moveTo>
                        <a:pt x="0" y="0"/>
                      </a:moveTo>
                      <a:lnTo>
                        <a:pt x="7" y="4"/>
                      </a:lnTo>
                      <a:lnTo>
                        <a:pt x="12" y="16"/>
                      </a:lnTo>
                      <a:lnTo>
                        <a:pt x="14" y="33"/>
                      </a:lnTo>
                      <a:lnTo>
                        <a:pt x="15" y="59"/>
                      </a:lnTo>
                      <a:lnTo>
                        <a:pt x="43" y="653"/>
                      </a:lnTo>
                      <a:lnTo>
                        <a:pt x="45" y="686"/>
                      </a:lnTo>
                      <a:lnTo>
                        <a:pt x="47" y="696"/>
                      </a:lnTo>
                      <a:lnTo>
                        <a:pt x="53" y="706"/>
                      </a:lnTo>
                      <a:lnTo>
                        <a:pt x="57" y="710"/>
                      </a:lnTo>
                      <a:lnTo>
                        <a:pt x="63" y="702"/>
                      </a:lnTo>
                      <a:lnTo>
                        <a:pt x="67" y="686"/>
                      </a:lnTo>
                      <a:lnTo>
                        <a:pt x="85" y="38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3" name="Freeform 162"/>
                <p:cNvSpPr>
                  <a:spLocks/>
                </p:cNvSpPr>
                <p:nvPr/>
              </p:nvSpPr>
              <p:spPr bwMode="auto">
                <a:xfrm>
                  <a:off x="1558" y="1323"/>
                  <a:ext cx="34" cy="363"/>
                </a:xfrm>
                <a:custGeom>
                  <a:avLst/>
                  <a:gdLst>
                    <a:gd name="T0" fmla="*/ 0 w 34"/>
                    <a:gd name="T1" fmla="*/ 362 h 363"/>
                    <a:gd name="T2" fmla="*/ 20 w 34"/>
                    <a:gd name="T3" fmla="*/ 54 h 363"/>
                    <a:gd name="T4" fmla="*/ 22 w 34"/>
                    <a:gd name="T5" fmla="*/ 38 h 363"/>
                    <a:gd name="T6" fmla="*/ 23 w 34"/>
                    <a:gd name="T7" fmla="*/ 25 h 363"/>
                    <a:gd name="T8" fmla="*/ 24 w 34"/>
                    <a:gd name="T9" fmla="*/ 15 h 363"/>
                    <a:gd name="T10" fmla="*/ 28 w 34"/>
                    <a:gd name="T11" fmla="*/ 6 h 363"/>
                    <a:gd name="T12" fmla="*/ 33 w 34"/>
                    <a:gd name="T13" fmla="*/ 0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363">
                      <a:moveTo>
                        <a:pt x="0" y="362"/>
                      </a:moveTo>
                      <a:lnTo>
                        <a:pt x="20" y="54"/>
                      </a:lnTo>
                      <a:lnTo>
                        <a:pt x="22" y="38"/>
                      </a:lnTo>
                      <a:lnTo>
                        <a:pt x="23" y="25"/>
                      </a:lnTo>
                      <a:lnTo>
                        <a:pt x="24" y="15"/>
                      </a:lnTo>
                      <a:lnTo>
                        <a:pt x="28" y="6"/>
                      </a:lnTo>
                      <a:lnTo>
                        <a:pt x="33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" name="Freeform 163"/>
                <p:cNvSpPr>
                  <a:spLocks/>
                </p:cNvSpPr>
                <p:nvPr/>
              </p:nvSpPr>
              <p:spPr bwMode="auto">
                <a:xfrm>
                  <a:off x="1592" y="1318"/>
                  <a:ext cx="86" cy="709"/>
                </a:xfrm>
                <a:custGeom>
                  <a:avLst/>
                  <a:gdLst>
                    <a:gd name="T0" fmla="*/ 0 w 86"/>
                    <a:gd name="T1" fmla="*/ 0 h 709"/>
                    <a:gd name="T2" fmla="*/ 7 w 86"/>
                    <a:gd name="T3" fmla="*/ 4 h 709"/>
                    <a:gd name="T4" fmla="*/ 12 w 86"/>
                    <a:gd name="T5" fmla="*/ 16 h 709"/>
                    <a:gd name="T6" fmla="*/ 14 w 86"/>
                    <a:gd name="T7" fmla="*/ 33 h 709"/>
                    <a:gd name="T8" fmla="*/ 15 w 86"/>
                    <a:gd name="T9" fmla="*/ 59 h 709"/>
                    <a:gd name="T10" fmla="*/ 43 w 86"/>
                    <a:gd name="T11" fmla="*/ 651 h 709"/>
                    <a:gd name="T12" fmla="*/ 45 w 86"/>
                    <a:gd name="T13" fmla="*/ 684 h 709"/>
                    <a:gd name="T14" fmla="*/ 47 w 86"/>
                    <a:gd name="T15" fmla="*/ 694 h 709"/>
                    <a:gd name="T16" fmla="*/ 53 w 86"/>
                    <a:gd name="T17" fmla="*/ 704 h 709"/>
                    <a:gd name="T18" fmla="*/ 57 w 86"/>
                    <a:gd name="T19" fmla="*/ 708 h 709"/>
                    <a:gd name="T20" fmla="*/ 63 w 86"/>
                    <a:gd name="T21" fmla="*/ 700 h 709"/>
                    <a:gd name="T22" fmla="*/ 67 w 86"/>
                    <a:gd name="T23" fmla="*/ 684 h 709"/>
                    <a:gd name="T24" fmla="*/ 85 w 86"/>
                    <a:gd name="T25" fmla="*/ 380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6" h="709">
                      <a:moveTo>
                        <a:pt x="0" y="0"/>
                      </a:moveTo>
                      <a:lnTo>
                        <a:pt x="7" y="4"/>
                      </a:lnTo>
                      <a:lnTo>
                        <a:pt x="12" y="16"/>
                      </a:lnTo>
                      <a:lnTo>
                        <a:pt x="14" y="33"/>
                      </a:lnTo>
                      <a:lnTo>
                        <a:pt x="15" y="59"/>
                      </a:lnTo>
                      <a:lnTo>
                        <a:pt x="43" y="651"/>
                      </a:lnTo>
                      <a:lnTo>
                        <a:pt x="45" y="684"/>
                      </a:lnTo>
                      <a:lnTo>
                        <a:pt x="47" y="694"/>
                      </a:lnTo>
                      <a:lnTo>
                        <a:pt x="53" y="704"/>
                      </a:lnTo>
                      <a:lnTo>
                        <a:pt x="57" y="708"/>
                      </a:lnTo>
                      <a:lnTo>
                        <a:pt x="63" y="700"/>
                      </a:lnTo>
                      <a:lnTo>
                        <a:pt x="67" y="684"/>
                      </a:lnTo>
                      <a:lnTo>
                        <a:pt x="85" y="38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5" name="Group 164"/>
              <p:cNvGrpSpPr>
                <a:grpSpLocks/>
              </p:cNvGrpSpPr>
              <p:nvPr/>
            </p:nvGrpSpPr>
            <p:grpSpPr bwMode="auto">
              <a:xfrm>
                <a:off x="1676" y="1316"/>
                <a:ext cx="239" cy="711"/>
                <a:chOff x="1676" y="1316"/>
                <a:chExt cx="239" cy="711"/>
              </a:xfrm>
            </p:grpSpPr>
            <p:sp>
              <p:nvSpPr>
                <p:cNvPr id="157" name="Freeform 165"/>
                <p:cNvSpPr>
                  <a:spLocks/>
                </p:cNvSpPr>
                <p:nvPr/>
              </p:nvSpPr>
              <p:spPr bwMode="auto">
                <a:xfrm>
                  <a:off x="1676" y="1317"/>
                  <a:ext cx="32" cy="363"/>
                </a:xfrm>
                <a:custGeom>
                  <a:avLst/>
                  <a:gdLst>
                    <a:gd name="T0" fmla="*/ 0 w 32"/>
                    <a:gd name="T1" fmla="*/ 362 h 363"/>
                    <a:gd name="T2" fmla="*/ 19 w 32"/>
                    <a:gd name="T3" fmla="*/ 54 h 363"/>
                    <a:gd name="T4" fmla="*/ 20 w 32"/>
                    <a:gd name="T5" fmla="*/ 38 h 363"/>
                    <a:gd name="T6" fmla="*/ 21 w 32"/>
                    <a:gd name="T7" fmla="*/ 25 h 363"/>
                    <a:gd name="T8" fmla="*/ 23 w 32"/>
                    <a:gd name="T9" fmla="*/ 15 h 363"/>
                    <a:gd name="T10" fmla="*/ 27 w 32"/>
                    <a:gd name="T11" fmla="*/ 6 h 363"/>
                    <a:gd name="T12" fmla="*/ 31 w 32"/>
                    <a:gd name="T13" fmla="*/ 0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363">
                      <a:moveTo>
                        <a:pt x="0" y="362"/>
                      </a:moveTo>
                      <a:lnTo>
                        <a:pt x="19" y="54"/>
                      </a:lnTo>
                      <a:lnTo>
                        <a:pt x="20" y="38"/>
                      </a:lnTo>
                      <a:lnTo>
                        <a:pt x="21" y="25"/>
                      </a:lnTo>
                      <a:lnTo>
                        <a:pt x="23" y="15"/>
                      </a:lnTo>
                      <a:lnTo>
                        <a:pt x="27" y="6"/>
                      </a:lnTo>
                      <a:lnTo>
                        <a:pt x="31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66"/>
                <p:cNvSpPr>
                  <a:spLocks/>
                </p:cNvSpPr>
                <p:nvPr/>
              </p:nvSpPr>
              <p:spPr bwMode="auto">
                <a:xfrm>
                  <a:off x="1709" y="1316"/>
                  <a:ext cx="86" cy="711"/>
                </a:xfrm>
                <a:custGeom>
                  <a:avLst/>
                  <a:gdLst>
                    <a:gd name="T0" fmla="*/ 0 w 86"/>
                    <a:gd name="T1" fmla="*/ 0 h 711"/>
                    <a:gd name="T2" fmla="*/ 7 w 86"/>
                    <a:gd name="T3" fmla="*/ 4 h 711"/>
                    <a:gd name="T4" fmla="*/ 12 w 86"/>
                    <a:gd name="T5" fmla="*/ 16 h 711"/>
                    <a:gd name="T6" fmla="*/ 14 w 86"/>
                    <a:gd name="T7" fmla="*/ 33 h 711"/>
                    <a:gd name="T8" fmla="*/ 15 w 86"/>
                    <a:gd name="T9" fmla="*/ 59 h 711"/>
                    <a:gd name="T10" fmla="*/ 43 w 86"/>
                    <a:gd name="T11" fmla="*/ 653 h 711"/>
                    <a:gd name="T12" fmla="*/ 45 w 86"/>
                    <a:gd name="T13" fmla="*/ 686 h 711"/>
                    <a:gd name="T14" fmla="*/ 47 w 86"/>
                    <a:gd name="T15" fmla="*/ 696 h 711"/>
                    <a:gd name="T16" fmla="*/ 53 w 86"/>
                    <a:gd name="T17" fmla="*/ 706 h 711"/>
                    <a:gd name="T18" fmla="*/ 57 w 86"/>
                    <a:gd name="T19" fmla="*/ 710 h 711"/>
                    <a:gd name="T20" fmla="*/ 63 w 86"/>
                    <a:gd name="T21" fmla="*/ 702 h 711"/>
                    <a:gd name="T22" fmla="*/ 67 w 86"/>
                    <a:gd name="T23" fmla="*/ 686 h 711"/>
                    <a:gd name="T24" fmla="*/ 85 w 86"/>
                    <a:gd name="T25" fmla="*/ 381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6" h="711">
                      <a:moveTo>
                        <a:pt x="0" y="0"/>
                      </a:moveTo>
                      <a:lnTo>
                        <a:pt x="7" y="4"/>
                      </a:lnTo>
                      <a:lnTo>
                        <a:pt x="12" y="16"/>
                      </a:lnTo>
                      <a:lnTo>
                        <a:pt x="14" y="33"/>
                      </a:lnTo>
                      <a:lnTo>
                        <a:pt x="15" y="59"/>
                      </a:lnTo>
                      <a:lnTo>
                        <a:pt x="43" y="653"/>
                      </a:lnTo>
                      <a:lnTo>
                        <a:pt x="45" y="686"/>
                      </a:lnTo>
                      <a:lnTo>
                        <a:pt x="47" y="696"/>
                      </a:lnTo>
                      <a:lnTo>
                        <a:pt x="53" y="706"/>
                      </a:lnTo>
                      <a:lnTo>
                        <a:pt x="57" y="710"/>
                      </a:lnTo>
                      <a:lnTo>
                        <a:pt x="63" y="702"/>
                      </a:lnTo>
                      <a:lnTo>
                        <a:pt x="67" y="686"/>
                      </a:lnTo>
                      <a:lnTo>
                        <a:pt x="85" y="38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67"/>
                <p:cNvSpPr>
                  <a:spLocks/>
                </p:cNvSpPr>
                <p:nvPr/>
              </p:nvSpPr>
              <p:spPr bwMode="auto">
                <a:xfrm>
                  <a:off x="1795" y="1323"/>
                  <a:ext cx="34" cy="363"/>
                </a:xfrm>
                <a:custGeom>
                  <a:avLst/>
                  <a:gdLst>
                    <a:gd name="T0" fmla="*/ 0 w 34"/>
                    <a:gd name="T1" fmla="*/ 362 h 363"/>
                    <a:gd name="T2" fmla="*/ 20 w 34"/>
                    <a:gd name="T3" fmla="*/ 54 h 363"/>
                    <a:gd name="T4" fmla="*/ 22 w 34"/>
                    <a:gd name="T5" fmla="*/ 38 h 363"/>
                    <a:gd name="T6" fmla="*/ 23 w 34"/>
                    <a:gd name="T7" fmla="*/ 25 h 363"/>
                    <a:gd name="T8" fmla="*/ 24 w 34"/>
                    <a:gd name="T9" fmla="*/ 15 h 363"/>
                    <a:gd name="T10" fmla="*/ 28 w 34"/>
                    <a:gd name="T11" fmla="*/ 6 h 363"/>
                    <a:gd name="T12" fmla="*/ 33 w 34"/>
                    <a:gd name="T13" fmla="*/ 0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363">
                      <a:moveTo>
                        <a:pt x="0" y="362"/>
                      </a:moveTo>
                      <a:lnTo>
                        <a:pt x="20" y="54"/>
                      </a:lnTo>
                      <a:lnTo>
                        <a:pt x="22" y="38"/>
                      </a:lnTo>
                      <a:lnTo>
                        <a:pt x="23" y="25"/>
                      </a:lnTo>
                      <a:lnTo>
                        <a:pt x="24" y="15"/>
                      </a:lnTo>
                      <a:lnTo>
                        <a:pt x="28" y="6"/>
                      </a:lnTo>
                      <a:lnTo>
                        <a:pt x="33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68"/>
                <p:cNvSpPr>
                  <a:spLocks/>
                </p:cNvSpPr>
                <p:nvPr/>
              </p:nvSpPr>
              <p:spPr bwMode="auto">
                <a:xfrm>
                  <a:off x="1829" y="1318"/>
                  <a:ext cx="86" cy="709"/>
                </a:xfrm>
                <a:custGeom>
                  <a:avLst/>
                  <a:gdLst>
                    <a:gd name="T0" fmla="*/ 0 w 86"/>
                    <a:gd name="T1" fmla="*/ 0 h 709"/>
                    <a:gd name="T2" fmla="*/ 7 w 86"/>
                    <a:gd name="T3" fmla="*/ 4 h 709"/>
                    <a:gd name="T4" fmla="*/ 12 w 86"/>
                    <a:gd name="T5" fmla="*/ 16 h 709"/>
                    <a:gd name="T6" fmla="*/ 14 w 86"/>
                    <a:gd name="T7" fmla="*/ 33 h 709"/>
                    <a:gd name="T8" fmla="*/ 15 w 86"/>
                    <a:gd name="T9" fmla="*/ 59 h 709"/>
                    <a:gd name="T10" fmla="*/ 43 w 86"/>
                    <a:gd name="T11" fmla="*/ 651 h 709"/>
                    <a:gd name="T12" fmla="*/ 45 w 86"/>
                    <a:gd name="T13" fmla="*/ 684 h 709"/>
                    <a:gd name="T14" fmla="*/ 47 w 86"/>
                    <a:gd name="T15" fmla="*/ 694 h 709"/>
                    <a:gd name="T16" fmla="*/ 53 w 86"/>
                    <a:gd name="T17" fmla="*/ 704 h 709"/>
                    <a:gd name="T18" fmla="*/ 57 w 86"/>
                    <a:gd name="T19" fmla="*/ 708 h 709"/>
                    <a:gd name="T20" fmla="*/ 63 w 86"/>
                    <a:gd name="T21" fmla="*/ 700 h 709"/>
                    <a:gd name="T22" fmla="*/ 67 w 86"/>
                    <a:gd name="T23" fmla="*/ 684 h 709"/>
                    <a:gd name="T24" fmla="*/ 85 w 86"/>
                    <a:gd name="T25" fmla="*/ 380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6" h="709">
                      <a:moveTo>
                        <a:pt x="0" y="0"/>
                      </a:moveTo>
                      <a:lnTo>
                        <a:pt x="7" y="4"/>
                      </a:lnTo>
                      <a:lnTo>
                        <a:pt x="12" y="16"/>
                      </a:lnTo>
                      <a:lnTo>
                        <a:pt x="14" y="33"/>
                      </a:lnTo>
                      <a:lnTo>
                        <a:pt x="15" y="59"/>
                      </a:lnTo>
                      <a:lnTo>
                        <a:pt x="43" y="651"/>
                      </a:lnTo>
                      <a:lnTo>
                        <a:pt x="45" y="684"/>
                      </a:lnTo>
                      <a:lnTo>
                        <a:pt x="47" y="694"/>
                      </a:lnTo>
                      <a:lnTo>
                        <a:pt x="53" y="704"/>
                      </a:lnTo>
                      <a:lnTo>
                        <a:pt x="57" y="708"/>
                      </a:lnTo>
                      <a:lnTo>
                        <a:pt x="63" y="700"/>
                      </a:lnTo>
                      <a:lnTo>
                        <a:pt x="67" y="684"/>
                      </a:lnTo>
                      <a:lnTo>
                        <a:pt x="85" y="38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56" name="Line 169"/>
              <p:cNvSpPr>
                <a:spLocks noChangeShapeType="1"/>
              </p:cNvSpPr>
              <p:nvPr/>
            </p:nvSpPr>
            <p:spPr bwMode="auto">
              <a:xfrm flipV="1">
                <a:off x="1674" y="1661"/>
                <a:ext cx="3" cy="5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2767043" y="4038067"/>
            <a:ext cx="3316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最基本的三种调制方法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8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一种</a:t>
            </a:r>
            <a:r>
              <a:rPr lang="zh-CN" altLang="en-US" dirty="0"/>
              <a:t>多元制的振幅相位混合调制</a:t>
            </a:r>
            <a:r>
              <a:rPr lang="zh-CN" altLang="en-US" dirty="0" smtClean="0"/>
              <a:t>方法，以达到</a:t>
            </a:r>
            <a:r>
              <a:rPr lang="zh-CN" altLang="en-US" dirty="0"/>
              <a:t>更高的信息</a:t>
            </a:r>
            <a:r>
              <a:rPr lang="zh-CN" altLang="en-US" dirty="0" smtClean="0"/>
              <a:t>传输速率。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57646" y="609273"/>
            <a:ext cx="7571867" cy="354012"/>
          </a:xfrm>
        </p:spPr>
        <p:txBody>
          <a:bodyPr/>
          <a:lstStyle/>
          <a:p>
            <a:r>
              <a:rPr lang="zh-CN" altLang="en-US" dirty="0"/>
              <a:t>正交振幅调制 </a:t>
            </a:r>
            <a:r>
              <a:rPr lang="en-US" altLang="zh-CN" dirty="0"/>
              <a:t>QAM (Quadrature Amplitude Modulation) 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943185" y="1585007"/>
            <a:ext cx="2522157" cy="2309216"/>
            <a:chOff x="6148560" y="1193129"/>
            <a:chExt cx="2522157" cy="2309216"/>
          </a:xfrm>
        </p:grpSpPr>
        <p:grpSp>
          <p:nvGrpSpPr>
            <p:cNvPr id="8" name="组合 7"/>
            <p:cNvGrpSpPr/>
            <p:nvPr/>
          </p:nvGrpSpPr>
          <p:grpSpPr>
            <a:xfrm>
              <a:off x="6148560" y="1193129"/>
              <a:ext cx="2522157" cy="2309216"/>
              <a:chOff x="584729" y="2640013"/>
              <a:chExt cx="2971800" cy="2584450"/>
            </a:xfrm>
          </p:grpSpPr>
          <p:sp>
            <p:nvSpPr>
              <p:cNvPr id="10" name="Line 4"/>
              <p:cNvSpPr>
                <a:spLocks noChangeShapeType="1"/>
              </p:cNvSpPr>
              <p:nvPr/>
            </p:nvSpPr>
            <p:spPr bwMode="auto">
              <a:xfrm>
                <a:off x="2077508" y="2640013"/>
                <a:ext cx="0" cy="258445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Oval 5"/>
              <p:cNvSpPr>
                <a:spLocks noChangeArrowheads="1"/>
              </p:cNvSpPr>
              <p:nvPr/>
            </p:nvSpPr>
            <p:spPr bwMode="auto">
              <a:xfrm>
                <a:off x="1172898" y="4230688"/>
                <a:ext cx="80831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12" name="Oval 6"/>
              <p:cNvSpPr>
                <a:spLocks noChangeArrowheads="1"/>
              </p:cNvSpPr>
              <p:nvPr/>
            </p:nvSpPr>
            <p:spPr bwMode="auto">
              <a:xfrm>
                <a:off x="1172898" y="3151188"/>
                <a:ext cx="80831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Oval 7"/>
              <p:cNvSpPr>
                <a:spLocks noChangeArrowheads="1"/>
              </p:cNvSpPr>
              <p:nvPr/>
            </p:nvSpPr>
            <p:spPr bwMode="auto">
              <a:xfrm>
                <a:off x="2344076" y="3151188"/>
                <a:ext cx="80830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Oval 8"/>
              <p:cNvSpPr>
                <a:spLocks noChangeArrowheads="1"/>
              </p:cNvSpPr>
              <p:nvPr/>
            </p:nvSpPr>
            <p:spPr bwMode="auto">
              <a:xfrm>
                <a:off x="1749029" y="3151188"/>
                <a:ext cx="80830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>
                <a:off x="1172898" y="3697288"/>
                <a:ext cx="80831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Oval 10"/>
              <p:cNvSpPr>
                <a:spLocks noChangeArrowheads="1"/>
              </p:cNvSpPr>
              <p:nvPr/>
            </p:nvSpPr>
            <p:spPr bwMode="auto">
              <a:xfrm>
                <a:off x="2345796" y="3695701"/>
                <a:ext cx="80831" cy="7461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17" name="Oval 11"/>
              <p:cNvSpPr>
                <a:spLocks noChangeArrowheads="1"/>
              </p:cNvSpPr>
              <p:nvPr/>
            </p:nvSpPr>
            <p:spPr bwMode="auto">
              <a:xfrm>
                <a:off x="1750748" y="3697288"/>
                <a:ext cx="80831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Oval 12"/>
              <p:cNvSpPr>
                <a:spLocks noChangeArrowheads="1"/>
              </p:cNvSpPr>
              <p:nvPr/>
            </p:nvSpPr>
            <p:spPr bwMode="auto">
              <a:xfrm>
                <a:off x="2918487" y="3151188"/>
                <a:ext cx="80830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 sz="28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Oval 13"/>
              <p:cNvSpPr>
                <a:spLocks noChangeArrowheads="1"/>
              </p:cNvSpPr>
              <p:nvPr/>
            </p:nvSpPr>
            <p:spPr bwMode="auto">
              <a:xfrm>
                <a:off x="2345796" y="4229101"/>
                <a:ext cx="80831" cy="7461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Oval 14"/>
              <p:cNvSpPr>
                <a:spLocks noChangeArrowheads="1"/>
              </p:cNvSpPr>
              <p:nvPr/>
            </p:nvSpPr>
            <p:spPr bwMode="auto">
              <a:xfrm>
                <a:off x="1750748" y="4230688"/>
                <a:ext cx="80831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1" name="Oval 15"/>
              <p:cNvSpPr>
                <a:spLocks noChangeArrowheads="1"/>
              </p:cNvSpPr>
              <p:nvPr/>
            </p:nvSpPr>
            <p:spPr bwMode="auto">
              <a:xfrm>
                <a:off x="2918487" y="3695701"/>
                <a:ext cx="80830" cy="7461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Oval 16"/>
              <p:cNvSpPr>
                <a:spLocks noChangeArrowheads="1"/>
              </p:cNvSpPr>
              <p:nvPr/>
            </p:nvSpPr>
            <p:spPr bwMode="auto">
              <a:xfrm>
                <a:off x="2344076" y="4786313"/>
                <a:ext cx="80830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Oval 17"/>
              <p:cNvSpPr>
                <a:spLocks noChangeArrowheads="1"/>
              </p:cNvSpPr>
              <p:nvPr/>
            </p:nvSpPr>
            <p:spPr bwMode="auto">
              <a:xfrm>
                <a:off x="1172898" y="4786313"/>
                <a:ext cx="80831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4" name="Oval 18"/>
              <p:cNvSpPr>
                <a:spLocks noChangeArrowheads="1"/>
              </p:cNvSpPr>
              <p:nvPr/>
            </p:nvSpPr>
            <p:spPr bwMode="auto">
              <a:xfrm>
                <a:off x="2918487" y="4230688"/>
                <a:ext cx="80830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5" name="Oval 19"/>
              <p:cNvSpPr>
                <a:spLocks noChangeArrowheads="1"/>
              </p:cNvSpPr>
              <p:nvPr/>
            </p:nvSpPr>
            <p:spPr bwMode="auto">
              <a:xfrm>
                <a:off x="1749029" y="4786313"/>
                <a:ext cx="80830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6" name="Oval 20"/>
              <p:cNvSpPr>
                <a:spLocks noChangeArrowheads="1"/>
              </p:cNvSpPr>
              <p:nvPr/>
            </p:nvSpPr>
            <p:spPr bwMode="auto">
              <a:xfrm>
                <a:off x="2918487" y="4786313"/>
                <a:ext cx="80830" cy="7461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>
                <a:off x="584729" y="4011613"/>
                <a:ext cx="264160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>
                <a:off x="584729" y="4011613"/>
                <a:ext cx="2971800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9" name="Line 23"/>
              <p:cNvSpPr>
                <a:spLocks noChangeShapeType="1"/>
              </p:cNvSpPr>
              <p:nvPr/>
            </p:nvSpPr>
            <p:spPr bwMode="auto">
              <a:xfrm flipV="1">
                <a:off x="2077508" y="3197225"/>
                <a:ext cx="297525" cy="808038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30" name="Freeform 24"/>
              <p:cNvSpPr>
                <a:spLocks/>
              </p:cNvSpPr>
              <p:nvPr/>
            </p:nvSpPr>
            <p:spPr bwMode="auto">
              <a:xfrm>
                <a:off x="2170378" y="3751263"/>
                <a:ext cx="189177" cy="260350"/>
              </a:xfrm>
              <a:custGeom>
                <a:avLst/>
                <a:gdLst>
                  <a:gd name="T0" fmla="*/ 0 w 110"/>
                  <a:gd name="T1" fmla="*/ 0 h 164"/>
                  <a:gd name="T2" fmla="*/ 44 w 110"/>
                  <a:gd name="T3" fmla="*/ 24 h 164"/>
                  <a:gd name="T4" fmla="*/ 86 w 110"/>
                  <a:gd name="T5" fmla="*/ 66 h 164"/>
                  <a:gd name="T6" fmla="*/ 104 w 110"/>
                  <a:gd name="T7" fmla="*/ 112 h 164"/>
                  <a:gd name="T8" fmla="*/ 110 w 110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64">
                    <a:moveTo>
                      <a:pt x="0" y="0"/>
                    </a:moveTo>
                    <a:cubicBezTo>
                      <a:pt x="7" y="4"/>
                      <a:pt x="30" y="13"/>
                      <a:pt x="44" y="24"/>
                    </a:cubicBezTo>
                    <a:cubicBezTo>
                      <a:pt x="58" y="35"/>
                      <a:pt x="76" y="51"/>
                      <a:pt x="86" y="66"/>
                    </a:cubicBezTo>
                    <a:cubicBezTo>
                      <a:pt x="96" y="81"/>
                      <a:pt x="100" y="96"/>
                      <a:pt x="104" y="112"/>
                    </a:cubicBezTo>
                    <a:cubicBezTo>
                      <a:pt x="108" y="128"/>
                      <a:pt x="109" y="153"/>
                      <a:pt x="110" y="164"/>
                    </a:cubicBez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Text Box 25"/>
              <p:cNvSpPr txBox="1">
                <a:spLocks noChangeArrowheads="1"/>
              </p:cNvSpPr>
              <p:nvPr/>
            </p:nvSpPr>
            <p:spPr bwMode="auto">
              <a:xfrm>
                <a:off x="2001737" y="3288761"/>
                <a:ext cx="338470" cy="413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en-US" altLang="zh-CN" b="1" dirty="0" smtClean="0">
                    <a:solidFill>
                      <a:srgbClr val="CC00CC"/>
                    </a:solidFill>
                    <a:latin typeface="Times New Roman" pitchFamily="18" charset="0"/>
                  </a:rPr>
                  <a:t>r</a:t>
                </a:r>
                <a:endParaRPr kumimoji="1" lang="en-US" altLang="zh-CN" b="1" dirty="0">
                  <a:solidFill>
                    <a:srgbClr val="CC00CC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6" name="Text Box 26"/>
            <p:cNvSpPr txBox="1">
              <a:spLocks noChangeArrowheads="1"/>
            </p:cNvSpPr>
            <p:nvPr/>
          </p:nvSpPr>
          <p:spPr bwMode="auto">
            <a:xfrm>
              <a:off x="7611834" y="2074413"/>
              <a:ext cx="324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b="1" dirty="0">
                  <a:solidFill>
                    <a:srgbClr val="CC00CC"/>
                  </a:solidFill>
                  <a:latin typeface="Times New Roman" pitchFamily="18" charset="0"/>
                  <a:sym typeface="Symbol" pitchFamily="18" charset="2"/>
                </a:rPr>
                <a:t></a:t>
              </a:r>
              <a:endParaRPr kumimoji="1" lang="en-US" altLang="zh-CN" b="1" dirty="0">
                <a:solidFill>
                  <a:srgbClr val="CC00CC"/>
                </a:solidFill>
                <a:latin typeface="Times New Roman" pitchFamily="18" charset="0"/>
              </a:endParaRPr>
            </a:p>
          </p:txBody>
        </p:sp>
        <p:sp>
          <p:nvSpPr>
            <p:cNvPr id="7" name="Text Box 27"/>
            <p:cNvSpPr txBox="1">
              <a:spLocks noChangeArrowheads="1"/>
            </p:cNvSpPr>
            <p:nvPr/>
          </p:nvSpPr>
          <p:spPr bwMode="auto">
            <a:xfrm>
              <a:off x="7452478" y="1304962"/>
              <a:ext cx="67486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b="1" dirty="0">
                  <a:solidFill>
                    <a:srgbClr val="CC00CC"/>
                  </a:solidFill>
                  <a:latin typeface="Times New Roman" pitchFamily="18" charset="0"/>
                  <a:sym typeface="Symbol" pitchFamily="18" charset="2"/>
                </a:rPr>
                <a:t>(r, )</a:t>
              </a:r>
              <a:endParaRPr kumimoji="1" lang="en-US" altLang="zh-CN" b="1" dirty="0">
                <a:solidFill>
                  <a:srgbClr val="CC00CC"/>
                </a:solidFill>
                <a:latin typeface="Times New Roman" pitchFamily="18" charset="0"/>
              </a:endParaRPr>
            </a:p>
          </p:txBody>
        </p:sp>
      </p:grpSp>
      <p:sp>
        <p:nvSpPr>
          <p:cNvPr id="32" name="内容占位符 2"/>
          <p:cNvSpPr txBox="1">
            <a:spLocks/>
          </p:cNvSpPr>
          <p:nvPr/>
        </p:nvSpPr>
        <p:spPr>
          <a:xfrm>
            <a:off x="466344" y="1415510"/>
            <a:ext cx="5476841" cy="2776474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lnSpc>
                <a:spcPts val="3000"/>
              </a:lnSpc>
              <a:spcBef>
                <a:spcPts val="0"/>
              </a:spcBef>
              <a:spcAft>
                <a:spcPct val="0"/>
              </a:spcAft>
              <a:buClr>
                <a:srgbClr val="0066CC"/>
              </a:buClr>
              <a:buFont typeface="Wingdings" panose="05000000000000000000" pitchFamily="2" charset="2"/>
              <a:buChar char="l"/>
              <a:defRPr lang="zh-CN" altLang="en-US" sz="2000" b="1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lnSpc>
                <a:spcPts val="3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ts val="3000"/>
              </a:lnSpc>
              <a:spcBef>
                <a:spcPts val="0"/>
              </a:spcBef>
              <a:spcAft>
                <a:spcPct val="0"/>
              </a:spcAft>
              <a:buClr>
                <a:srgbClr val="006600"/>
              </a:buClr>
              <a:buFont typeface="Wingdings" panose="05000000000000000000" pitchFamily="2" charset="2"/>
              <a:buChar char="Ø"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ts val="3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Char char="–"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ts val="3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Char char="»"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例如</a:t>
            </a:r>
            <a:r>
              <a:rPr lang="zh-CN" altLang="en-US" dirty="0"/>
              <a:t>：</a:t>
            </a:r>
          </a:p>
          <a:p>
            <a:pPr lvl="1"/>
            <a:r>
              <a:rPr lang="zh-CN" altLang="en-US" dirty="0"/>
              <a:t>可供选择的相位有 </a:t>
            </a:r>
            <a:r>
              <a:rPr lang="en-US" altLang="zh-CN" dirty="0"/>
              <a:t>12 </a:t>
            </a:r>
            <a:r>
              <a:rPr lang="zh-CN" altLang="en-US" dirty="0"/>
              <a:t>种，而对于每一种相位有 </a:t>
            </a:r>
            <a:r>
              <a:rPr lang="en-US" altLang="zh-CN" dirty="0"/>
              <a:t>1 </a:t>
            </a:r>
            <a:r>
              <a:rPr lang="zh-CN" altLang="en-US" dirty="0"/>
              <a:t>或 </a:t>
            </a:r>
            <a:r>
              <a:rPr lang="en-US" altLang="zh-CN" dirty="0"/>
              <a:t>2 </a:t>
            </a:r>
            <a:r>
              <a:rPr lang="zh-CN" altLang="en-US" dirty="0"/>
              <a:t>种振幅可供选择。总共有 </a:t>
            </a:r>
            <a:r>
              <a:rPr lang="en-US" altLang="zh-CN" dirty="0"/>
              <a:t>16 </a:t>
            </a:r>
            <a:r>
              <a:rPr lang="zh-CN" altLang="en-US" dirty="0"/>
              <a:t>种组合，即 </a:t>
            </a:r>
            <a:r>
              <a:rPr lang="en-US" altLang="zh-CN" dirty="0"/>
              <a:t>16 </a:t>
            </a:r>
            <a:r>
              <a:rPr lang="zh-CN" altLang="en-US" dirty="0"/>
              <a:t>个码元。</a:t>
            </a:r>
          </a:p>
          <a:p>
            <a:pPr lvl="1"/>
            <a:r>
              <a:rPr lang="zh-CN" altLang="en-US" dirty="0"/>
              <a:t>由于 </a:t>
            </a:r>
            <a:r>
              <a:rPr lang="en-US" altLang="zh-CN" dirty="0"/>
              <a:t>4 bit </a:t>
            </a:r>
            <a:r>
              <a:rPr lang="zh-CN" altLang="en-US" dirty="0"/>
              <a:t>编码共有 </a:t>
            </a:r>
            <a:r>
              <a:rPr lang="en-US" altLang="zh-CN" dirty="0"/>
              <a:t>16 </a:t>
            </a:r>
            <a:r>
              <a:rPr lang="zh-CN" altLang="en-US" dirty="0"/>
              <a:t>种不同的组合，因此这 </a:t>
            </a:r>
            <a:r>
              <a:rPr lang="en-US" altLang="zh-CN" dirty="0"/>
              <a:t>16 </a:t>
            </a:r>
            <a:r>
              <a:rPr lang="zh-CN" altLang="en-US" dirty="0"/>
              <a:t>个点中的每个点可对应于一种 </a:t>
            </a:r>
            <a:r>
              <a:rPr lang="en-US" altLang="zh-CN" dirty="0"/>
              <a:t>4 bit </a:t>
            </a:r>
            <a:r>
              <a:rPr lang="zh-CN" altLang="en-US" dirty="0"/>
              <a:t>的编码。数据传输率可提高 </a:t>
            </a:r>
            <a:r>
              <a:rPr lang="en-US" altLang="zh-CN" dirty="0"/>
              <a:t>4 </a:t>
            </a:r>
            <a:r>
              <a:rPr lang="zh-CN" altLang="en-US" dirty="0"/>
              <a:t>倍</a:t>
            </a:r>
            <a:r>
              <a:rPr lang="zh-CN" altLang="en-US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167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9"/>
          <p:cNvSpPr>
            <a:spLocks noChangeArrowheads="1"/>
          </p:cNvSpPr>
          <p:nvPr/>
        </p:nvSpPr>
        <p:spPr bwMode="auto">
          <a:xfrm>
            <a:off x="2629135" y="1424797"/>
            <a:ext cx="5775326" cy="330200"/>
          </a:xfrm>
          <a:prstGeom prst="rect">
            <a:avLst/>
          </a:prstGeom>
          <a:solidFill>
            <a:srgbClr val="0098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2629135" y="2031222"/>
            <a:ext cx="5775326" cy="330200"/>
          </a:xfrm>
          <a:prstGeom prst="rect">
            <a:avLst/>
          </a:prstGeom>
          <a:solidFill>
            <a:srgbClr val="1956B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105" name="Line 16"/>
          <p:cNvSpPr>
            <a:spLocks noChangeShapeType="1"/>
          </p:cNvSpPr>
          <p:nvPr/>
        </p:nvSpPr>
        <p:spPr bwMode="auto">
          <a:xfrm>
            <a:off x="3637198" y="1353359"/>
            <a:ext cx="0" cy="1800225"/>
          </a:xfrm>
          <a:prstGeom prst="line">
            <a:avLst/>
          </a:prstGeom>
          <a:noFill/>
          <a:ln w="28575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" name="Rectangle 8"/>
          <p:cNvSpPr>
            <a:spLocks noChangeArrowheads="1"/>
          </p:cNvSpPr>
          <p:nvPr/>
        </p:nvSpPr>
        <p:spPr bwMode="auto">
          <a:xfrm>
            <a:off x="2700573" y="1170797"/>
            <a:ext cx="559869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2.3.1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导引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型传输媒体</a:t>
            </a:r>
          </a:p>
          <a:p>
            <a:pPr eaLnBrk="0" hangingPunct="0"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2.3.2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导引型传输媒体</a:t>
            </a:r>
          </a:p>
        </p:txBody>
      </p:sp>
      <p:sp>
        <p:nvSpPr>
          <p:cNvPr id="107" name="Rectangle 27"/>
          <p:cNvSpPr>
            <a:spLocks noChangeArrowheads="1"/>
          </p:cNvSpPr>
          <p:nvPr/>
        </p:nvSpPr>
        <p:spPr bwMode="auto">
          <a:xfrm>
            <a:off x="639730" y="1424797"/>
            <a:ext cx="1636540" cy="155563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fr-FR">
              <a:latin typeface="宋体" charset="-122"/>
            </a:endParaRPr>
          </a:p>
        </p:txBody>
      </p:sp>
      <p:sp>
        <p:nvSpPr>
          <p:cNvPr id="108" name="Rectangle 29"/>
          <p:cNvSpPr>
            <a:spLocks noChangeArrowheads="1"/>
          </p:cNvSpPr>
          <p:nvPr/>
        </p:nvSpPr>
        <p:spPr bwMode="auto">
          <a:xfrm>
            <a:off x="648619" y="1519729"/>
            <a:ext cx="162765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fr-FR" altLang="zh-CN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2.3</a:t>
            </a:r>
          </a:p>
          <a:p>
            <a:pPr eaLnBrk="0" hangingPunct="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物理层下面的传输媒体</a:t>
            </a:r>
            <a:endParaRPr lang="zh-CN" altLang="fr-FR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358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2.3</a:t>
            </a:r>
            <a:r>
              <a:rPr lang="en-US" altLang="zh-CN" dirty="0"/>
              <a:t>  </a:t>
            </a:r>
            <a:r>
              <a:rPr lang="zh-CN" altLang="en-US" dirty="0"/>
              <a:t>物理层下面的传输媒体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传输媒体是数据传输系统中在发送器和接收器之间的</a:t>
            </a:r>
            <a:r>
              <a:rPr lang="zh-CN" altLang="en-US" dirty="0">
                <a:solidFill>
                  <a:srgbClr val="C00000"/>
                </a:solidFill>
              </a:rPr>
              <a:t>物理通路。</a:t>
            </a:r>
          </a:p>
          <a:p>
            <a:r>
              <a:rPr lang="zh-CN" altLang="en-US" dirty="0"/>
              <a:t>两大类：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导引</a:t>
            </a:r>
            <a:r>
              <a:rPr lang="zh-CN" altLang="en-US" dirty="0">
                <a:solidFill>
                  <a:srgbClr val="0000FF"/>
                </a:solidFill>
              </a:rPr>
              <a:t>型</a:t>
            </a:r>
            <a:r>
              <a:rPr lang="zh-CN" altLang="en-US" dirty="0" smtClean="0">
                <a:solidFill>
                  <a:srgbClr val="0000FF"/>
                </a:solidFill>
              </a:rPr>
              <a:t>传输媒体：</a:t>
            </a:r>
            <a:r>
              <a:rPr lang="zh-CN" altLang="en-US" dirty="0" smtClean="0"/>
              <a:t>电磁波</a:t>
            </a:r>
            <a:r>
              <a:rPr lang="zh-CN" altLang="en-US" dirty="0"/>
              <a:t>被导引沿着固体媒体（铜线或光纤）传播。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非导引型</a:t>
            </a:r>
            <a:r>
              <a:rPr lang="zh-CN" altLang="en-US" dirty="0" smtClean="0">
                <a:solidFill>
                  <a:srgbClr val="0000FF"/>
                </a:solidFill>
              </a:rPr>
              <a:t>传输媒体：</a:t>
            </a:r>
            <a:r>
              <a:rPr lang="zh-CN" altLang="en-US" dirty="0" smtClean="0"/>
              <a:t>指</a:t>
            </a:r>
            <a:r>
              <a:rPr lang="zh-CN" altLang="en-US" dirty="0"/>
              <a:t>自由空间</a:t>
            </a:r>
            <a:r>
              <a:rPr lang="zh-CN" altLang="en-US" dirty="0" smtClean="0"/>
              <a:t>。非</a:t>
            </a:r>
            <a:r>
              <a:rPr lang="zh-CN" altLang="en-US" dirty="0"/>
              <a:t>导引型传输媒体</a:t>
            </a:r>
            <a:r>
              <a:rPr lang="zh-CN" altLang="en-US" dirty="0" smtClean="0"/>
              <a:t>中电磁波</a:t>
            </a:r>
            <a:r>
              <a:rPr lang="zh-CN" altLang="en-US" dirty="0"/>
              <a:t>的传输常称为</a:t>
            </a:r>
            <a:r>
              <a:rPr lang="zh-CN" altLang="en-US" dirty="0">
                <a:solidFill>
                  <a:srgbClr val="C00000"/>
                </a:solidFill>
              </a:rPr>
              <a:t>无线传输。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84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2.3</a:t>
            </a:r>
            <a:r>
              <a:rPr lang="en-US" altLang="zh-CN" dirty="0"/>
              <a:t>  </a:t>
            </a:r>
            <a:r>
              <a:rPr lang="zh-CN" altLang="en-US" dirty="0"/>
              <a:t>物理层下面的传输媒体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99881" y="1036010"/>
            <a:ext cx="7501556" cy="40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Clr>
                <a:srgbClr val="0070C0"/>
              </a:buClr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电信领域使用的电磁波的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频谱：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08590" y="1493557"/>
            <a:ext cx="7441419" cy="2975697"/>
            <a:chOff x="708590" y="1493557"/>
            <a:chExt cx="7441419" cy="2975697"/>
          </a:xfrm>
        </p:grpSpPr>
        <p:sp>
          <p:nvSpPr>
            <p:cNvPr id="5" name="矩形 4"/>
            <p:cNvSpPr/>
            <p:nvPr/>
          </p:nvSpPr>
          <p:spPr>
            <a:xfrm>
              <a:off x="1470699" y="2763196"/>
              <a:ext cx="2096586" cy="1414739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538069" y="2763197"/>
              <a:ext cx="1558987" cy="1414738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99220" y="2756523"/>
              <a:ext cx="1546580" cy="14395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164288" y="2741893"/>
              <a:ext cx="526774" cy="1446406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580112" y="1773018"/>
              <a:ext cx="1666036" cy="304295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292081" y="1773018"/>
              <a:ext cx="334414" cy="304295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283968" y="1773018"/>
              <a:ext cx="921671" cy="3042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424821" y="1773018"/>
              <a:ext cx="921671" cy="304295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524992" y="1770964"/>
              <a:ext cx="896585" cy="304295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5615267" y="2079146"/>
              <a:ext cx="2077198" cy="68405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7108604" y="2507973"/>
              <a:ext cx="320001" cy="194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V="1">
              <a:off x="1470698" y="2079146"/>
              <a:ext cx="1035792" cy="68405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1382275" y="2507972"/>
              <a:ext cx="286317" cy="1787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Line 10"/>
            <p:cNvSpPr>
              <a:spLocks noChangeShapeType="1"/>
            </p:cNvSpPr>
            <p:nvPr/>
          </p:nvSpPr>
          <p:spPr bwMode="auto">
            <a:xfrm>
              <a:off x="2505084" y="2747649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992803" y="2750240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3025788" y="2752831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4579474" y="2752831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1463679" y="1768213"/>
              <a:ext cx="6669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1480520" y="2079146"/>
              <a:ext cx="6669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>
              <a:off x="1460871" y="1768213"/>
              <a:ext cx="0" cy="4974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>
              <a:off x="3414560" y="1772099"/>
              <a:ext cx="0" cy="3070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>
              <a:off x="2513506" y="1781170"/>
              <a:ext cx="0" cy="3135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>
              <a:off x="5292459" y="1768213"/>
              <a:ext cx="0" cy="3109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7246148" y="1775987"/>
              <a:ext cx="0" cy="299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 flipV="1">
              <a:off x="1466486" y="2752831"/>
              <a:ext cx="6232997" cy="38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 Box 29"/>
            <p:cNvSpPr txBox="1">
              <a:spLocks noChangeArrowheads="1"/>
            </p:cNvSpPr>
            <p:nvPr/>
          </p:nvSpPr>
          <p:spPr bwMode="auto">
            <a:xfrm>
              <a:off x="2670699" y="1783760"/>
              <a:ext cx="640446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无线电</a:t>
              </a:r>
            </a:p>
          </p:txBody>
        </p:sp>
        <p:sp>
          <p:nvSpPr>
            <p:cNvPr id="34" name="Text Box 30"/>
            <p:cNvSpPr txBox="1">
              <a:spLocks noChangeArrowheads="1"/>
            </p:cNvSpPr>
            <p:nvPr/>
          </p:nvSpPr>
          <p:spPr bwMode="auto">
            <a:xfrm>
              <a:off x="3636820" y="1783760"/>
              <a:ext cx="48795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微波</a:t>
              </a: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4346492" y="1768213"/>
              <a:ext cx="0" cy="3109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5205442" y="1768213"/>
              <a:ext cx="0" cy="3109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 Box 33"/>
            <p:cNvSpPr txBox="1">
              <a:spLocks noChangeArrowheads="1"/>
            </p:cNvSpPr>
            <p:nvPr/>
          </p:nvSpPr>
          <p:spPr bwMode="auto">
            <a:xfrm>
              <a:off x="4458773" y="1783760"/>
              <a:ext cx="640446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红外线</a:t>
              </a:r>
            </a:p>
          </p:txBody>
        </p:sp>
        <p:sp>
          <p:nvSpPr>
            <p:cNvPr id="38" name="Text Box 34"/>
            <p:cNvSpPr txBox="1">
              <a:spLocks noChangeArrowheads="1"/>
            </p:cNvSpPr>
            <p:nvPr/>
          </p:nvSpPr>
          <p:spPr bwMode="auto">
            <a:xfrm>
              <a:off x="4694563" y="2181573"/>
              <a:ext cx="640446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可见光</a:t>
              </a:r>
            </a:p>
          </p:txBody>
        </p:sp>
        <p:sp>
          <p:nvSpPr>
            <p:cNvPr id="39" name="Text Box 35"/>
            <p:cNvSpPr txBox="1">
              <a:spLocks noChangeArrowheads="1"/>
            </p:cNvSpPr>
            <p:nvPr/>
          </p:nvSpPr>
          <p:spPr bwMode="auto">
            <a:xfrm>
              <a:off x="5314153" y="2181573"/>
              <a:ext cx="640446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紫外线</a:t>
              </a:r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626495" y="1768213"/>
              <a:ext cx="0" cy="3148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 Box 37"/>
            <p:cNvSpPr txBox="1">
              <a:spLocks noChangeArrowheads="1"/>
            </p:cNvSpPr>
            <p:nvPr/>
          </p:nvSpPr>
          <p:spPr bwMode="auto">
            <a:xfrm>
              <a:off x="6030706" y="1783760"/>
              <a:ext cx="594382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X</a:t>
              </a:r>
              <a:r>
                <a:rPr kumimoji="1" lang="zh-CN" altLang="en-US" sz="12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射线</a:t>
              </a:r>
            </a:p>
          </p:txBody>
        </p:sp>
        <p:sp>
          <p:nvSpPr>
            <p:cNvPr id="42" name="Text Box 38"/>
            <p:cNvSpPr txBox="1">
              <a:spLocks noChangeArrowheads="1"/>
            </p:cNvSpPr>
            <p:nvPr/>
          </p:nvSpPr>
          <p:spPr bwMode="auto">
            <a:xfrm>
              <a:off x="7378079" y="1757849"/>
              <a:ext cx="246521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  <a:sym typeface="Symbol" pitchFamily="18" charset="2"/>
                </a:rPr>
                <a:t></a:t>
              </a:r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7510008" y="1783760"/>
              <a:ext cx="48795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射线</a:t>
              </a:r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1466485" y="3011941"/>
              <a:ext cx="1195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Line 45"/>
            <p:cNvSpPr>
              <a:spLocks noChangeShapeType="1"/>
            </p:cNvSpPr>
            <p:nvPr/>
          </p:nvSpPr>
          <p:spPr bwMode="auto">
            <a:xfrm>
              <a:off x="3874912" y="3036556"/>
              <a:ext cx="1010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Line 47"/>
            <p:cNvSpPr>
              <a:spLocks noChangeShapeType="1"/>
            </p:cNvSpPr>
            <p:nvPr/>
          </p:nvSpPr>
          <p:spPr bwMode="auto">
            <a:xfrm>
              <a:off x="4200528" y="3385059"/>
              <a:ext cx="8308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Line 51"/>
            <p:cNvSpPr>
              <a:spLocks noChangeShapeType="1"/>
            </p:cNvSpPr>
            <p:nvPr/>
          </p:nvSpPr>
          <p:spPr bwMode="auto">
            <a:xfrm>
              <a:off x="3369648" y="3820364"/>
              <a:ext cx="3817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Text Box 52"/>
            <p:cNvSpPr txBox="1">
              <a:spLocks noChangeArrowheads="1"/>
            </p:cNvSpPr>
            <p:nvPr/>
          </p:nvSpPr>
          <p:spPr bwMode="auto">
            <a:xfrm>
              <a:off x="6659479" y="2776151"/>
              <a:ext cx="48795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光纤</a:t>
              </a:r>
            </a:p>
          </p:txBody>
        </p:sp>
        <p:sp>
          <p:nvSpPr>
            <p:cNvPr id="50" name="Line 53"/>
            <p:cNvSpPr>
              <a:spLocks noChangeShapeType="1"/>
            </p:cNvSpPr>
            <p:nvPr/>
          </p:nvSpPr>
          <p:spPr bwMode="auto">
            <a:xfrm>
              <a:off x="6637024" y="3046920"/>
              <a:ext cx="527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Line 55"/>
            <p:cNvSpPr>
              <a:spLocks noChangeShapeType="1"/>
            </p:cNvSpPr>
            <p:nvPr/>
          </p:nvSpPr>
          <p:spPr bwMode="auto">
            <a:xfrm flipV="1">
              <a:off x="5099220" y="1892586"/>
              <a:ext cx="156748" cy="3109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Line 56"/>
            <p:cNvSpPr>
              <a:spLocks noChangeShapeType="1"/>
            </p:cNvSpPr>
            <p:nvPr/>
          </p:nvSpPr>
          <p:spPr bwMode="auto">
            <a:xfrm flipH="1" flipV="1">
              <a:off x="5469301" y="1892586"/>
              <a:ext cx="72982" cy="3109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Line 57"/>
            <p:cNvSpPr>
              <a:spLocks noChangeShapeType="1"/>
            </p:cNvSpPr>
            <p:nvPr/>
          </p:nvSpPr>
          <p:spPr bwMode="auto">
            <a:xfrm>
              <a:off x="1584381" y="3882550"/>
              <a:ext cx="606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Line 58"/>
            <p:cNvSpPr>
              <a:spLocks noChangeShapeType="1"/>
            </p:cNvSpPr>
            <p:nvPr/>
          </p:nvSpPr>
          <p:spPr bwMode="auto">
            <a:xfrm>
              <a:off x="2325435" y="3882550"/>
              <a:ext cx="4042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Line 59"/>
            <p:cNvSpPr>
              <a:spLocks noChangeShapeType="1"/>
            </p:cNvSpPr>
            <p:nvPr/>
          </p:nvSpPr>
          <p:spPr bwMode="auto">
            <a:xfrm>
              <a:off x="3403333" y="4131296"/>
              <a:ext cx="6624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Line 60"/>
            <p:cNvSpPr>
              <a:spLocks noChangeShapeType="1"/>
            </p:cNvSpPr>
            <p:nvPr/>
          </p:nvSpPr>
          <p:spPr bwMode="auto">
            <a:xfrm>
              <a:off x="1462276" y="4187004"/>
              <a:ext cx="62414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Line 61"/>
            <p:cNvSpPr>
              <a:spLocks noChangeShapeType="1"/>
            </p:cNvSpPr>
            <p:nvPr/>
          </p:nvSpPr>
          <p:spPr bwMode="auto">
            <a:xfrm>
              <a:off x="1472100" y="2756717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Line 62"/>
            <p:cNvSpPr>
              <a:spLocks noChangeShapeType="1"/>
            </p:cNvSpPr>
            <p:nvPr/>
          </p:nvSpPr>
          <p:spPr bwMode="auto">
            <a:xfrm>
              <a:off x="4062983" y="2751535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Line 63"/>
            <p:cNvSpPr>
              <a:spLocks noChangeShapeType="1"/>
            </p:cNvSpPr>
            <p:nvPr/>
          </p:nvSpPr>
          <p:spPr bwMode="auto">
            <a:xfrm>
              <a:off x="5095968" y="2758013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Line 64"/>
            <p:cNvSpPr>
              <a:spLocks noChangeShapeType="1"/>
            </p:cNvSpPr>
            <p:nvPr/>
          </p:nvSpPr>
          <p:spPr bwMode="auto">
            <a:xfrm>
              <a:off x="5612460" y="2755422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Line 65"/>
            <p:cNvSpPr>
              <a:spLocks noChangeShapeType="1"/>
            </p:cNvSpPr>
            <p:nvPr/>
          </p:nvSpPr>
          <p:spPr bwMode="auto">
            <a:xfrm>
              <a:off x="6133163" y="2756717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Line 66"/>
            <p:cNvSpPr>
              <a:spLocks noChangeShapeType="1"/>
            </p:cNvSpPr>
            <p:nvPr/>
          </p:nvSpPr>
          <p:spPr bwMode="auto">
            <a:xfrm>
              <a:off x="6653867" y="2765787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Line 67"/>
            <p:cNvSpPr>
              <a:spLocks noChangeShapeType="1"/>
            </p:cNvSpPr>
            <p:nvPr/>
          </p:nvSpPr>
          <p:spPr bwMode="auto">
            <a:xfrm>
              <a:off x="7170359" y="2759308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Line 68"/>
            <p:cNvSpPr>
              <a:spLocks noChangeShapeType="1"/>
            </p:cNvSpPr>
            <p:nvPr/>
          </p:nvSpPr>
          <p:spPr bwMode="auto">
            <a:xfrm>
              <a:off x="7691062" y="2756717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5" name="Group 69"/>
            <p:cNvGrpSpPr>
              <a:grpSpLocks/>
            </p:cNvGrpSpPr>
            <p:nvPr/>
          </p:nvGrpSpPr>
          <p:grpSpPr bwMode="auto">
            <a:xfrm>
              <a:off x="708590" y="1519470"/>
              <a:ext cx="673686" cy="275952"/>
              <a:chOff x="6" y="352"/>
              <a:chExt cx="480" cy="213"/>
            </a:xfrm>
          </p:grpSpPr>
          <p:sp>
            <p:nvSpPr>
              <p:cNvPr id="93" name="Text Box 70"/>
              <p:cNvSpPr txBox="1">
                <a:spLocks noChangeArrowheads="1"/>
              </p:cNvSpPr>
              <p:nvPr/>
            </p:nvSpPr>
            <p:spPr bwMode="auto">
              <a:xfrm>
                <a:off x="127" y="353"/>
                <a:ext cx="35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en-US" altLang="zh-CN" sz="12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(Hz)</a:t>
                </a:r>
              </a:p>
            </p:txBody>
          </p:sp>
          <p:sp>
            <p:nvSpPr>
              <p:cNvPr id="94" name="Text Box 71"/>
              <p:cNvSpPr txBox="1">
                <a:spLocks noChangeArrowheads="1"/>
              </p:cNvSpPr>
              <p:nvPr/>
            </p:nvSpPr>
            <p:spPr bwMode="auto">
              <a:xfrm>
                <a:off x="6" y="352"/>
                <a:ext cx="175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en-US" altLang="zh-CN" sz="12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f</a:t>
                </a:r>
              </a:p>
            </p:txBody>
          </p:sp>
        </p:grpSp>
        <p:sp>
          <p:nvSpPr>
            <p:cNvPr id="91" name="Text Box 73"/>
            <p:cNvSpPr txBox="1">
              <a:spLocks noChangeArrowheads="1"/>
            </p:cNvSpPr>
            <p:nvPr/>
          </p:nvSpPr>
          <p:spPr bwMode="auto">
            <a:xfrm>
              <a:off x="723381" y="2478176"/>
              <a:ext cx="66396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f  </a:t>
              </a:r>
              <a:r>
                <a:rPr kumimoji="1" lang="en-US" altLang="zh-CN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(Hz)</a:t>
              </a:r>
            </a:p>
          </p:txBody>
        </p:sp>
        <p:sp>
          <p:nvSpPr>
            <p:cNvPr id="67" name="Line 75"/>
            <p:cNvSpPr>
              <a:spLocks noChangeShapeType="1"/>
            </p:cNvSpPr>
            <p:nvPr/>
          </p:nvSpPr>
          <p:spPr bwMode="auto">
            <a:xfrm>
              <a:off x="1651749" y="4187004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Line 76"/>
            <p:cNvSpPr>
              <a:spLocks noChangeShapeType="1"/>
            </p:cNvSpPr>
            <p:nvPr/>
          </p:nvSpPr>
          <p:spPr bwMode="auto">
            <a:xfrm>
              <a:off x="2157014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Line 77"/>
            <p:cNvSpPr>
              <a:spLocks noChangeShapeType="1"/>
            </p:cNvSpPr>
            <p:nvPr/>
          </p:nvSpPr>
          <p:spPr bwMode="auto">
            <a:xfrm>
              <a:off x="2666489" y="4198665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Line 78"/>
            <p:cNvSpPr>
              <a:spLocks noChangeShapeType="1"/>
            </p:cNvSpPr>
            <p:nvPr/>
          </p:nvSpPr>
          <p:spPr bwMode="auto">
            <a:xfrm>
              <a:off x="3192805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Line 79"/>
            <p:cNvSpPr>
              <a:spLocks noChangeShapeType="1"/>
            </p:cNvSpPr>
            <p:nvPr/>
          </p:nvSpPr>
          <p:spPr bwMode="auto">
            <a:xfrm>
              <a:off x="3693859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Line 80"/>
            <p:cNvSpPr>
              <a:spLocks noChangeShapeType="1"/>
            </p:cNvSpPr>
            <p:nvPr/>
          </p:nvSpPr>
          <p:spPr bwMode="auto">
            <a:xfrm>
              <a:off x="4220176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Line 81"/>
            <p:cNvSpPr>
              <a:spLocks noChangeShapeType="1"/>
            </p:cNvSpPr>
            <p:nvPr/>
          </p:nvSpPr>
          <p:spPr bwMode="auto">
            <a:xfrm>
              <a:off x="4742282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Line 82"/>
            <p:cNvSpPr>
              <a:spLocks noChangeShapeType="1"/>
            </p:cNvSpPr>
            <p:nvPr/>
          </p:nvSpPr>
          <p:spPr bwMode="auto">
            <a:xfrm>
              <a:off x="5251758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Line 83"/>
            <p:cNvSpPr>
              <a:spLocks noChangeShapeType="1"/>
            </p:cNvSpPr>
            <p:nvPr/>
          </p:nvSpPr>
          <p:spPr bwMode="auto">
            <a:xfrm>
              <a:off x="5782285" y="4198665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Line 84"/>
            <p:cNvSpPr>
              <a:spLocks noChangeShapeType="1"/>
            </p:cNvSpPr>
            <p:nvPr/>
          </p:nvSpPr>
          <p:spPr bwMode="auto">
            <a:xfrm>
              <a:off x="6300181" y="4190891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Line 85"/>
            <p:cNvSpPr>
              <a:spLocks noChangeShapeType="1"/>
            </p:cNvSpPr>
            <p:nvPr/>
          </p:nvSpPr>
          <p:spPr bwMode="auto">
            <a:xfrm>
              <a:off x="6826498" y="4198665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Line 86"/>
            <p:cNvSpPr>
              <a:spLocks noChangeShapeType="1"/>
            </p:cNvSpPr>
            <p:nvPr/>
          </p:nvSpPr>
          <p:spPr bwMode="auto">
            <a:xfrm>
              <a:off x="7348605" y="4190891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Text Box 87"/>
            <p:cNvSpPr txBox="1">
              <a:spLocks noChangeArrowheads="1"/>
            </p:cNvSpPr>
            <p:nvPr/>
          </p:nvSpPr>
          <p:spPr bwMode="auto">
            <a:xfrm>
              <a:off x="1709294" y="4194777"/>
              <a:ext cx="352945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LF</a:t>
              </a:r>
            </a:p>
          </p:txBody>
        </p:sp>
        <p:sp>
          <p:nvSpPr>
            <p:cNvPr id="80" name="Text Box 88"/>
            <p:cNvSpPr txBox="1">
              <a:spLocks noChangeArrowheads="1"/>
            </p:cNvSpPr>
            <p:nvPr/>
          </p:nvSpPr>
          <p:spPr bwMode="auto">
            <a:xfrm>
              <a:off x="2227190" y="4194777"/>
              <a:ext cx="426011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MF</a:t>
              </a:r>
            </a:p>
          </p:txBody>
        </p:sp>
        <p:sp>
          <p:nvSpPr>
            <p:cNvPr id="81" name="Text Box 89"/>
            <p:cNvSpPr txBox="1">
              <a:spLocks noChangeArrowheads="1"/>
            </p:cNvSpPr>
            <p:nvPr/>
          </p:nvSpPr>
          <p:spPr bwMode="auto">
            <a:xfrm>
              <a:off x="2745087" y="4194777"/>
              <a:ext cx="394243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HF</a:t>
              </a:r>
            </a:p>
          </p:txBody>
        </p:sp>
        <p:sp>
          <p:nvSpPr>
            <p:cNvPr id="82" name="Text Box 90"/>
            <p:cNvSpPr txBox="1">
              <a:spLocks noChangeArrowheads="1"/>
            </p:cNvSpPr>
            <p:nvPr/>
          </p:nvSpPr>
          <p:spPr bwMode="auto">
            <a:xfrm>
              <a:off x="3204034" y="4194777"/>
              <a:ext cx="503843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VHF</a:t>
              </a:r>
            </a:p>
          </p:txBody>
        </p:sp>
        <p:sp>
          <p:nvSpPr>
            <p:cNvPr id="83" name="Text Box 91"/>
            <p:cNvSpPr txBox="1">
              <a:spLocks noChangeArrowheads="1"/>
            </p:cNvSpPr>
            <p:nvPr/>
          </p:nvSpPr>
          <p:spPr bwMode="auto">
            <a:xfrm>
              <a:off x="3709298" y="4194777"/>
              <a:ext cx="513373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UHF</a:t>
              </a:r>
            </a:p>
          </p:txBody>
        </p:sp>
        <p:sp>
          <p:nvSpPr>
            <p:cNvPr id="84" name="Text Box 92"/>
            <p:cNvSpPr txBox="1">
              <a:spLocks noChangeArrowheads="1"/>
            </p:cNvSpPr>
            <p:nvPr/>
          </p:nvSpPr>
          <p:spPr bwMode="auto">
            <a:xfrm>
              <a:off x="4210354" y="4194777"/>
              <a:ext cx="486370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SHF</a:t>
              </a:r>
            </a:p>
          </p:txBody>
        </p:sp>
        <p:sp>
          <p:nvSpPr>
            <p:cNvPr id="85" name="Text Box 93"/>
            <p:cNvSpPr txBox="1">
              <a:spLocks noChangeArrowheads="1"/>
            </p:cNvSpPr>
            <p:nvPr/>
          </p:nvSpPr>
          <p:spPr bwMode="auto">
            <a:xfrm>
              <a:off x="4740879" y="4194777"/>
              <a:ext cx="481604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EHF</a:t>
              </a:r>
            </a:p>
          </p:txBody>
        </p:sp>
        <p:sp>
          <p:nvSpPr>
            <p:cNvPr id="86" name="Text Box 94"/>
            <p:cNvSpPr txBox="1">
              <a:spLocks noChangeArrowheads="1"/>
            </p:cNvSpPr>
            <p:nvPr/>
          </p:nvSpPr>
          <p:spPr bwMode="auto">
            <a:xfrm>
              <a:off x="5254565" y="4194777"/>
              <a:ext cx="489547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THF</a:t>
              </a:r>
            </a:p>
          </p:txBody>
        </p:sp>
        <p:sp>
          <p:nvSpPr>
            <p:cNvPr id="87" name="Text Box 95"/>
            <p:cNvSpPr txBox="1">
              <a:spLocks noChangeArrowheads="1"/>
            </p:cNvSpPr>
            <p:nvPr/>
          </p:nvSpPr>
          <p:spPr bwMode="auto">
            <a:xfrm>
              <a:off x="889046" y="4185290"/>
              <a:ext cx="48795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波段</a:t>
              </a:r>
            </a:p>
          </p:txBody>
        </p:sp>
        <p:sp>
          <p:nvSpPr>
            <p:cNvPr id="88" name="Text Box 96"/>
            <p:cNvSpPr txBox="1">
              <a:spLocks noChangeArrowheads="1"/>
            </p:cNvSpPr>
            <p:nvPr/>
          </p:nvSpPr>
          <p:spPr bwMode="auto">
            <a:xfrm>
              <a:off x="1286836" y="2491130"/>
              <a:ext cx="675580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4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5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6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7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8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9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10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11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12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13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14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15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16</a:t>
              </a:r>
              <a:endParaRPr kumimoji="1" lang="en-US" altLang="zh-CN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Text Box 97"/>
            <p:cNvSpPr txBox="1">
              <a:spLocks noChangeArrowheads="1"/>
            </p:cNvSpPr>
            <p:nvPr/>
          </p:nvSpPr>
          <p:spPr bwMode="auto">
            <a:xfrm>
              <a:off x="1314906" y="1493557"/>
              <a:ext cx="6817758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0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2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4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6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8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10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12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14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16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18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20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22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24</a:t>
              </a:r>
              <a:endParaRPr kumimoji="1" lang="en-US" altLang="zh-CN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Line 98"/>
            <p:cNvSpPr>
              <a:spLocks noChangeShapeType="1"/>
            </p:cNvSpPr>
            <p:nvPr/>
          </p:nvSpPr>
          <p:spPr bwMode="auto">
            <a:xfrm flipV="1">
              <a:off x="3897369" y="3817774"/>
              <a:ext cx="315791" cy="25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Text Box 29"/>
            <p:cNvSpPr txBox="1">
              <a:spLocks noChangeArrowheads="1"/>
            </p:cNvSpPr>
            <p:nvPr/>
          </p:nvSpPr>
          <p:spPr bwMode="auto">
            <a:xfrm>
              <a:off x="1730140" y="1783760"/>
              <a:ext cx="49244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低频</a:t>
              </a:r>
              <a:endParaRPr kumimoji="1"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Rectangle 20"/>
            <p:cNvSpPr>
              <a:spLocks noChangeArrowheads="1"/>
            </p:cNvSpPr>
            <p:nvPr/>
          </p:nvSpPr>
          <p:spPr bwMode="auto">
            <a:xfrm>
              <a:off x="4178552" y="3123651"/>
              <a:ext cx="808737" cy="186558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Text Box 46"/>
            <p:cNvSpPr txBox="1">
              <a:spLocks noChangeArrowheads="1"/>
            </p:cNvSpPr>
            <p:nvPr/>
          </p:nvSpPr>
          <p:spPr bwMode="auto">
            <a:xfrm>
              <a:off x="4186454" y="3107328"/>
              <a:ext cx="792932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地面微波</a:t>
              </a:r>
            </a:p>
          </p:txBody>
        </p:sp>
        <p:sp>
          <p:nvSpPr>
            <p:cNvPr id="99" name="Rectangle 20"/>
            <p:cNvSpPr>
              <a:spLocks noChangeArrowheads="1"/>
            </p:cNvSpPr>
            <p:nvPr/>
          </p:nvSpPr>
          <p:spPr bwMode="auto">
            <a:xfrm>
              <a:off x="2620213" y="3082487"/>
              <a:ext cx="808737" cy="186558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Text Box 46"/>
            <p:cNvSpPr txBox="1">
              <a:spLocks noChangeArrowheads="1"/>
            </p:cNvSpPr>
            <p:nvPr/>
          </p:nvSpPr>
          <p:spPr bwMode="auto">
            <a:xfrm>
              <a:off x="2662752" y="3031515"/>
              <a:ext cx="792932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同轴电缆</a:t>
              </a:r>
            </a:p>
          </p:txBody>
        </p:sp>
        <p:sp>
          <p:nvSpPr>
            <p:cNvPr id="102" name="Rectangle 20"/>
            <p:cNvSpPr>
              <a:spLocks noChangeArrowheads="1"/>
            </p:cNvSpPr>
            <p:nvPr/>
          </p:nvSpPr>
          <p:spPr bwMode="auto">
            <a:xfrm>
              <a:off x="1651749" y="2805207"/>
              <a:ext cx="654233" cy="186558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" name="Text Box 46"/>
            <p:cNvSpPr txBox="1">
              <a:spLocks noChangeArrowheads="1"/>
            </p:cNvSpPr>
            <p:nvPr/>
          </p:nvSpPr>
          <p:spPr bwMode="auto">
            <a:xfrm>
              <a:off x="1702319" y="2771461"/>
              <a:ext cx="646331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双绞线</a:t>
              </a:r>
            </a:p>
          </p:txBody>
        </p:sp>
        <p:sp>
          <p:nvSpPr>
            <p:cNvPr id="105" name="Rectangle 13"/>
            <p:cNvSpPr>
              <a:spLocks noChangeArrowheads="1"/>
            </p:cNvSpPr>
            <p:nvPr/>
          </p:nvSpPr>
          <p:spPr bwMode="auto">
            <a:xfrm>
              <a:off x="1636738" y="3392250"/>
              <a:ext cx="538949" cy="402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Text Box 50"/>
            <p:cNvSpPr txBox="1">
              <a:spLocks noChangeArrowheads="1"/>
            </p:cNvSpPr>
            <p:nvPr/>
          </p:nvSpPr>
          <p:spPr bwMode="auto">
            <a:xfrm>
              <a:off x="1585989" y="3382992"/>
              <a:ext cx="640446" cy="420864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海事</a:t>
              </a:r>
            </a:p>
            <a:p>
              <a:pPr algn="l">
                <a:lnSpc>
                  <a:spcPct val="90000"/>
                </a:lnSpc>
              </a:pP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无线电</a:t>
              </a:r>
            </a:p>
          </p:txBody>
        </p:sp>
        <p:sp>
          <p:nvSpPr>
            <p:cNvPr id="108" name="Rectangle 13"/>
            <p:cNvSpPr>
              <a:spLocks noChangeArrowheads="1"/>
            </p:cNvSpPr>
            <p:nvPr/>
          </p:nvSpPr>
          <p:spPr bwMode="auto">
            <a:xfrm>
              <a:off x="2246485" y="3392250"/>
              <a:ext cx="538949" cy="402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" name="Text Box 50"/>
            <p:cNvSpPr txBox="1">
              <a:spLocks noChangeArrowheads="1"/>
            </p:cNvSpPr>
            <p:nvPr/>
          </p:nvSpPr>
          <p:spPr bwMode="auto">
            <a:xfrm>
              <a:off x="2195736" y="3382992"/>
              <a:ext cx="646331" cy="424732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调幅</a:t>
              </a:r>
              <a:endParaRPr kumimoji="1" lang="en-US" altLang="zh-CN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90000"/>
                </a:lnSpc>
              </a:pPr>
              <a:r>
                <a:rPr kumimoji="1" lang="zh-CN" altLang="en-US" sz="12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无线电</a:t>
              </a:r>
              <a:endParaRPr kumimoji="1" lang="zh-CN" altLang="en-US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Rectangle 13"/>
            <p:cNvSpPr>
              <a:spLocks noChangeArrowheads="1"/>
            </p:cNvSpPr>
            <p:nvPr/>
          </p:nvSpPr>
          <p:spPr bwMode="auto">
            <a:xfrm>
              <a:off x="3799407" y="3354150"/>
              <a:ext cx="538949" cy="402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Text Box 50"/>
            <p:cNvSpPr txBox="1">
              <a:spLocks noChangeArrowheads="1"/>
            </p:cNvSpPr>
            <p:nvPr/>
          </p:nvSpPr>
          <p:spPr bwMode="auto">
            <a:xfrm>
              <a:off x="3748658" y="3344892"/>
              <a:ext cx="646331" cy="424732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移动</a:t>
              </a:r>
            </a:p>
            <a:p>
              <a:pPr algn="ctr">
                <a:lnSpc>
                  <a:spcPct val="90000"/>
                </a:lnSpc>
              </a:pPr>
              <a:r>
                <a:rPr kumimoji="1" lang="zh-CN" altLang="en-US" sz="12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无线电</a:t>
              </a:r>
              <a:endParaRPr kumimoji="1" lang="zh-CN" altLang="en-US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4133850" y="2805207"/>
              <a:ext cx="381000" cy="206734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Text Box 44"/>
            <p:cNvSpPr txBox="1">
              <a:spLocks noChangeArrowheads="1"/>
            </p:cNvSpPr>
            <p:nvPr/>
          </p:nvSpPr>
          <p:spPr bwMode="auto">
            <a:xfrm>
              <a:off x="4089718" y="2797053"/>
              <a:ext cx="48795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卫星</a:t>
              </a:r>
            </a:p>
          </p:txBody>
        </p:sp>
        <p:sp>
          <p:nvSpPr>
            <p:cNvPr id="120" name="矩形 119"/>
            <p:cNvSpPr/>
            <p:nvPr/>
          </p:nvSpPr>
          <p:spPr>
            <a:xfrm>
              <a:off x="3608392" y="3868717"/>
              <a:ext cx="381000" cy="206734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Text Box 44"/>
            <p:cNvSpPr txBox="1">
              <a:spLocks noChangeArrowheads="1"/>
            </p:cNvSpPr>
            <p:nvPr/>
          </p:nvSpPr>
          <p:spPr bwMode="auto">
            <a:xfrm>
              <a:off x="3555551" y="3877021"/>
              <a:ext cx="48795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电视</a:t>
              </a: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3542281" y="2758013"/>
              <a:ext cx="0" cy="5961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3137206" y="3344892"/>
              <a:ext cx="646331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调频</a:t>
              </a:r>
            </a:p>
            <a:p>
              <a:pPr algn="ctr">
                <a:lnSpc>
                  <a:spcPct val="90000"/>
                </a:lnSpc>
              </a:pP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无线电</a:t>
              </a:r>
            </a:p>
          </p:txBody>
        </p:sp>
        <p:sp>
          <p:nvSpPr>
            <p:cNvPr id="116" name="Line 17"/>
            <p:cNvSpPr>
              <a:spLocks noChangeShapeType="1"/>
            </p:cNvSpPr>
            <p:nvPr/>
          </p:nvSpPr>
          <p:spPr bwMode="auto">
            <a:xfrm>
              <a:off x="3542281" y="3756499"/>
              <a:ext cx="0" cy="4287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1988592" y="3316395"/>
              <a:ext cx="20210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8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2.3.1  </a:t>
            </a:r>
            <a:r>
              <a:rPr lang="zh-CN" altLang="en-US" dirty="0"/>
              <a:t>导引型传输媒体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466344" y="1594937"/>
            <a:ext cx="7310410" cy="2707096"/>
          </a:xfrm>
        </p:spPr>
        <p:txBody>
          <a:bodyPr/>
          <a:lstStyle/>
          <a:p>
            <a:r>
              <a:rPr lang="zh-CN" altLang="en-US" dirty="0" smtClean="0"/>
              <a:t>最</a:t>
            </a:r>
            <a:r>
              <a:rPr lang="zh-CN" altLang="en-US" dirty="0"/>
              <a:t>古老但又最常用的传输媒体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把两根互相绝缘的铜导线并排放在一起，然后用规则的方法</a:t>
            </a:r>
            <a:r>
              <a:rPr lang="zh-CN" altLang="en-US" dirty="0" smtClean="0">
                <a:solidFill>
                  <a:srgbClr val="0000FF"/>
                </a:solidFill>
              </a:rPr>
              <a:t>绞合 </a:t>
            </a:r>
            <a:r>
              <a:rPr lang="en-US" altLang="zh-CN" dirty="0" smtClean="0"/>
              <a:t>(</a:t>
            </a:r>
            <a:r>
              <a:rPr lang="en-US" altLang="zh-CN" dirty="0"/>
              <a:t>twist</a:t>
            </a:r>
            <a:r>
              <a:rPr lang="en-US" altLang="zh-CN" dirty="0" smtClean="0"/>
              <a:t>) </a:t>
            </a:r>
            <a:r>
              <a:rPr lang="zh-CN" altLang="en-US" dirty="0" smtClean="0"/>
              <a:t>起来</a:t>
            </a:r>
            <a:r>
              <a:rPr lang="zh-CN" altLang="en-US" dirty="0"/>
              <a:t>就构成了</a:t>
            </a:r>
            <a:r>
              <a:rPr lang="zh-CN" altLang="en-US" dirty="0" smtClean="0"/>
              <a:t>双绞线。</a:t>
            </a:r>
            <a:endParaRPr lang="en-US" altLang="zh-CN" dirty="0" smtClean="0"/>
          </a:p>
          <a:p>
            <a:r>
              <a:rPr lang="zh-CN" altLang="zh-CN" dirty="0">
                <a:solidFill>
                  <a:srgbClr val="0000FF"/>
                </a:solidFill>
              </a:rPr>
              <a:t>绞合度越</a:t>
            </a:r>
            <a:r>
              <a:rPr lang="zh-CN" altLang="zh-CN" dirty="0" smtClean="0">
                <a:solidFill>
                  <a:srgbClr val="0000FF"/>
                </a:solidFill>
              </a:rPr>
              <a:t>高</a:t>
            </a:r>
            <a:r>
              <a:rPr lang="zh-CN" altLang="en-US" dirty="0" smtClean="0">
                <a:solidFill>
                  <a:srgbClr val="0000FF"/>
                </a:solidFill>
              </a:rPr>
              <a:t>，可用的</a:t>
            </a:r>
            <a:r>
              <a:rPr lang="zh-CN" altLang="zh-CN" dirty="0" smtClean="0">
                <a:solidFill>
                  <a:srgbClr val="0000FF"/>
                </a:solidFill>
              </a:rPr>
              <a:t>数据</a:t>
            </a:r>
            <a:r>
              <a:rPr lang="zh-CN" altLang="en-US" dirty="0" smtClean="0">
                <a:solidFill>
                  <a:srgbClr val="0000FF"/>
                </a:solidFill>
              </a:rPr>
              <a:t>传输</a:t>
            </a:r>
            <a:r>
              <a:rPr lang="zh-CN" altLang="zh-CN" dirty="0" smtClean="0">
                <a:solidFill>
                  <a:srgbClr val="0000FF"/>
                </a:solidFill>
              </a:rPr>
              <a:t>率</a:t>
            </a:r>
            <a:r>
              <a:rPr lang="zh-CN" altLang="en-US" dirty="0" smtClean="0">
                <a:solidFill>
                  <a:srgbClr val="0000FF"/>
                </a:solidFill>
              </a:rPr>
              <a:t>越高</a:t>
            </a:r>
            <a:r>
              <a:rPr lang="zh-CN" altLang="zh-CN" dirty="0" smtClean="0">
                <a:solidFill>
                  <a:srgbClr val="0000FF"/>
                </a:solidFill>
              </a:rPr>
              <a:t>。</a:t>
            </a:r>
            <a:endParaRPr lang="zh-CN" altLang="en-US" dirty="0">
              <a:solidFill>
                <a:srgbClr val="0000FF"/>
              </a:solidFill>
            </a:endParaRPr>
          </a:p>
          <a:p>
            <a:r>
              <a:rPr lang="en-US" altLang="zh-CN" dirty="0" smtClean="0"/>
              <a:t>2 </a:t>
            </a:r>
            <a:r>
              <a:rPr lang="zh-CN" altLang="en-US" dirty="0" smtClean="0"/>
              <a:t>大类：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</a:t>
            </a:r>
            <a:r>
              <a:rPr lang="zh-CN" altLang="en-US" dirty="0"/>
              <a:t>屏蔽双绞线 </a:t>
            </a:r>
            <a:r>
              <a:rPr lang="en-US" altLang="zh-CN" dirty="0" smtClean="0"/>
              <a:t>UTP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lvl="1"/>
            <a:r>
              <a:rPr lang="zh-CN" altLang="en-US" dirty="0" smtClean="0"/>
              <a:t>屏蔽</a:t>
            </a:r>
            <a:r>
              <a:rPr lang="zh-CN" altLang="en-US" dirty="0"/>
              <a:t>双绞线 </a:t>
            </a:r>
            <a:r>
              <a:rPr lang="en-US" altLang="zh-CN" dirty="0" smtClean="0"/>
              <a:t>STP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66344" y="1229662"/>
            <a:ext cx="8129016" cy="35393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58990" y="1196451"/>
            <a:ext cx="12634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双绞线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215114" y="2659365"/>
            <a:ext cx="3310578" cy="1390121"/>
            <a:chOff x="2533235" y="4175362"/>
            <a:chExt cx="4052229" cy="1421285"/>
          </a:xfrm>
        </p:grpSpPr>
        <p:pic>
          <p:nvPicPr>
            <p:cNvPr id="9" name="Picture 19" descr="3UT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4" t="5208" r="50562"/>
            <a:stretch>
              <a:fillRect/>
            </a:stretch>
          </p:blipFill>
          <p:spPr bwMode="auto">
            <a:xfrm>
              <a:off x="3446330" y="4175362"/>
              <a:ext cx="2581275" cy="43338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0" descr="3UT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5" r="3209"/>
            <a:stretch>
              <a:fillRect/>
            </a:stretch>
          </p:blipFill>
          <p:spPr bwMode="auto">
            <a:xfrm>
              <a:off x="3438392" y="4771387"/>
              <a:ext cx="2587625" cy="457200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Box 22"/>
            <p:cNvSpPr txBox="1">
              <a:spLocks noChangeArrowheads="1"/>
            </p:cNvSpPr>
            <p:nvPr/>
          </p:nvSpPr>
          <p:spPr bwMode="auto">
            <a:xfrm>
              <a:off x="2533235" y="4207455"/>
              <a:ext cx="928414" cy="365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 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类线</a:t>
              </a:r>
            </a:p>
          </p:txBody>
        </p:sp>
        <p:sp>
          <p:nvSpPr>
            <p:cNvPr id="12" name="Text Box 23"/>
            <p:cNvSpPr txBox="1">
              <a:spLocks noChangeArrowheads="1"/>
            </p:cNvSpPr>
            <p:nvPr/>
          </p:nvSpPr>
          <p:spPr bwMode="auto">
            <a:xfrm>
              <a:off x="2560327" y="4824142"/>
              <a:ext cx="928414" cy="365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5 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类线</a:t>
              </a:r>
            </a:p>
          </p:txBody>
        </p:sp>
        <p:sp>
          <p:nvSpPr>
            <p:cNvPr id="13" name="Text Box 24"/>
            <p:cNvSpPr txBox="1">
              <a:spLocks noChangeArrowheads="1"/>
            </p:cNvSpPr>
            <p:nvPr/>
          </p:nvSpPr>
          <p:spPr bwMode="auto">
            <a:xfrm>
              <a:off x="2877923" y="5231644"/>
              <a:ext cx="3707541" cy="365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zh-CN" sz="1400" b="1" dirty="0" smtClean="0">
                  <a:latin typeface="微软雅黑" pitchFamily="34" charset="-122"/>
                  <a:ea typeface="微软雅黑" pitchFamily="34" charset="-122"/>
                </a:rPr>
                <a:t>不同的绞合</a:t>
              </a:r>
              <a:r>
                <a:rPr lang="zh-CN" altLang="zh-CN" sz="1400" b="1" dirty="0">
                  <a:latin typeface="微软雅黑" pitchFamily="34" charset="-122"/>
                  <a:ea typeface="微软雅黑" pitchFamily="34" charset="-122"/>
                </a:rPr>
                <a:t>度的双绞线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24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无屏蔽双绞线 </a:t>
            </a:r>
            <a:r>
              <a:rPr lang="en-US" altLang="zh-CN" dirty="0">
                <a:solidFill>
                  <a:srgbClr val="C00000"/>
                </a:solidFill>
              </a:rPr>
              <a:t>UTP </a:t>
            </a:r>
            <a:r>
              <a:rPr lang="en-US" altLang="zh-CN" dirty="0"/>
              <a:t>(Unshielded Twisted Pair) 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</a:t>
            </a:r>
            <a:r>
              <a:rPr lang="zh-CN" altLang="en-US" dirty="0"/>
              <a:t>屏蔽层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价格</a:t>
            </a:r>
            <a:r>
              <a:rPr lang="zh-CN" altLang="en-US" dirty="0"/>
              <a:t>较便宜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屏蔽</a:t>
            </a:r>
            <a:r>
              <a:rPr lang="zh-CN" altLang="en-US" dirty="0">
                <a:solidFill>
                  <a:srgbClr val="C00000"/>
                </a:solidFill>
              </a:rPr>
              <a:t>双绞线 </a:t>
            </a:r>
            <a:r>
              <a:rPr lang="en-US" altLang="zh-CN" dirty="0">
                <a:solidFill>
                  <a:srgbClr val="C00000"/>
                </a:solidFill>
              </a:rPr>
              <a:t>STP </a:t>
            </a:r>
            <a:r>
              <a:rPr lang="en-US" altLang="zh-CN" dirty="0"/>
              <a:t>(Shielded Twisted Pair)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带</a:t>
            </a:r>
            <a:r>
              <a:rPr lang="zh-CN" altLang="en-US" dirty="0"/>
              <a:t>屏蔽层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都必须有接地线。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双绞线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808165" y="1404311"/>
            <a:ext cx="2199152" cy="1137360"/>
            <a:chOff x="6084727" y="1481545"/>
            <a:chExt cx="2199152" cy="1223138"/>
          </a:xfrm>
        </p:grpSpPr>
        <p:pic>
          <p:nvPicPr>
            <p:cNvPr id="7" name="图片 19" descr="UTP.jpg"/>
            <p:cNvPicPr>
              <a:picLocks noChangeAspect="1"/>
            </p:cNvPicPr>
            <p:nvPr/>
          </p:nvPicPr>
          <p:blipFill>
            <a:blip r:embed="rId2" cstate="print"/>
            <a:srcRect l="18561" t="31329" r="43436" b="33200"/>
            <a:stretch>
              <a:fillRect/>
            </a:stretch>
          </p:blipFill>
          <p:spPr bwMode="auto">
            <a:xfrm>
              <a:off x="6638866" y="1619738"/>
              <a:ext cx="1645013" cy="862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6140808" y="1481545"/>
              <a:ext cx="1441420" cy="330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带绝缘层的铜线</a:t>
              </a:r>
            </a:p>
          </p:txBody>
        </p:sp>
        <p:cxnSp>
          <p:nvCxnSpPr>
            <p:cNvPr id="9" name="直接连接符 21"/>
            <p:cNvCxnSpPr>
              <a:cxnSpLocks noChangeShapeType="1"/>
              <a:stCxn id="6" idx="0"/>
            </p:cNvCxnSpPr>
            <p:nvPr/>
          </p:nvCxnSpPr>
          <p:spPr bwMode="auto">
            <a:xfrm flipV="1">
              <a:off x="6611777" y="2196648"/>
              <a:ext cx="205611" cy="200216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 type="none"/>
              <a:tailEnd type="triangle" w="sm" len="lg"/>
            </a:ln>
          </p:spPr>
        </p:cxnSp>
        <p:cxnSp>
          <p:nvCxnSpPr>
            <p:cNvPr id="10" name="直接连接符 22"/>
            <p:cNvCxnSpPr>
              <a:cxnSpLocks noChangeShapeType="1"/>
            </p:cNvCxnSpPr>
            <p:nvPr/>
          </p:nvCxnSpPr>
          <p:spPr bwMode="auto">
            <a:xfrm>
              <a:off x="7067556" y="1787676"/>
              <a:ext cx="227062" cy="185576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 type="none" w="sm" len="lg"/>
              <a:tailEnd type="triangle" w="sm" len="lg"/>
            </a:ln>
          </p:spPr>
        </p:cxnSp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6084727" y="2396864"/>
              <a:ext cx="1054100" cy="307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PVC</a:t>
              </a: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套层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348949" y="3260592"/>
            <a:ext cx="3267482" cy="1490350"/>
            <a:chOff x="4497712" y="3150184"/>
            <a:chExt cx="3267482" cy="1490350"/>
          </a:xfrm>
        </p:grpSpPr>
        <p:pic>
          <p:nvPicPr>
            <p:cNvPr id="25" name="图片 35" descr="STP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4809" y="3299631"/>
              <a:ext cx="2087562" cy="1084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5515330" y="4279073"/>
              <a:ext cx="108234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铝箔屏蔽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层</a:t>
              </a:r>
            </a:p>
          </p:txBody>
        </p: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7041919" y="433275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接地线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>
              <a:off x="4497712" y="4296346"/>
              <a:ext cx="1054100" cy="286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PVC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套层</a:t>
              </a:r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5068609" y="3150184"/>
              <a:ext cx="144142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带绝缘层的铜线</a:t>
              </a:r>
            </a:p>
          </p:txBody>
        </p:sp>
        <p:cxnSp>
          <p:nvCxnSpPr>
            <p:cNvPr id="30" name="直接连接符 30"/>
            <p:cNvCxnSpPr>
              <a:cxnSpLocks noChangeShapeType="1"/>
            </p:cNvCxnSpPr>
            <p:nvPr/>
          </p:nvCxnSpPr>
          <p:spPr bwMode="auto">
            <a:xfrm>
              <a:off x="5969926" y="3442595"/>
              <a:ext cx="223134" cy="150011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sm" len="lg"/>
            </a:ln>
          </p:spPr>
        </p:cxn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 flipV="1">
              <a:off x="5144809" y="4090976"/>
              <a:ext cx="143966" cy="231642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 type="none"/>
              <a:tailEnd type="triangle" w="sm" len="lg"/>
            </a:ln>
          </p:spPr>
        </p:cxnSp>
        <p:cxnSp>
          <p:nvCxnSpPr>
            <p:cNvPr id="32" name="直接连接符 38"/>
            <p:cNvCxnSpPr>
              <a:cxnSpLocks noChangeShapeType="1"/>
            </p:cNvCxnSpPr>
            <p:nvPr/>
          </p:nvCxnSpPr>
          <p:spPr bwMode="auto">
            <a:xfrm>
              <a:off x="5843778" y="4057338"/>
              <a:ext cx="126148" cy="26528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 type="triangle" w="sm" len="lg"/>
              <a:tailEnd type="none"/>
            </a:ln>
          </p:spPr>
        </p:cxnSp>
        <p:cxnSp>
          <p:nvCxnSpPr>
            <p:cNvPr id="33" name="直接连接符 38"/>
            <p:cNvCxnSpPr>
              <a:cxnSpLocks noChangeShapeType="1"/>
            </p:cNvCxnSpPr>
            <p:nvPr/>
          </p:nvCxnSpPr>
          <p:spPr bwMode="auto">
            <a:xfrm>
              <a:off x="6728935" y="4379007"/>
              <a:ext cx="364094" cy="129092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 type="triangle" w="sm" len="lg"/>
              <a:tailEnd type="none"/>
            </a:ln>
          </p:spPr>
        </p:cxnSp>
      </p:grpSp>
    </p:spTree>
    <p:extLst>
      <p:ext uri="{BB962C8B-B14F-4D97-AF65-F5344CB8AC3E}">
        <p14:creationId xmlns:p14="http://schemas.microsoft.com/office/powerpoint/2010/main" val="4787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x/UTP</a:t>
            </a:r>
            <a:r>
              <a:rPr lang="zh-CN" altLang="en-US" dirty="0" smtClean="0"/>
              <a:t>：对</a:t>
            </a:r>
            <a:r>
              <a:rPr lang="zh-CN" altLang="en-US" dirty="0"/>
              <a:t>整条双绞线电缆进行</a:t>
            </a:r>
            <a:r>
              <a:rPr lang="zh-CN" altLang="en-US" dirty="0" smtClean="0"/>
              <a:t>屏蔽。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F/UTP (F=Foiled)</a:t>
            </a:r>
            <a:r>
              <a:rPr lang="zh-CN" altLang="en-US" dirty="0" smtClean="0"/>
              <a:t>：表明采用</a:t>
            </a:r>
            <a:r>
              <a:rPr lang="zh-CN" altLang="en-US" dirty="0"/>
              <a:t>铝箔屏蔽</a:t>
            </a:r>
            <a:r>
              <a:rPr lang="zh-CN" altLang="en-US" dirty="0" smtClean="0"/>
              <a:t>层。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S/UTP (S=braid </a:t>
            </a:r>
            <a:r>
              <a:rPr lang="en-US" altLang="zh-CN" dirty="0"/>
              <a:t>Screen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r>
              <a:rPr lang="zh-CN" altLang="en-US" dirty="0"/>
              <a:t>表明</a:t>
            </a:r>
            <a:r>
              <a:rPr lang="zh-CN" altLang="en-US" dirty="0" smtClean="0"/>
              <a:t>采用</a:t>
            </a:r>
            <a:r>
              <a:rPr lang="zh-CN" altLang="en-US" dirty="0"/>
              <a:t>金属编织层进行</a:t>
            </a:r>
            <a:r>
              <a:rPr lang="zh-CN" altLang="en-US" dirty="0" smtClean="0"/>
              <a:t>屏蔽。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SF/UTP</a:t>
            </a:r>
            <a:r>
              <a:rPr lang="zh-CN" altLang="en-US" dirty="0" smtClean="0"/>
              <a:t>：</a:t>
            </a:r>
            <a:r>
              <a:rPr lang="zh-CN" altLang="en-US" dirty="0"/>
              <a:t>表明</a:t>
            </a:r>
            <a:r>
              <a:rPr lang="zh-CN" altLang="en-US" dirty="0" smtClean="0"/>
              <a:t>在</a:t>
            </a:r>
            <a:r>
              <a:rPr lang="zh-CN" altLang="en-US" dirty="0"/>
              <a:t>铝箔屏蔽层外面再加上金属编织层的屏蔽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FTP </a:t>
            </a:r>
            <a:r>
              <a:rPr lang="zh-CN" altLang="en-US" dirty="0" smtClean="0"/>
              <a:t>或 </a:t>
            </a:r>
            <a:r>
              <a:rPr lang="en-US" altLang="zh-CN" dirty="0" smtClean="0"/>
              <a:t>U/FTP</a:t>
            </a:r>
            <a:r>
              <a:rPr lang="zh-CN" altLang="en-US" dirty="0" smtClean="0"/>
              <a:t>：</a:t>
            </a:r>
            <a:r>
              <a:rPr lang="zh-CN" altLang="en-US" dirty="0"/>
              <a:t>把电缆中的每一对双绞线都加上铝箔屏蔽</a:t>
            </a:r>
            <a:r>
              <a:rPr lang="zh-CN" altLang="en-US" dirty="0" smtClean="0"/>
              <a:t>层。</a:t>
            </a:r>
            <a:r>
              <a:rPr lang="en-US" altLang="zh-CN" dirty="0" smtClean="0"/>
              <a:t>U</a:t>
            </a:r>
            <a:r>
              <a:rPr lang="zh-CN" altLang="en-US" dirty="0"/>
              <a:t>表明对整条电缆不另增加屏蔽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F/FTP</a:t>
            </a:r>
            <a:r>
              <a:rPr lang="zh-CN" altLang="en-US" dirty="0" smtClean="0"/>
              <a:t>：在 </a:t>
            </a:r>
            <a:r>
              <a:rPr lang="en-US" altLang="zh-CN" dirty="0" smtClean="0"/>
              <a:t>FTP </a:t>
            </a:r>
            <a:r>
              <a:rPr lang="zh-CN" altLang="en-US" dirty="0" smtClean="0"/>
              <a:t>基础上对整</a:t>
            </a:r>
            <a:r>
              <a:rPr lang="zh-CN" altLang="en-US" dirty="0"/>
              <a:t>条电缆再加上铝箔屏蔽</a:t>
            </a:r>
            <a:r>
              <a:rPr lang="zh-CN" altLang="en-US" dirty="0" smtClean="0"/>
              <a:t>层。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S/FTP</a:t>
            </a:r>
            <a:r>
              <a:rPr lang="zh-CN" altLang="en-US" dirty="0" smtClean="0"/>
              <a:t>：</a:t>
            </a:r>
            <a:r>
              <a:rPr lang="zh-CN" altLang="en-US" dirty="0"/>
              <a:t>在 </a:t>
            </a:r>
            <a:r>
              <a:rPr lang="en-US" altLang="zh-CN" dirty="0"/>
              <a:t>FTP </a:t>
            </a:r>
            <a:r>
              <a:rPr lang="zh-CN" altLang="en-US" dirty="0"/>
              <a:t>基础上</a:t>
            </a:r>
            <a:r>
              <a:rPr lang="zh-CN" altLang="en-US" dirty="0" smtClean="0"/>
              <a:t>对整</a:t>
            </a:r>
            <a:r>
              <a:rPr lang="zh-CN" altLang="en-US" dirty="0"/>
              <a:t>条电缆再加上金属编织层的</a:t>
            </a:r>
            <a:r>
              <a:rPr lang="zh-CN" altLang="en-US" dirty="0" smtClean="0"/>
              <a:t>屏蔽。</a:t>
            </a:r>
            <a:endParaRPr lang="en-US" altLang="zh-CN" dirty="0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屏蔽</a:t>
            </a:r>
            <a:r>
              <a:rPr lang="zh-CN" altLang="en-US" dirty="0" smtClean="0"/>
              <a:t>双绞线 </a:t>
            </a:r>
            <a:r>
              <a:rPr lang="en-US" altLang="zh-CN" dirty="0" smtClean="0"/>
              <a:t>STP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6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2.1</a:t>
            </a:r>
            <a:r>
              <a:rPr lang="en-US" altLang="zh-CN" dirty="0"/>
              <a:t>  </a:t>
            </a:r>
            <a:r>
              <a:rPr lang="zh-CN" altLang="en-US" dirty="0"/>
              <a:t>物理层的基本</a:t>
            </a:r>
            <a:r>
              <a:rPr lang="zh-CN" altLang="en-US" dirty="0" smtClean="0"/>
              <a:t>概念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/>
              <a:t>物理层考虑的是怎样才能在连接各种计算机的传输媒体上</a:t>
            </a:r>
            <a:r>
              <a:rPr lang="zh-CN" altLang="en-US" dirty="0">
                <a:solidFill>
                  <a:srgbClr val="0000FF"/>
                </a:solidFill>
              </a:rPr>
              <a:t>传输数据比特流</a:t>
            </a:r>
            <a:r>
              <a:rPr lang="zh-CN" altLang="en-US" dirty="0"/>
              <a:t>，而</a:t>
            </a:r>
            <a:r>
              <a:rPr lang="zh-CN" altLang="en-US" dirty="0">
                <a:solidFill>
                  <a:srgbClr val="C00000"/>
                </a:solidFill>
              </a:rPr>
              <a:t>不是</a:t>
            </a:r>
            <a:r>
              <a:rPr lang="zh-CN" altLang="en-US" dirty="0"/>
              <a:t>指具体的传输媒体。</a:t>
            </a:r>
          </a:p>
          <a:p>
            <a:pPr marL="285750" indent="-28575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 smtClean="0">
                <a:solidFill>
                  <a:srgbClr val="C00000"/>
                </a:solidFill>
              </a:rPr>
              <a:t>作用：</a:t>
            </a:r>
            <a:r>
              <a:rPr lang="zh-CN" altLang="en-US" dirty="0" smtClean="0"/>
              <a:t>尽可能</a:t>
            </a:r>
            <a:r>
              <a:rPr lang="zh-CN" altLang="en-US" dirty="0" smtClean="0">
                <a:solidFill>
                  <a:srgbClr val="0000FF"/>
                </a:solidFill>
              </a:rPr>
              <a:t>屏蔽</a:t>
            </a:r>
            <a:r>
              <a:rPr lang="zh-CN" altLang="en-US" dirty="0"/>
              <a:t>掉不同传输媒体和通信手段的差异。</a:t>
            </a:r>
          </a:p>
          <a:p>
            <a:pPr marL="285750" indent="-285750">
              <a:lnSpc>
                <a:spcPts val="3300"/>
              </a:lnSpc>
              <a:buClr>
                <a:srgbClr val="0070C0"/>
              </a:buClr>
            </a:pPr>
            <a:r>
              <a:rPr lang="zh-CN" altLang="en-US" dirty="0"/>
              <a:t>用于物理层的协议也常称为物理层</a:t>
            </a:r>
            <a:r>
              <a:rPr lang="zh-CN" altLang="en-US" dirty="0">
                <a:solidFill>
                  <a:srgbClr val="0000FF"/>
                </a:solidFill>
              </a:rPr>
              <a:t>规程</a:t>
            </a:r>
            <a:r>
              <a:rPr lang="zh-CN" altLang="en-US" dirty="0"/>
              <a:t> </a:t>
            </a:r>
            <a:r>
              <a:rPr lang="en-US" altLang="zh-CN" dirty="0"/>
              <a:t>(procedure)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74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屏蔽</a:t>
            </a:r>
            <a:r>
              <a:rPr lang="zh-CN" altLang="en-US" dirty="0" smtClean="0"/>
              <a:t>双绞线 </a:t>
            </a:r>
            <a:r>
              <a:rPr lang="en-US" altLang="zh-CN" dirty="0" smtClean="0"/>
              <a:t>STP</a:t>
            </a:r>
            <a:endParaRPr lang="zh-CN" altLang="en-US" dirty="0"/>
          </a:p>
        </p:txBody>
      </p:sp>
      <p:pic>
        <p:nvPicPr>
          <p:cNvPr id="7" name="图片 6" descr="三种UTP.jpg"/>
          <p:cNvPicPr>
            <a:picLocks noChangeAspect="1"/>
          </p:cNvPicPr>
          <p:nvPr/>
        </p:nvPicPr>
        <p:blipFill>
          <a:blip r:embed="rId2" cstate="print"/>
          <a:srcRect l="10626" t="29524" r="11249" b="26338"/>
          <a:stretch>
            <a:fillRect/>
          </a:stretch>
        </p:blipFill>
        <p:spPr>
          <a:xfrm>
            <a:off x="3605876" y="1496499"/>
            <a:ext cx="4824536" cy="1533201"/>
          </a:xfrm>
          <a:prstGeom prst="rect">
            <a:avLst/>
          </a:prstGeom>
        </p:spPr>
      </p:pic>
      <p:sp>
        <p:nvSpPr>
          <p:cNvPr id="8" name="TextBox 47"/>
          <p:cNvSpPr txBox="1"/>
          <p:nvPr/>
        </p:nvSpPr>
        <p:spPr>
          <a:xfrm>
            <a:off x="4005943" y="1163896"/>
            <a:ext cx="442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F/UTP                U/FTP                  F/FTP  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9" name="TextBox 53"/>
          <p:cNvSpPr txBox="1"/>
          <p:nvPr/>
        </p:nvSpPr>
        <p:spPr>
          <a:xfrm>
            <a:off x="6480491" y="298486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屏蔽层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624507" y="2767961"/>
            <a:ext cx="478160" cy="2548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093661" y="2781306"/>
            <a:ext cx="478160" cy="2548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TextBox 58"/>
          <p:cNvSpPr txBox="1"/>
          <p:nvPr/>
        </p:nvSpPr>
        <p:spPr>
          <a:xfrm>
            <a:off x="4987626" y="273771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铝箔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55"/>
          <p:cNvSpPr txBox="1"/>
          <p:nvPr/>
        </p:nvSpPr>
        <p:spPr>
          <a:xfrm>
            <a:off x="6562024" y="27657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铝箔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59"/>
          <p:cNvSpPr txBox="1"/>
          <p:nvPr/>
        </p:nvSpPr>
        <p:spPr>
          <a:xfrm>
            <a:off x="4901901" y="2957926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屏蔽层 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04204" y="1558763"/>
            <a:ext cx="3241355" cy="1490350"/>
            <a:chOff x="4497712" y="3150184"/>
            <a:chExt cx="3241355" cy="1490350"/>
          </a:xfrm>
        </p:grpSpPr>
        <p:pic>
          <p:nvPicPr>
            <p:cNvPr id="16" name="图片 35" descr="STP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4809" y="3299631"/>
              <a:ext cx="2087562" cy="1084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5515330" y="4279073"/>
              <a:ext cx="108234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铝箔屏蔽</a:t>
              </a: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7015792" y="433275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接地线</a:t>
              </a:r>
              <a:endPara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9"/>
            <p:cNvSpPr txBox="1">
              <a:spLocks noChangeArrowheads="1"/>
            </p:cNvSpPr>
            <p:nvPr/>
          </p:nvSpPr>
          <p:spPr bwMode="auto">
            <a:xfrm>
              <a:off x="4497712" y="4296346"/>
              <a:ext cx="1054100" cy="286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PVC</a:t>
              </a:r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套层</a:t>
              </a:r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5068609" y="3150184"/>
              <a:ext cx="144142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带绝缘层的铜线</a:t>
              </a:r>
            </a:p>
          </p:txBody>
        </p:sp>
        <p:cxnSp>
          <p:nvCxnSpPr>
            <p:cNvPr id="21" name="直接连接符 30"/>
            <p:cNvCxnSpPr>
              <a:cxnSpLocks noChangeShapeType="1"/>
            </p:cNvCxnSpPr>
            <p:nvPr/>
          </p:nvCxnSpPr>
          <p:spPr bwMode="auto">
            <a:xfrm>
              <a:off x="5969926" y="3442595"/>
              <a:ext cx="223134" cy="150011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sm" len="lg"/>
            </a:ln>
          </p:spPr>
        </p:cxnSp>
        <p:cxnSp>
          <p:nvCxnSpPr>
            <p:cNvPr id="22" name="直接连接符 32"/>
            <p:cNvCxnSpPr>
              <a:cxnSpLocks noChangeShapeType="1"/>
            </p:cNvCxnSpPr>
            <p:nvPr/>
          </p:nvCxnSpPr>
          <p:spPr bwMode="auto">
            <a:xfrm flipV="1">
              <a:off x="5144809" y="4090976"/>
              <a:ext cx="143966" cy="231642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 type="none"/>
              <a:tailEnd type="triangle" w="sm" len="lg"/>
            </a:ln>
          </p:spPr>
        </p:cxnSp>
        <p:cxnSp>
          <p:nvCxnSpPr>
            <p:cNvPr id="23" name="直接连接符 38"/>
            <p:cNvCxnSpPr>
              <a:cxnSpLocks noChangeShapeType="1"/>
            </p:cNvCxnSpPr>
            <p:nvPr/>
          </p:nvCxnSpPr>
          <p:spPr bwMode="auto">
            <a:xfrm>
              <a:off x="5843778" y="4057338"/>
              <a:ext cx="126148" cy="26528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 type="triangle" w="sm" len="lg"/>
              <a:tailEnd type="none"/>
            </a:ln>
          </p:spPr>
        </p:cxnSp>
        <p:cxnSp>
          <p:nvCxnSpPr>
            <p:cNvPr id="24" name="直接连接符 38"/>
            <p:cNvCxnSpPr>
              <a:cxnSpLocks noChangeShapeType="1"/>
            </p:cNvCxnSpPr>
            <p:nvPr/>
          </p:nvCxnSpPr>
          <p:spPr bwMode="auto">
            <a:xfrm>
              <a:off x="6728935" y="4379007"/>
              <a:ext cx="364094" cy="129092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 type="triangle" w="sm" len="lg"/>
              <a:tailEnd type="none"/>
            </a:ln>
          </p:spPr>
        </p:cxnSp>
      </p:grpSp>
      <p:sp>
        <p:nvSpPr>
          <p:cNvPr id="25" name="TextBox 47"/>
          <p:cNvSpPr txBox="1"/>
          <p:nvPr/>
        </p:nvSpPr>
        <p:spPr>
          <a:xfrm>
            <a:off x="1290770" y="1167146"/>
            <a:ext cx="84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F/UTP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3770" y="3537401"/>
            <a:ext cx="764664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在抗干扰能力上，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U/FTP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F/UTP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F/FTP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是最好的。</a:t>
            </a:r>
          </a:p>
        </p:txBody>
      </p:sp>
    </p:spTree>
    <p:extLst>
      <p:ext uri="{BB962C8B-B14F-4D97-AF65-F5344CB8AC3E}">
        <p14:creationId xmlns:p14="http://schemas.microsoft.com/office/powerpoint/2010/main" val="12318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双绞线</a:t>
            </a:r>
            <a:r>
              <a:rPr lang="zh-CN" altLang="en-US" dirty="0" smtClean="0"/>
              <a:t>标准 </a:t>
            </a:r>
            <a:r>
              <a:rPr lang="en-US" altLang="zh-CN" dirty="0" smtClean="0"/>
              <a:t>EIA/TIA-568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440374"/>
              </p:ext>
            </p:extLst>
          </p:nvPr>
        </p:nvGraphicFramePr>
        <p:xfrm>
          <a:off x="513807" y="1370370"/>
          <a:ext cx="8046720" cy="2968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0524">
                  <a:extLst>
                    <a:ext uri="{9D8B030D-6E8A-4147-A177-3AD203B41FA5}">
                      <a16:colId xmlns:a16="http://schemas.microsoft.com/office/drawing/2014/main" val="1889052077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909568552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val="2693267567"/>
                    </a:ext>
                  </a:extLst>
                </a:gridCol>
                <a:gridCol w="3378927">
                  <a:extLst>
                    <a:ext uri="{9D8B030D-6E8A-4147-A177-3AD203B41FA5}">
                      <a16:colId xmlns:a16="http://schemas.microsoft.com/office/drawing/2014/main" val="2377595142"/>
                    </a:ext>
                  </a:extLst>
                </a:gridCol>
              </a:tblGrid>
              <a:tr h="3539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绞合线类别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 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 缆 特 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典 型 应 用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4333217"/>
                  </a:ext>
                </a:extLst>
              </a:tr>
              <a:tr h="3674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 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 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芯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双绞线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模拟电话；传统以太网（</a:t>
                      </a: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Mbit/s</a:t>
                      </a:r>
                      <a:r>
                        <a:rPr lang="zh-CN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593176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 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相比增加了绞合度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Mbit/s 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3527379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5E(</a:t>
                      </a:r>
                      <a:r>
                        <a:rPr lang="zh-CN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</a:t>
                      </a: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 MHz</a:t>
                      </a:r>
                      <a:endParaRPr lang="zh-CN" sz="12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 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相比衰减更小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</a:t>
                      </a:r>
                      <a:r>
                        <a:rPr lang="en-US" sz="1200" b="1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 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6569076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改善了串扰等性能，可使用屏蔽双绞线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</a:t>
                      </a:r>
                      <a:r>
                        <a:rPr lang="en-US" sz="1200" b="1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 55 m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2678843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6A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改善了串扰等性能，可使用屏蔽双绞线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</a:t>
                      </a:r>
                      <a:r>
                        <a:rPr lang="en-US" sz="1200" b="1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（距离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m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1751904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必须使用屏蔽双绞线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</a:t>
                      </a:r>
                      <a:r>
                        <a:rPr lang="en-US" sz="1200" b="1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zh-CN" sz="12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1163200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必须使用屏蔽双绞线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 </a:t>
                      </a:r>
                      <a:r>
                        <a:rPr lang="en-US" sz="1200" b="1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 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 </a:t>
                      </a:r>
                      <a:r>
                        <a:rPr lang="en-US" sz="1200" b="1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zh-CN" sz="12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4317316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703317" y="1051949"/>
            <a:ext cx="3877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常用绞合</a:t>
            </a: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线的类别、带宽和典型应用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675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双绞线</a:t>
            </a:r>
            <a:r>
              <a:rPr lang="zh-CN" altLang="en-US" dirty="0" smtClean="0"/>
              <a:t>标准 </a:t>
            </a:r>
            <a:r>
              <a:rPr lang="en-US" altLang="zh-CN" dirty="0" smtClean="0"/>
              <a:t>EIA/TIA-568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440374"/>
              </p:ext>
            </p:extLst>
          </p:nvPr>
        </p:nvGraphicFramePr>
        <p:xfrm>
          <a:off x="513807" y="1370370"/>
          <a:ext cx="8046720" cy="2968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0524">
                  <a:extLst>
                    <a:ext uri="{9D8B030D-6E8A-4147-A177-3AD203B41FA5}">
                      <a16:colId xmlns:a16="http://schemas.microsoft.com/office/drawing/2014/main" val="1889052077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909568552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val="2693267567"/>
                    </a:ext>
                  </a:extLst>
                </a:gridCol>
                <a:gridCol w="3378927">
                  <a:extLst>
                    <a:ext uri="{9D8B030D-6E8A-4147-A177-3AD203B41FA5}">
                      <a16:colId xmlns:a16="http://schemas.microsoft.com/office/drawing/2014/main" val="2377595142"/>
                    </a:ext>
                  </a:extLst>
                </a:gridCol>
              </a:tblGrid>
              <a:tr h="3539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绞合线类别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 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 缆 特 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典 型 应 用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4333217"/>
                  </a:ext>
                </a:extLst>
              </a:tr>
              <a:tr h="3674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 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 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芯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双绞线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模拟电话；传统以太网（</a:t>
                      </a: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Mbit/s</a:t>
                      </a:r>
                      <a:r>
                        <a:rPr lang="zh-CN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593176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 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相比增加了绞合度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Mbit/s 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3527379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5E(</a:t>
                      </a:r>
                      <a:r>
                        <a:rPr lang="zh-CN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</a:t>
                      </a: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 MHz</a:t>
                      </a:r>
                      <a:endParaRPr lang="zh-CN" sz="12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 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相比衰减更小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</a:t>
                      </a:r>
                      <a:r>
                        <a:rPr lang="en-US" sz="1200" b="1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 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6569076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改善了串扰等性能，可使用屏蔽双绞线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</a:t>
                      </a:r>
                      <a:r>
                        <a:rPr lang="en-US" sz="1200" b="1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 55 m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2678843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6A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改善了串扰等性能，可使用屏蔽双绞线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</a:t>
                      </a:r>
                      <a:r>
                        <a:rPr lang="en-US" sz="1200" b="1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（距离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m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1751904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必须使用屏蔽双绞线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</a:t>
                      </a:r>
                      <a:r>
                        <a:rPr lang="en-US" sz="1200" b="1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zh-CN" sz="12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1163200"/>
                  </a:ext>
                </a:extLst>
              </a:tr>
              <a:tr h="374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 MHz</a:t>
                      </a:r>
                      <a:endParaRPr lang="zh-CN" sz="12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必须使用屏蔽双绞线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 </a:t>
                      </a:r>
                      <a:r>
                        <a:rPr lang="en-US" sz="1200" b="1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 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 </a:t>
                      </a:r>
                      <a:r>
                        <a:rPr lang="en-US" sz="1200" b="1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Gbit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r>
                        <a:rPr lang="en-US" altLang="zh-CN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 </a:t>
                      </a:r>
                      <a:r>
                        <a:rPr 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zh-CN" sz="12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4317316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703317" y="1051949"/>
            <a:ext cx="3877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常用绞合</a:t>
            </a: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线的类别、带宽和典型应用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81247" y="2165445"/>
            <a:ext cx="6414130" cy="861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无论是哪种类别的双绞线，衰减都随频率的升高而增大。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双绞线的最高速率还与数字信号的编码方法有很大的关系。</a:t>
            </a:r>
          </a:p>
        </p:txBody>
      </p:sp>
    </p:spTree>
    <p:extLst>
      <p:ext uri="{BB962C8B-B14F-4D97-AF65-F5344CB8AC3E}">
        <p14:creationId xmlns:p14="http://schemas.microsoft.com/office/powerpoint/2010/main" val="235911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由内导体铜质芯线（单股实心线或多股绞合线）、绝缘层、网状编织的外导体屏蔽层（也可以是单股的）以及保护塑料外层所</a:t>
            </a:r>
            <a:r>
              <a:rPr lang="zh-CN" altLang="en-US" dirty="0" smtClean="0"/>
              <a:t>组成。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具有很好的抗干扰特性，被广泛用于传输较高速率的数据。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 smtClean="0"/>
              <a:t>同轴电缆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404018" y="1935298"/>
            <a:ext cx="4553426" cy="1077868"/>
            <a:chOff x="2421436" y="2074635"/>
            <a:chExt cx="4553426" cy="1077868"/>
          </a:xfrm>
        </p:grpSpPr>
        <p:pic>
          <p:nvPicPr>
            <p:cNvPr id="5" name="Picture 3" descr="D:\1xxr\1paper\Cable\222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41" r="21053" b="25261"/>
            <a:stretch>
              <a:fillRect/>
            </a:stretch>
          </p:blipFill>
          <p:spPr bwMode="auto">
            <a:xfrm>
              <a:off x="2421436" y="2397517"/>
              <a:ext cx="3768353" cy="75498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213050" y="2627074"/>
              <a:ext cx="76181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内导体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4231467" y="2093421"/>
              <a:ext cx="158468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外导体屏蔽层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5883029" y="2074635"/>
              <a:ext cx="88248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绝缘层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15113" y="2100558"/>
              <a:ext cx="151635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绝缘保护套层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5875759" y="2868559"/>
              <a:ext cx="314030" cy="217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zh-CN" altLang="en-US" sz="2400" b="1">
                <a:solidFill>
                  <a:srgbClr val="000099"/>
                </a:solidFill>
                <a:latin typeface="+mn-lt"/>
                <a:ea typeface="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68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光纤是光纤通信的传输媒体</a:t>
            </a:r>
            <a:r>
              <a:rPr lang="zh-CN" altLang="en-US" dirty="0" smtClean="0"/>
              <a:t>。</a:t>
            </a:r>
            <a:r>
              <a:rPr lang="zh-CN" altLang="en-US" dirty="0"/>
              <a:t>通过</a:t>
            </a:r>
            <a:r>
              <a:rPr lang="zh-CN" altLang="en-US" dirty="0" smtClean="0"/>
              <a:t>传递</a:t>
            </a:r>
            <a:r>
              <a:rPr lang="zh-CN" altLang="en-US" dirty="0"/>
              <a:t>光脉冲来进行通信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其</a:t>
            </a:r>
            <a:r>
              <a:rPr lang="zh-CN" altLang="zh-CN" dirty="0" smtClean="0"/>
              <a:t>传输</a:t>
            </a:r>
            <a:r>
              <a:rPr lang="zh-CN" altLang="zh-CN" dirty="0"/>
              <a:t>带宽远远大于目前其他各种传输媒体的带宽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光缆</a:t>
            </a:r>
            <a:endParaRPr lang="zh-CN" altLang="en-US" dirty="0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466344" y="1864029"/>
            <a:ext cx="4662889" cy="2423754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lnSpc>
                <a:spcPts val="3000"/>
              </a:lnSpc>
              <a:spcBef>
                <a:spcPts val="0"/>
              </a:spcBef>
              <a:spcAft>
                <a:spcPct val="0"/>
              </a:spcAft>
              <a:buClr>
                <a:srgbClr val="0066CC"/>
              </a:buClr>
              <a:buFont typeface="Wingdings" panose="05000000000000000000" pitchFamily="2" charset="2"/>
              <a:buChar char="l"/>
              <a:defRPr lang="zh-CN" altLang="en-US" sz="2000" b="1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lnSpc>
                <a:spcPts val="3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fontAlgn="base">
              <a:lnSpc>
                <a:spcPts val="3000"/>
              </a:lnSpc>
              <a:spcBef>
                <a:spcPts val="0"/>
              </a:spcBef>
              <a:spcAft>
                <a:spcPct val="0"/>
              </a:spcAft>
              <a:buClr>
                <a:srgbClr val="006600"/>
              </a:buClr>
              <a:buFont typeface="Wingdings" panose="05000000000000000000" pitchFamily="2" charset="2"/>
              <a:buChar char="Ø"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fontAlgn="base">
              <a:lnSpc>
                <a:spcPts val="3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Char char="–"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fontAlgn="base">
              <a:lnSpc>
                <a:spcPts val="3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Char char="»"/>
              <a:defRPr sz="1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C00000"/>
                </a:solidFill>
              </a:rPr>
              <a:t>发送端：</a:t>
            </a:r>
            <a:r>
              <a:rPr lang="zh-CN" altLang="en-US" dirty="0" smtClean="0"/>
              <a:t>要有</a:t>
            </a:r>
            <a:r>
              <a:rPr lang="zh-CN" altLang="en-US" dirty="0" smtClean="0">
                <a:solidFill>
                  <a:srgbClr val="0000FF"/>
                </a:solidFill>
              </a:rPr>
              <a:t>光源，</a:t>
            </a:r>
            <a:r>
              <a:rPr lang="zh-CN" altLang="en-US" dirty="0" smtClean="0"/>
              <a:t>在</a:t>
            </a:r>
            <a:r>
              <a:rPr lang="zh-CN" altLang="en-US" dirty="0"/>
              <a:t>电脉冲的作用下能产生出光脉冲。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光源：发光二极管，半导体激光器等。</a:t>
            </a:r>
          </a:p>
          <a:p>
            <a:r>
              <a:rPr lang="zh-CN" altLang="en-US" dirty="0" smtClean="0">
                <a:solidFill>
                  <a:srgbClr val="C00000"/>
                </a:solidFill>
              </a:rPr>
              <a:t>接收端：</a:t>
            </a:r>
            <a:r>
              <a:rPr lang="zh-CN" altLang="en-US" dirty="0" smtClean="0"/>
              <a:t>要有</a:t>
            </a:r>
            <a:r>
              <a:rPr lang="zh-CN" altLang="en-US" dirty="0" smtClean="0">
                <a:solidFill>
                  <a:srgbClr val="0000FF"/>
                </a:solidFill>
              </a:rPr>
              <a:t>光检测器，</a:t>
            </a:r>
            <a:r>
              <a:rPr lang="zh-CN" altLang="en-US" dirty="0" smtClean="0"/>
              <a:t>利用光电二极管做成，在检测到光脉冲时还原出电脉冲。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479781" y="2374100"/>
            <a:ext cx="2921787" cy="1860366"/>
            <a:chOff x="5401403" y="2321848"/>
            <a:chExt cx="2921787" cy="1860366"/>
          </a:xfrm>
        </p:grpSpPr>
        <p:grpSp>
          <p:nvGrpSpPr>
            <p:cNvPr id="14" name="组合 13"/>
            <p:cNvGrpSpPr/>
            <p:nvPr/>
          </p:nvGrpSpPr>
          <p:grpSpPr>
            <a:xfrm>
              <a:off x="5401403" y="2321848"/>
              <a:ext cx="2921787" cy="1577787"/>
              <a:chOff x="4437102" y="2182216"/>
              <a:chExt cx="2921787" cy="1577787"/>
            </a:xfrm>
          </p:grpSpPr>
          <p:grpSp>
            <p:nvGrpSpPr>
              <p:cNvPr id="15" name="Group 105"/>
              <p:cNvGrpSpPr>
                <a:grpSpLocks/>
              </p:cNvGrpSpPr>
              <p:nvPr/>
            </p:nvGrpSpPr>
            <p:grpSpPr bwMode="auto">
              <a:xfrm>
                <a:off x="5201085" y="2190370"/>
                <a:ext cx="617224" cy="447587"/>
                <a:chOff x="1210" y="2931"/>
                <a:chExt cx="583" cy="458"/>
              </a:xfrm>
              <a:solidFill>
                <a:srgbClr val="0070C0"/>
              </a:solidFill>
            </p:grpSpPr>
            <p:sp>
              <p:nvSpPr>
                <p:cNvPr id="33" name="AutoShape 12"/>
                <p:cNvSpPr>
                  <a:spLocks noChangeArrowheads="1"/>
                </p:cNvSpPr>
                <p:nvPr/>
              </p:nvSpPr>
              <p:spPr bwMode="auto">
                <a:xfrm>
                  <a:off x="1256" y="2931"/>
                  <a:ext cx="537" cy="458"/>
                </a:xfrm>
                <a:prstGeom prst="cube">
                  <a:avLst>
                    <a:gd name="adj" fmla="val 13069"/>
                  </a:avLst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100" b="1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4" name="Rectangle 24"/>
                <p:cNvSpPr>
                  <a:spLocks noChangeArrowheads="1"/>
                </p:cNvSpPr>
                <p:nvPr/>
              </p:nvSpPr>
              <p:spPr bwMode="auto">
                <a:xfrm>
                  <a:off x="1210" y="3068"/>
                  <a:ext cx="581" cy="2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88" tIns="44450" rIns="90488" bIns="44450">
                  <a:spAutoFit/>
                </a:bodyPr>
                <a:lstStyle/>
                <a:p>
                  <a:pPr algn="l" defTabSz="762000" eaLnBrk="0" hangingPunct="0"/>
                  <a:r>
                    <a:rPr kumimoji="1" lang="zh-CN" altLang="en-US" sz="11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发送器</a:t>
                  </a:r>
                </a:p>
              </p:txBody>
            </p:sp>
          </p:grpSp>
          <p:grpSp>
            <p:nvGrpSpPr>
              <p:cNvPr id="16" name="Group 109"/>
              <p:cNvGrpSpPr>
                <a:grpSpLocks/>
              </p:cNvGrpSpPr>
              <p:nvPr/>
            </p:nvGrpSpPr>
            <p:grpSpPr bwMode="auto">
              <a:xfrm>
                <a:off x="5927477" y="3191724"/>
                <a:ext cx="615107" cy="447587"/>
                <a:chOff x="3760" y="2931"/>
                <a:chExt cx="581" cy="458"/>
              </a:xfrm>
              <a:solidFill>
                <a:srgbClr val="008000"/>
              </a:solidFill>
            </p:grpSpPr>
            <p:sp>
              <p:nvSpPr>
                <p:cNvPr id="31" name="AutoShape 14"/>
                <p:cNvSpPr>
                  <a:spLocks noChangeArrowheads="1"/>
                </p:cNvSpPr>
                <p:nvPr/>
              </p:nvSpPr>
              <p:spPr bwMode="auto">
                <a:xfrm>
                  <a:off x="3805" y="2931"/>
                  <a:ext cx="535" cy="458"/>
                </a:xfrm>
                <a:prstGeom prst="cube">
                  <a:avLst>
                    <a:gd name="adj" fmla="val 13069"/>
                  </a:avLst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100" b="1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2" name="Rectangle 25"/>
                <p:cNvSpPr>
                  <a:spLocks noChangeArrowheads="1"/>
                </p:cNvSpPr>
                <p:nvPr/>
              </p:nvSpPr>
              <p:spPr bwMode="auto">
                <a:xfrm>
                  <a:off x="3760" y="3059"/>
                  <a:ext cx="581" cy="2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88" tIns="44450" rIns="90488" bIns="44450">
                  <a:spAutoFit/>
                </a:bodyPr>
                <a:lstStyle/>
                <a:p>
                  <a:pPr algn="l" defTabSz="762000" eaLnBrk="0" hangingPunct="0"/>
                  <a:r>
                    <a:rPr kumimoji="1" lang="zh-CN" altLang="en-US" sz="11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接收器</a:t>
                  </a:r>
                </a:p>
              </p:txBody>
            </p:sp>
          </p:grpSp>
          <p:sp>
            <p:nvSpPr>
              <p:cNvPr id="17" name="Freeform 52"/>
              <p:cNvSpPr>
                <a:spLocks/>
              </p:cNvSpPr>
              <p:nvPr/>
            </p:nvSpPr>
            <p:spPr bwMode="auto">
              <a:xfrm>
                <a:off x="4437102" y="2182216"/>
                <a:ext cx="696159" cy="161226"/>
              </a:xfrm>
              <a:custGeom>
                <a:avLst/>
                <a:gdLst>
                  <a:gd name="T0" fmla="*/ 0 w 672"/>
                  <a:gd name="T1" fmla="*/ 288 h 288"/>
                  <a:gd name="T2" fmla="*/ 96 w 672"/>
                  <a:gd name="T3" fmla="*/ 288 h 288"/>
                  <a:gd name="T4" fmla="*/ 96 w 672"/>
                  <a:gd name="T5" fmla="*/ 0 h 288"/>
                  <a:gd name="T6" fmla="*/ 192 w 672"/>
                  <a:gd name="T7" fmla="*/ 0 h 288"/>
                  <a:gd name="T8" fmla="*/ 192 w 672"/>
                  <a:gd name="T9" fmla="*/ 288 h 288"/>
                  <a:gd name="T10" fmla="*/ 288 w 672"/>
                  <a:gd name="T11" fmla="*/ 288 h 288"/>
                  <a:gd name="T12" fmla="*/ 288 w 672"/>
                  <a:gd name="T13" fmla="*/ 0 h 288"/>
                  <a:gd name="T14" fmla="*/ 384 w 672"/>
                  <a:gd name="T15" fmla="*/ 0 h 288"/>
                  <a:gd name="T16" fmla="*/ 384 w 672"/>
                  <a:gd name="T17" fmla="*/ 288 h 288"/>
                  <a:gd name="T18" fmla="*/ 480 w 672"/>
                  <a:gd name="T19" fmla="*/ 288 h 288"/>
                  <a:gd name="T20" fmla="*/ 480 w 672"/>
                  <a:gd name="T21" fmla="*/ 0 h 288"/>
                  <a:gd name="T22" fmla="*/ 576 w 672"/>
                  <a:gd name="T23" fmla="*/ 0 h 288"/>
                  <a:gd name="T24" fmla="*/ 576 w 672"/>
                  <a:gd name="T25" fmla="*/ 288 h 288"/>
                  <a:gd name="T26" fmla="*/ 672 w 672"/>
                  <a:gd name="T2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2" h="288">
                    <a:moveTo>
                      <a:pt x="0" y="288"/>
                    </a:moveTo>
                    <a:lnTo>
                      <a:pt x="96" y="288"/>
                    </a:lnTo>
                    <a:lnTo>
                      <a:pt x="96" y="0"/>
                    </a:lnTo>
                    <a:lnTo>
                      <a:pt x="192" y="0"/>
                    </a:lnTo>
                    <a:lnTo>
                      <a:pt x="192" y="288"/>
                    </a:lnTo>
                    <a:lnTo>
                      <a:pt x="288" y="288"/>
                    </a:lnTo>
                    <a:lnTo>
                      <a:pt x="288" y="0"/>
                    </a:lnTo>
                    <a:lnTo>
                      <a:pt x="384" y="0"/>
                    </a:lnTo>
                    <a:lnTo>
                      <a:pt x="384" y="288"/>
                    </a:lnTo>
                    <a:lnTo>
                      <a:pt x="480" y="288"/>
                    </a:lnTo>
                    <a:lnTo>
                      <a:pt x="480" y="0"/>
                    </a:lnTo>
                    <a:lnTo>
                      <a:pt x="576" y="0"/>
                    </a:lnTo>
                    <a:lnTo>
                      <a:pt x="576" y="288"/>
                    </a:lnTo>
                    <a:lnTo>
                      <a:pt x="672" y="288"/>
                    </a:ln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100" b="1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>
                <a:off x="4437102" y="2424506"/>
                <a:ext cx="812683" cy="0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en-US" sz="1000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9" name="Group 105"/>
              <p:cNvGrpSpPr>
                <a:grpSpLocks/>
              </p:cNvGrpSpPr>
              <p:nvPr/>
            </p:nvGrpSpPr>
            <p:grpSpPr bwMode="auto">
              <a:xfrm>
                <a:off x="6308084" y="2190370"/>
                <a:ext cx="852568" cy="447587"/>
                <a:chOff x="1210" y="2931"/>
                <a:chExt cx="583" cy="458"/>
              </a:xfrm>
              <a:solidFill>
                <a:srgbClr val="0070C0"/>
              </a:solidFill>
            </p:grpSpPr>
            <p:sp>
              <p:nvSpPr>
                <p:cNvPr id="29" name="AutoShape 12"/>
                <p:cNvSpPr>
                  <a:spLocks noChangeArrowheads="1"/>
                </p:cNvSpPr>
                <p:nvPr/>
              </p:nvSpPr>
              <p:spPr bwMode="auto">
                <a:xfrm>
                  <a:off x="1256" y="2931"/>
                  <a:ext cx="537" cy="458"/>
                </a:xfrm>
                <a:prstGeom prst="cube">
                  <a:avLst>
                    <a:gd name="adj" fmla="val 13069"/>
                  </a:avLst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100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0" name="Rectangle 24"/>
                <p:cNvSpPr>
                  <a:spLocks noChangeArrowheads="1"/>
                </p:cNvSpPr>
                <p:nvPr/>
              </p:nvSpPr>
              <p:spPr bwMode="auto">
                <a:xfrm>
                  <a:off x="1210" y="3068"/>
                  <a:ext cx="581" cy="2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88" tIns="44450" rIns="90488" bIns="44450">
                  <a:spAutoFit/>
                </a:bodyPr>
                <a:lstStyle/>
                <a:p>
                  <a:pPr algn="ctr" defTabSz="762000" eaLnBrk="0" hangingPunct="0"/>
                  <a:r>
                    <a:rPr kumimoji="1" lang="zh-CN" altLang="en-US" sz="1100" b="1" dirty="0" smtClean="0">
                      <a:latin typeface="微软雅黑" pitchFamily="34" charset="-122"/>
                      <a:ea typeface="微软雅黑" pitchFamily="34" charset="-122"/>
                    </a:rPr>
                    <a:t>光源</a:t>
                  </a:r>
                  <a:endParaRPr kumimoji="1" lang="zh-CN" altLang="en-US" sz="1100" b="1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>
                <a:off x="5833610" y="2424506"/>
                <a:ext cx="540592" cy="0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en-US" sz="1000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1" name="Group 105"/>
              <p:cNvGrpSpPr>
                <a:grpSpLocks/>
              </p:cNvGrpSpPr>
              <p:nvPr/>
            </p:nvGrpSpPr>
            <p:grpSpPr bwMode="auto">
              <a:xfrm>
                <a:off x="4565878" y="3198076"/>
                <a:ext cx="857819" cy="561927"/>
                <a:chOff x="1210" y="2931"/>
                <a:chExt cx="583" cy="575"/>
              </a:xfrm>
              <a:solidFill>
                <a:srgbClr val="0070C0"/>
              </a:solidFill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1256" y="2931"/>
                  <a:ext cx="537" cy="458"/>
                </a:xfrm>
                <a:prstGeom prst="cube">
                  <a:avLst>
                    <a:gd name="adj" fmla="val 13069"/>
                  </a:avLst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100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8" name="Rectangle 24"/>
                <p:cNvSpPr>
                  <a:spLocks noChangeArrowheads="1"/>
                </p:cNvSpPr>
                <p:nvPr/>
              </p:nvSpPr>
              <p:spPr bwMode="auto">
                <a:xfrm>
                  <a:off x="1210" y="3068"/>
                  <a:ext cx="581" cy="4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88" tIns="44450" rIns="90488" bIns="44450">
                  <a:spAutoFit/>
                </a:bodyPr>
                <a:lstStyle/>
                <a:p>
                  <a:pPr algn="ctr" defTabSz="762000" eaLnBrk="0" hangingPunct="0"/>
                  <a:r>
                    <a:rPr kumimoji="1" lang="zh-CN" altLang="en-US" sz="1100" b="1" dirty="0" smtClean="0">
                      <a:latin typeface="微软雅黑" pitchFamily="34" charset="-122"/>
                      <a:ea typeface="微软雅黑" pitchFamily="34" charset="-122"/>
                    </a:rPr>
                    <a:t>光检测器</a:t>
                  </a:r>
                  <a:endParaRPr kumimoji="1" lang="zh-CN" altLang="en-US" sz="1100" b="1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5445584" y="3421869"/>
                <a:ext cx="540592" cy="0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en-US" sz="1000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Freeform 52"/>
              <p:cNvSpPr>
                <a:spLocks/>
              </p:cNvSpPr>
              <p:nvPr/>
            </p:nvSpPr>
            <p:spPr bwMode="auto">
              <a:xfrm>
                <a:off x="6589751" y="3179579"/>
                <a:ext cx="696159" cy="161226"/>
              </a:xfrm>
              <a:custGeom>
                <a:avLst/>
                <a:gdLst>
                  <a:gd name="T0" fmla="*/ 0 w 672"/>
                  <a:gd name="T1" fmla="*/ 288 h 288"/>
                  <a:gd name="T2" fmla="*/ 96 w 672"/>
                  <a:gd name="T3" fmla="*/ 288 h 288"/>
                  <a:gd name="T4" fmla="*/ 96 w 672"/>
                  <a:gd name="T5" fmla="*/ 0 h 288"/>
                  <a:gd name="T6" fmla="*/ 192 w 672"/>
                  <a:gd name="T7" fmla="*/ 0 h 288"/>
                  <a:gd name="T8" fmla="*/ 192 w 672"/>
                  <a:gd name="T9" fmla="*/ 288 h 288"/>
                  <a:gd name="T10" fmla="*/ 288 w 672"/>
                  <a:gd name="T11" fmla="*/ 288 h 288"/>
                  <a:gd name="T12" fmla="*/ 288 w 672"/>
                  <a:gd name="T13" fmla="*/ 0 h 288"/>
                  <a:gd name="T14" fmla="*/ 384 w 672"/>
                  <a:gd name="T15" fmla="*/ 0 h 288"/>
                  <a:gd name="T16" fmla="*/ 384 w 672"/>
                  <a:gd name="T17" fmla="*/ 288 h 288"/>
                  <a:gd name="T18" fmla="*/ 480 w 672"/>
                  <a:gd name="T19" fmla="*/ 288 h 288"/>
                  <a:gd name="T20" fmla="*/ 480 w 672"/>
                  <a:gd name="T21" fmla="*/ 0 h 288"/>
                  <a:gd name="T22" fmla="*/ 576 w 672"/>
                  <a:gd name="T23" fmla="*/ 0 h 288"/>
                  <a:gd name="T24" fmla="*/ 576 w 672"/>
                  <a:gd name="T25" fmla="*/ 288 h 288"/>
                  <a:gd name="T26" fmla="*/ 672 w 672"/>
                  <a:gd name="T2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2" h="288">
                    <a:moveTo>
                      <a:pt x="0" y="288"/>
                    </a:moveTo>
                    <a:lnTo>
                      <a:pt x="96" y="288"/>
                    </a:lnTo>
                    <a:lnTo>
                      <a:pt x="96" y="0"/>
                    </a:lnTo>
                    <a:lnTo>
                      <a:pt x="192" y="0"/>
                    </a:lnTo>
                    <a:lnTo>
                      <a:pt x="192" y="288"/>
                    </a:lnTo>
                    <a:lnTo>
                      <a:pt x="288" y="288"/>
                    </a:lnTo>
                    <a:lnTo>
                      <a:pt x="288" y="0"/>
                    </a:lnTo>
                    <a:lnTo>
                      <a:pt x="384" y="0"/>
                    </a:lnTo>
                    <a:lnTo>
                      <a:pt x="384" y="288"/>
                    </a:lnTo>
                    <a:lnTo>
                      <a:pt x="480" y="288"/>
                    </a:lnTo>
                    <a:lnTo>
                      <a:pt x="480" y="0"/>
                    </a:lnTo>
                    <a:lnTo>
                      <a:pt x="576" y="0"/>
                    </a:lnTo>
                    <a:lnTo>
                      <a:pt x="576" y="288"/>
                    </a:lnTo>
                    <a:lnTo>
                      <a:pt x="672" y="288"/>
                    </a:ln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100" b="1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>
                <a:off x="6546206" y="3421869"/>
                <a:ext cx="812683" cy="0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en-US" sz="1000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5" name="肘形连接符 24"/>
              <p:cNvCxnSpPr>
                <a:stCxn id="30" idx="3"/>
                <a:endCxn id="27" idx="2"/>
              </p:cNvCxnSpPr>
              <p:nvPr/>
            </p:nvCxnSpPr>
            <p:spPr>
              <a:xfrm flipH="1">
                <a:off x="4633562" y="2453743"/>
                <a:ext cx="2524165" cy="997374"/>
              </a:xfrm>
              <a:prstGeom prst="bentConnector5">
                <a:avLst>
                  <a:gd name="adj1" fmla="val -9056"/>
                  <a:gd name="adj2" fmla="val 51664"/>
                  <a:gd name="adj3" fmla="val 109056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矩形 25"/>
              <p:cNvSpPr/>
              <p:nvPr/>
            </p:nvSpPr>
            <p:spPr>
              <a:xfrm>
                <a:off x="5689753" y="2693320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光缆</a:t>
                </a:r>
              </a:p>
            </p:txBody>
          </p:sp>
        </p:grpSp>
        <p:sp>
          <p:nvSpPr>
            <p:cNvPr id="35" name="Text Box 24"/>
            <p:cNvSpPr txBox="1">
              <a:spLocks noChangeArrowheads="1"/>
            </p:cNvSpPr>
            <p:nvPr/>
          </p:nvSpPr>
          <p:spPr bwMode="auto">
            <a:xfrm>
              <a:off x="5479617" y="3874437"/>
              <a:ext cx="28243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基本的光纤通信系统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268" name="Picture 4" descr="Fiber Opt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190" y="1283119"/>
            <a:ext cx="1246362" cy="87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光波在纤芯中的传播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6963" y="1079861"/>
            <a:ext cx="8048776" cy="2020388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706825" y="1159693"/>
            <a:ext cx="6827284" cy="1802278"/>
            <a:chOff x="-387650" y="1506188"/>
            <a:chExt cx="10707451" cy="2826571"/>
          </a:xfrm>
        </p:grpSpPr>
        <p:sp>
          <p:nvSpPr>
            <p:cNvPr id="6" name="Arc 84"/>
            <p:cNvSpPr>
              <a:spLocks/>
            </p:cNvSpPr>
            <p:nvPr/>
          </p:nvSpPr>
          <p:spPr bwMode="auto">
            <a:xfrm rot="9720000">
              <a:off x="3682984" y="3278659"/>
              <a:ext cx="104908" cy="793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ap="rnd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3167047" y="2459508"/>
              <a:ext cx="3190214" cy="488950"/>
              <a:chOff x="292" y="1032"/>
              <a:chExt cx="1732" cy="216"/>
            </a:xfrm>
          </p:grpSpPr>
          <p:grpSp>
            <p:nvGrpSpPr>
              <p:cNvPr id="44" name="Group 86"/>
              <p:cNvGrpSpPr>
                <a:grpSpLocks/>
              </p:cNvGrpSpPr>
              <p:nvPr/>
            </p:nvGrpSpPr>
            <p:grpSpPr bwMode="auto">
              <a:xfrm>
                <a:off x="292" y="1032"/>
                <a:ext cx="1732" cy="216"/>
                <a:chOff x="292" y="1032"/>
                <a:chExt cx="1732" cy="216"/>
              </a:xfrm>
            </p:grpSpPr>
            <p:sp>
              <p:nvSpPr>
                <p:cNvPr id="46" name="Line 87"/>
                <p:cNvSpPr>
                  <a:spLocks noChangeShapeType="1"/>
                </p:cNvSpPr>
                <p:nvPr/>
              </p:nvSpPr>
              <p:spPr bwMode="auto">
                <a:xfrm>
                  <a:off x="292" y="1032"/>
                  <a:ext cx="173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7" name="Line 88"/>
                <p:cNvSpPr>
                  <a:spLocks noChangeShapeType="1"/>
                </p:cNvSpPr>
                <p:nvPr/>
              </p:nvSpPr>
              <p:spPr bwMode="auto">
                <a:xfrm>
                  <a:off x="292" y="1248"/>
                  <a:ext cx="173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45" name="Rectangle 89"/>
              <p:cNvSpPr>
                <a:spLocks noChangeArrowheads="1"/>
              </p:cNvSpPr>
              <p:nvPr/>
            </p:nvSpPr>
            <p:spPr bwMode="auto">
              <a:xfrm>
                <a:off x="296" y="1041"/>
                <a:ext cx="1716" cy="198"/>
              </a:xfrm>
              <a:prstGeom prst="rect">
                <a:avLst/>
              </a:prstGeom>
              <a:solidFill>
                <a:srgbClr val="66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8" name="Group 90"/>
            <p:cNvGrpSpPr>
              <a:grpSpLocks/>
            </p:cNvGrpSpPr>
            <p:nvPr/>
          </p:nvGrpSpPr>
          <p:grpSpPr bwMode="auto">
            <a:xfrm>
              <a:off x="3153289" y="3881908"/>
              <a:ext cx="3167856" cy="436562"/>
              <a:chOff x="284" y="1656"/>
              <a:chExt cx="1720" cy="192"/>
            </a:xfrm>
          </p:grpSpPr>
          <p:grpSp>
            <p:nvGrpSpPr>
              <p:cNvPr id="40" name="Group 91"/>
              <p:cNvGrpSpPr>
                <a:grpSpLocks/>
              </p:cNvGrpSpPr>
              <p:nvPr/>
            </p:nvGrpSpPr>
            <p:grpSpPr bwMode="auto">
              <a:xfrm>
                <a:off x="284" y="1656"/>
                <a:ext cx="1720" cy="192"/>
                <a:chOff x="284" y="1656"/>
                <a:chExt cx="1720" cy="192"/>
              </a:xfrm>
            </p:grpSpPr>
            <p:sp>
              <p:nvSpPr>
                <p:cNvPr id="42" name="Line 92"/>
                <p:cNvSpPr>
                  <a:spLocks noChangeShapeType="1"/>
                </p:cNvSpPr>
                <p:nvPr/>
              </p:nvSpPr>
              <p:spPr bwMode="auto">
                <a:xfrm>
                  <a:off x="284" y="1656"/>
                  <a:ext cx="172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" name="Line 93"/>
                <p:cNvSpPr>
                  <a:spLocks noChangeShapeType="1"/>
                </p:cNvSpPr>
                <p:nvPr/>
              </p:nvSpPr>
              <p:spPr bwMode="auto">
                <a:xfrm>
                  <a:off x="284" y="1848"/>
                  <a:ext cx="172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41" name="Rectangle 94"/>
              <p:cNvSpPr>
                <a:spLocks noChangeArrowheads="1"/>
              </p:cNvSpPr>
              <p:nvPr/>
            </p:nvSpPr>
            <p:spPr bwMode="auto">
              <a:xfrm>
                <a:off x="288" y="1664"/>
                <a:ext cx="1704" cy="176"/>
              </a:xfrm>
              <a:prstGeom prst="rect">
                <a:avLst/>
              </a:prstGeom>
              <a:solidFill>
                <a:srgbClr val="66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9" name="Line 95"/>
            <p:cNvSpPr>
              <a:spLocks noChangeShapeType="1"/>
            </p:cNvSpPr>
            <p:nvPr/>
          </p:nvSpPr>
          <p:spPr bwMode="auto">
            <a:xfrm>
              <a:off x="3808529" y="1930870"/>
              <a:ext cx="0" cy="19319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Line 97"/>
            <p:cNvSpPr>
              <a:spLocks noChangeShapeType="1"/>
            </p:cNvSpPr>
            <p:nvPr/>
          </p:nvSpPr>
          <p:spPr bwMode="auto">
            <a:xfrm flipV="1">
              <a:off x="3492087" y="2951633"/>
              <a:ext cx="316442" cy="7493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Arc 98"/>
            <p:cNvSpPr>
              <a:spLocks/>
            </p:cNvSpPr>
            <p:nvPr/>
          </p:nvSpPr>
          <p:spPr bwMode="auto">
            <a:xfrm>
              <a:off x="3811970" y="2700809"/>
              <a:ext cx="154781" cy="12382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ap="rnd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Line 99"/>
            <p:cNvSpPr>
              <a:spLocks noChangeShapeType="1"/>
            </p:cNvSpPr>
            <p:nvPr/>
          </p:nvSpPr>
          <p:spPr bwMode="auto">
            <a:xfrm>
              <a:off x="5237676" y="1949920"/>
              <a:ext cx="0" cy="193198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Line 100"/>
            <p:cNvSpPr>
              <a:spLocks noChangeShapeType="1"/>
            </p:cNvSpPr>
            <p:nvPr/>
          </p:nvSpPr>
          <p:spPr bwMode="auto">
            <a:xfrm flipV="1">
              <a:off x="4405297" y="2951634"/>
              <a:ext cx="844418" cy="34607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Line 101"/>
            <p:cNvSpPr>
              <a:spLocks noChangeShapeType="1"/>
            </p:cNvSpPr>
            <p:nvPr/>
          </p:nvSpPr>
          <p:spPr bwMode="auto">
            <a:xfrm>
              <a:off x="5244555" y="2951633"/>
              <a:ext cx="966523" cy="3556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Arc 102"/>
            <p:cNvSpPr>
              <a:spLocks/>
            </p:cNvSpPr>
            <p:nvPr/>
          </p:nvSpPr>
          <p:spPr bwMode="auto">
            <a:xfrm rot="9840000">
              <a:off x="4936713" y="3054821"/>
              <a:ext cx="256248" cy="32861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ap="rnd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103"/>
            <p:cNvSpPr>
              <a:spLocks/>
            </p:cNvSpPr>
            <p:nvPr/>
          </p:nvSpPr>
          <p:spPr bwMode="auto">
            <a:xfrm>
              <a:off x="3027745" y="2500783"/>
              <a:ext cx="166819" cy="1820862"/>
            </a:xfrm>
            <a:custGeom>
              <a:avLst/>
              <a:gdLst>
                <a:gd name="T0" fmla="*/ 78 w 91"/>
                <a:gd name="T1" fmla="*/ 0 h 799"/>
                <a:gd name="T2" fmla="*/ 78 w 91"/>
                <a:gd name="T3" fmla="*/ 18 h 799"/>
                <a:gd name="T4" fmla="*/ 78 w 91"/>
                <a:gd name="T5" fmla="*/ 36 h 799"/>
                <a:gd name="T6" fmla="*/ 60 w 91"/>
                <a:gd name="T7" fmla="*/ 54 h 799"/>
                <a:gd name="T8" fmla="*/ 60 w 91"/>
                <a:gd name="T9" fmla="*/ 72 h 799"/>
                <a:gd name="T10" fmla="*/ 54 w 91"/>
                <a:gd name="T11" fmla="*/ 90 h 799"/>
                <a:gd name="T12" fmla="*/ 54 w 91"/>
                <a:gd name="T13" fmla="*/ 108 h 799"/>
                <a:gd name="T14" fmla="*/ 72 w 91"/>
                <a:gd name="T15" fmla="*/ 126 h 799"/>
                <a:gd name="T16" fmla="*/ 90 w 91"/>
                <a:gd name="T17" fmla="*/ 144 h 799"/>
                <a:gd name="T18" fmla="*/ 90 w 91"/>
                <a:gd name="T19" fmla="*/ 162 h 799"/>
                <a:gd name="T20" fmla="*/ 90 w 91"/>
                <a:gd name="T21" fmla="*/ 180 h 799"/>
                <a:gd name="T22" fmla="*/ 90 w 91"/>
                <a:gd name="T23" fmla="*/ 198 h 799"/>
                <a:gd name="T24" fmla="*/ 84 w 91"/>
                <a:gd name="T25" fmla="*/ 198 h 799"/>
                <a:gd name="T26" fmla="*/ 66 w 91"/>
                <a:gd name="T27" fmla="*/ 210 h 799"/>
                <a:gd name="T28" fmla="*/ 48 w 91"/>
                <a:gd name="T29" fmla="*/ 228 h 799"/>
                <a:gd name="T30" fmla="*/ 36 w 91"/>
                <a:gd name="T31" fmla="*/ 246 h 799"/>
                <a:gd name="T32" fmla="*/ 18 w 91"/>
                <a:gd name="T33" fmla="*/ 258 h 799"/>
                <a:gd name="T34" fmla="*/ 12 w 91"/>
                <a:gd name="T35" fmla="*/ 276 h 799"/>
                <a:gd name="T36" fmla="*/ 12 w 91"/>
                <a:gd name="T37" fmla="*/ 294 h 799"/>
                <a:gd name="T38" fmla="*/ 12 w 91"/>
                <a:gd name="T39" fmla="*/ 312 h 799"/>
                <a:gd name="T40" fmla="*/ 12 w 91"/>
                <a:gd name="T41" fmla="*/ 330 h 799"/>
                <a:gd name="T42" fmla="*/ 0 w 91"/>
                <a:gd name="T43" fmla="*/ 348 h 799"/>
                <a:gd name="T44" fmla="*/ 0 w 91"/>
                <a:gd name="T45" fmla="*/ 366 h 799"/>
                <a:gd name="T46" fmla="*/ 0 w 91"/>
                <a:gd name="T47" fmla="*/ 384 h 799"/>
                <a:gd name="T48" fmla="*/ 0 w 91"/>
                <a:gd name="T49" fmla="*/ 402 h 799"/>
                <a:gd name="T50" fmla="*/ 0 w 91"/>
                <a:gd name="T51" fmla="*/ 420 h 799"/>
                <a:gd name="T52" fmla="*/ 0 w 91"/>
                <a:gd name="T53" fmla="*/ 438 h 799"/>
                <a:gd name="T54" fmla="*/ 18 w 91"/>
                <a:gd name="T55" fmla="*/ 450 h 799"/>
                <a:gd name="T56" fmla="*/ 36 w 91"/>
                <a:gd name="T57" fmla="*/ 462 h 799"/>
                <a:gd name="T58" fmla="*/ 54 w 91"/>
                <a:gd name="T59" fmla="*/ 474 h 799"/>
                <a:gd name="T60" fmla="*/ 60 w 91"/>
                <a:gd name="T61" fmla="*/ 492 h 799"/>
                <a:gd name="T62" fmla="*/ 78 w 91"/>
                <a:gd name="T63" fmla="*/ 510 h 799"/>
                <a:gd name="T64" fmla="*/ 84 w 91"/>
                <a:gd name="T65" fmla="*/ 528 h 799"/>
                <a:gd name="T66" fmla="*/ 90 w 91"/>
                <a:gd name="T67" fmla="*/ 546 h 799"/>
                <a:gd name="T68" fmla="*/ 90 w 91"/>
                <a:gd name="T69" fmla="*/ 564 h 799"/>
                <a:gd name="T70" fmla="*/ 90 w 91"/>
                <a:gd name="T71" fmla="*/ 582 h 799"/>
                <a:gd name="T72" fmla="*/ 90 w 91"/>
                <a:gd name="T73" fmla="*/ 600 h 799"/>
                <a:gd name="T74" fmla="*/ 72 w 91"/>
                <a:gd name="T75" fmla="*/ 600 h 799"/>
                <a:gd name="T76" fmla="*/ 66 w 91"/>
                <a:gd name="T77" fmla="*/ 618 h 799"/>
                <a:gd name="T78" fmla="*/ 60 w 91"/>
                <a:gd name="T79" fmla="*/ 636 h 799"/>
                <a:gd name="T80" fmla="*/ 54 w 91"/>
                <a:gd name="T81" fmla="*/ 654 h 799"/>
                <a:gd name="T82" fmla="*/ 48 w 91"/>
                <a:gd name="T83" fmla="*/ 672 h 799"/>
                <a:gd name="T84" fmla="*/ 48 w 91"/>
                <a:gd name="T85" fmla="*/ 690 h 799"/>
                <a:gd name="T86" fmla="*/ 48 w 91"/>
                <a:gd name="T87" fmla="*/ 708 h 799"/>
                <a:gd name="T88" fmla="*/ 48 w 91"/>
                <a:gd name="T89" fmla="*/ 726 h 799"/>
                <a:gd name="T90" fmla="*/ 48 w 91"/>
                <a:gd name="T91" fmla="*/ 744 h 799"/>
                <a:gd name="T92" fmla="*/ 54 w 91"/>
                <a:gd name="T93" fmla="*/ 762 h 799"/>
                <a:gd name="T94" fmla="*/ 60 w 91"/>
                <a:gd name="T95" fmla="*/ 780 h 799"/>
                <a:gd name="T96" fmla="*/ 72 w 91"/>
                <a:gd name="T97" fmla="*/ 798 h 799"/>
                <a:gd name="T98" fmla="*/ 72 w 91"/>
                <a:gd name="T99" fmla="*/ 792 h 799"/>
                <a:gd name="T100" fmla="*/ 72 w 91"/>
                <a:gd name="T101" fmla="*/ 786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1" h="799">
                  <a:moveTo>
                    <a:pt x="78" y="0"/>
                  </a:moveTo>
                  <a:lnTo>
                    <a:pt x="78" y="18"/>
                  </a:lnTo>
                  <a:lnTo>
                    <a:pt x="78" y="36"/>
                  </a:lnTo>
                  <a:lnTo>
                    <a:pt x="60" y="54"/>
                  </a:lnTo>
                  <a:lnTo>
                    <a:pt x="60" y="72"/>
                  </a:lnTo>
                  <a:lnTo>
                    <a:pt x="54" y="90"/>
                  </a:lnTo>
                  <a:lnTo>
                    <a:pt x="54" y="108"/>
                  </a:lnTo>
                  <a:lnTo>
                    <a:pt x="72" y="126"/>
                  </a:lnTo>
                  <a:lnTo>
                    <a:pt x="90" y="144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90" y="198"/>
                  </a:lnTo>
                  <a:lnTo>
                    <a:pt x="84" y="198"/>
                  </a:lnTo>
                  <a:lnTo>
                    <a:pt x="66" y="210"/>
                  </a:lnTo>
                  <a:lnTo>
                    <a:pt x="48" y="228"/>
                  </a:lnTo>
                  <a:lnTo>
                    <a:pt x="36" y="246"/>
                  </a:lnTo>
                  <a:lnTo>
                    <a:pt x="18" y="258"/>
                  </a:lnTo>
                  <a:lnTo>
                    <a:pt x="12" y="276"/>
                  </a:lnTo>
                  <a:lnTo>
                    <a:pt x="12" y="294"/>
                  </a:lnTo>
                  <a:lnTo>
                    <a:pt x="12" y="312"/>
                  </a:lnTo>
                  <a:lnTo>
                    <a:pt x="12" y="330"/>
                  </a:lnTo>
                  <a:lnTo>
                    <a:pt x="0" y="348"/>
                  </a:lnTo>
                  <a:lnTo>
                    <a:pt x="0" y="366"/>
                  </a:lnTo>
                  <a:lnTo>
                    <a:pt x="0" y="384"/>
                  </a:lnTo>
                  <a:lnTo>
                    <a:pt x="0" y="402"/>
                  </a:lnTo>
                  <a:lnTo>
                    <a:pt x="0" y="420"/>
                  </a:lnTo>
                  <a:lnTo>
                    <a:pt x="0" y="438"/>
                  </a:lnTo>
                  <a:lnTo>
                    <a:pt x="18" y="450"/>
                  </a:lnTo>
                  <a:lnTo>
                    <a:pt x="36" y="462"/>
                  </a:lnTo>
                  <a:lnTo>
                    <a:pt x="54" y="474"/>
                  </a:lnTo>
                  <a:lnTo>
                    <a:pt x="60" y="492"/>
                  </a:lnTo>
                  <a:lnTo>
                    <a:pt x="78" y="510"/>
                  </a:lnTo>
                  <a:lnTo>
                    <a:pt x="84" y="528"/>
                  </a:lnTo>
                  <a:lnTo>
                    <a:pt x="90" y="546"/>
                  </a:lnTo>
                  <a:lnTo>
                    <a:pt x="90" y="564"/>
                  </a:lnTo>
                  <a:lnTo>
                    <a:pt x="90" y="582"/>
                  </a:lnTo>
                  <a:lnTo>
                    <a:pt x="90" y="600"/>
                  </a:lnTo>
                  <a:lnTo>
                    <a:pt x="72" y="600"/>
                  </a:lnTo>
                  <a:lnTo>
                    <a:pt x="66" y="618"/>
                  </a:lnTo>
                  <a:lnTo>
                    <a:pt x="60" y="636"/>
                  </a:lnTo>
                  <a:lnTo>
                    <a:pt x="54" y="654"/>
                  </a:lnTo>
                  <a:lnTo>
                    <a:pt x="48" y="672"/>
                  </a:lnTo>
                  <a:lnTo>
                    <a:pt x="48" y="690"/>
                  </a:lnTo>
                  <a:lnTo>
                    <a:pt x="48" y="708"/>
                  </a:lnTo>
                  <a:lnTo>
                    <a:pt x="48" y="726"/>
                  </a:lnTo>
                  <a:lnTo>
                    <a:pt x="48" y="744"/>
                  </a:lnTo>
                  <a:lnTo>
                    <a:pt x="54" y="762"/>
                  </a:lnTo>
                  <a:lnTo>
                    <a:pt x="60" y="780"/>
                  </a:lnTo>
                  <a:lnTo>
                    <a:pt x="72" y="798"/>
                  </a:lnTo>
                  <a:lnTo>
                    <a:pt x="72" y="792"/>
                  </a:lnTo>
                  <a:lnTo>
                    <a:pt x="72" y="78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Rectangle 104"/>
            <p:cNvSpPr>
              <a:spLocks noChangeArrowheads="1"/>
            </p:cNvSpPr>
            <p:nvPr/>
          </p:nvSpPr>
          <p:spPr bwMode="auto">
            <a:xfrm>
              <a:off x="4685413" y="1506188"/>
              <a:ext cx="1131320" cy="478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defTabSz="762000" eaLnBrk="0" hangingPunct="0"/>
              <a:r>
                <a:rPr kumimoji="1" lang="zh-CN" altLang="en-US" sz="140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折射角</a:t>
              </a:r>
            </a:p>
          </p:txBody>
        </p:sp>
        <p:sp>
          <p:nvSpPr>
            <p:cNvPr id="18" name="Rectangle 105"/>
            <p:cNvSpPr>
              <a:spLocks noChangeArrowheads="1"/>
            </p:cNvSpPr>
            <p:nvPr/>
          </p:nvSpPr>
          <p:spPr bwMode="auto">
            <a:xfrm>
              <a:off x="3869973" y="3431396"/>
              <a:ext cx="1188377" cy="478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defTabSz="762000" eaLnBrk="0" hangingPunct="0"/>
              <a:r>
                <a:rPr kumimoji="1" lang="zh-CN" altLang="en-US" sz="140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入射角</a:t>
              </a:r>
            </a:p>
          </p:txBody>
        </p:sp>
        <p:sp>
          <p:nvSpPr>
            <p:cNvPr id="19" name="Line 106"/>
            <p:cNvSpPr>
              <a:spLocks noChangeShapeType="1"/>
            </p:cNvSpPr>
            <p:nvPr/>
          </p:nvSpPr>
          <p:spPr bwMode="auto">
            <a:xfrm>
              <a:off x="5333984" y="2003896"/>
              <a:ext cx="128985" cy="720725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Line 107"/>
            <p:cNvSpPr>
              <a:spLocks noChangeShapeType="1"/>
            </p:cNvSpPr>
            <p:nvPr/>
          </p:nvSpPr>
          <p:spPr bwMode="auto">
            <a:xfrm flipV="1">
              <a:off x="3896238" y="1959445"/>
              <a:ext cx="1135063" cy="76835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Line 108"/>
            <p:cNvSpPr>
              <a:spLocks noChangeShapeType="1"/>
            </p:cNvSpPr>
            <p:nvPr/>
          </p:nvSpPr>
          <p:spPr bwMode="auto">
            <a:xfrm>
              <a:off x="3728864" y="3356992"/>
              <a:ext cx="323321" cy="255588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Line 109"/>
            <p:cNvSpPr>
              <a:spLocks noChangeShapeType="1"/>
            </p:cNvSpPr>
            <p:nvPr/>
          </p:nvSpPr>
          <p:spPr bwMode="auto">
            <a:xfrm flipV="1">
              <a:off x="4827505" y="3297708"/>
              <a:ext cx="215834" cy="267595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Line 110"/>
            <p:cNvSpPr>
              <a:spLocks noChangeShapeType="1"/>
            </p:cNvSpPr>
            <p:nvPr/>
          </p:nvSpPr>
          <p:spPr bwMode="auto">
            <a:xfrm flipV="1">
              <a:off x="6259231" y="3025868"/>
              <a:ext cx="658679" cy="363914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Line 111"/>
            <p:cNvSpPr>
              <a:spLocks noChangeShapeType="1"/>
            </p:cNvSpPr>
            <p:nvPr/>
          </p:nvSpPr>
          <p:spPr bwMode="auto">
            <a:xfrm flipH="1">
              <a:off x="6104450" y="2192605"/>
              <a:ext cx="813461" cy="516035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Freeform 112"/>
            <p:cNvSpPr>
              <a:spLocks/>
            </p:cNvSpPr>
            <p:nvPr/>
          </p:nvSpPr>
          <p:spPr bwMode="auto">
            <a:xfrm>
              <a:off x="6343503" y="2473796"/>
              <a:ext cx="24077" cy="493713"/>
            </a:xfrm>
            <a:custGeom>
              <a:avLst/>
              <a:gdLst>
                <a:gd name="T0" fmla="*/ 0 w 13"/>
                <a:gd name="T1" fmla="*/ 0 h 217"/>
                <a:gd name="T2" fmla="*/ 6 w 13"/>
                <a:gd name="T3" fmla="*/ 18 h 217"/>
                <a:gd name="T4" fmla="*/ 6 w 13"/>
                <a:gd name="T5" fmla="*/ 36 h 217"/>
                <a:gd name="T6" fmla="*/ 6 w 13"/>
                <a:gd name="T7" fmla="*/ 54 h 217"/>
                <a:gd name="T8" fmla="*/ 6 w 13"/>
                <a:gd name="T9" fmla="*/ 72 h 217"/>
                <a:gd name="T10" fmla="*/ 6 w 13"/>
                <a:gd name="T11" fmla="*/ 90 h 217"/>
                <a:gd name="T12" fmla="*/ 0 w 13"/>
                <a:gd name="T13" fmla="*/ 108 h 217"/>
                <a:gd name="T14" fmla="*/ 0 w 13"/>
                <a:gd name="T15" fmla="*/ 126 h 217"/>
                <a:gd name="T16" fmla="*/ 0 w 13"/>
                <a:gd name="T17" fmla="*/ 144 h 217"/>
                <a:gd name="T18" fmla="*/ 0 w 13"/>
                <a:gd name="T19" fmla="*/ 162 h 217"/>
                <a:gd name="T20" fmla="*/ 0 w 13"/>
                <a:gd name="T21" fmla="*/ 180 h 217"/>
                <a:gd name="T22" fmla="*/ 6 w 13"/>
                <a:gd name="T23" fmla="*/ 198 h 217"/>
                <a:gd name="T24" fmla="*/ 12 w 13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217">
                  <a:moveTo>
                    <a:pt x="0" y="0"/>
                  </a:moveTo>
                  <a:lnTo>
                    <a:pt x="6" y="18"/>
                  </a:lnTo>
                  <a:lnTo>
                    <a:pt x="6" y="36"/>
                  </a:lnTo>
                  <a:lnTo>
                    <a:pt x="6" y="54"/>
                  </a:lnTo>
                  <a:lnTo>
                    <a:pt x="6" y="72"/>
                  </a:lnTo>
                  <a:lnTo>
                    <a:pt x="6" y="90"/>
                  </a:lnTo>
                  <a:lnTo>
                    <a:pt x="0" y="108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0" y="162"/>
                  </a:lnTo>
                  <a:lnTo>
                    <a:pt x="0" y="180"/>
                  </a:lnTo>
                  <a:lnTo>
                    <a:pt x="6" y="198"/>
                  </a:lnTo>
                  <a:lnTo>
                    <a:pt x="12" y="216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Freeform 113"/>
            <p:cNvSpPr>
              <a:spLocks/>
            </p:cNvSpPr>
            <p:nvPr/>
          </p:nvSpPr>
          <p:spPr bwMode="auto">
            <a:xfrm>
              <a:off x="6310826" y="2951633"/>
              <a:ext cx="89429" cy="919162"/>
            </a:xfrm>
            <a:custGeom>
              <a:avLst/>
              <a:gdLst>
                <a:gd name="T0" fmla="*/ 18 w 49"/>
                <a:gd name="T1" fmla="*/ 0 h 403"/>
                <a:gd name="T2" fmla="*/ 12 w 49"/>
                <a:gd name="T3" fmla="*/ 18 h 403"/>
                <a:gd name="T4" fmla="*/ 12 w 49"/>
                <a:gd name="T5" fmla="*/ 36 h 403"/>
                <a:gd name="T6" fmla="*/ 12 w 49"/>
                <a:gd name="T7" fmla="*/ 54 h 403"/>
                <a:gd name="T8" fmla="*/ 12 w 49"/>
                <a:gd name="T9" fmla="*/ 72 h 403"/>
                <a:gd name="T10" fmla="*/ 24 w 49"/>
                <a:gd name="T11" fmla="*/ 90 h 403"/>
                <a:gd name="T12" fmla="*/ 24 w 49"/>
                <a:gd name="T13" fmla="*/ 108 h 403"/>
                <a:gd name="T14" fmla="*/ 30 w 49"/>
                <a:gd name="T15" fmla="*/ 126 h 403"/>
                <a:gd name="T16" fmla="*/ 36 w 49"/>
                <a:gd name="T17" fmla="*/ 144 h 403"/>
                <a:gd name="T18" fmla="*/ 36 w 49"/>
                <a:gd name="T19" fmla="*/ 162 h 403"/>
                <a:gd name="T20" fmla="*/ 48 w 49"/>
                <a:gd name="T21" fmla="*/ 180 h 403"/>
                <a:gd name="T22" fmla="*/ 48 w 49"/>
                <a:gd name="T23" fmla="*/ 198 h 403"/>
                <a:gd name="T24" fmla="*/ 48 w 49"/>
                <a:gd name="T25" fmla="*/ 216 h 403"/>
                <a:gd name="T26" fmla="*/ 48 w 49"/>
                <a:gd name="T27" fmla="*/ 234 h 403"/>
                <a:gd name="T28" fmla="*/ 48 w 49"/>
                <a:gd name="T29" fmla="*/ 252 h 403"/>
                <a:gd name="T30" fmla="*/ 48 w 49"/>
                <a:gd name="T31" fmla="*/ 270 h 403"/>
                <a:gd name="T32" fmla="*/ 42 w 49"/>
                <a:gd name="T33" fmla="*/ 288 h 403"/>
                <a:gd name="T34" fmla="*/ 36 w 49"/>
                <a:gd name="T35" fmla="*/ 306 h 403"/>
                <a:gd name="T36" fmla="*/ 30 w 49"/>
                <a:gd name="T37" fmla="*/ 324 h 403"/>
                <a:gd name="T38" fmla="*/ 18 w 49"/>
                <a:gd name="T39" fmla="*/ 342 h 403"/>
                <a:gd name="T40" fmla="*/ 12 w 49"/>
                <a:gd name="T41" fmla="*/ 366 h 403"/>
                <a:gd name="T42" fmla="*/ 12 w 49"/>
                <a:gd name="T43" fmla="*/ 384 h 403"/>
                <a:gd name="T44" fmla="*/ 0 w 49"/>
                <a:gd name="T45" fmla="*/ 402 h 403"/>
                <a:gd name="T46" fmla="*/ 0 w 49"/>
                <a:gd name="T47" fmla="*/ 40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403">
                  <a:moveTo>
                    <a:pt x="18" y="0"/>
                  </a:moveTo>
                  <a:lnTo>
                    <a:pt x="12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72"/>
                  </a:lnTo>
                  <a:lnTo>
                    <a:pt x="24" y="90"/>
                  </a:lnTo>
                  <a:lnTo>
                    <a:pt x="24" y="108"/>
                  </a:lnTo>
                  <a:lnTo>
                    <a:pt x="30" y="126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48" y="216"/>
                  </a:lnTo>
                  <a:lnTo>
                    <a:pt x="48" y="234"/>
                  </a:lnTo>
                  <a:lnTo>
                    <a:pt x="48" y="252"/>
                  </a:lnTo>
                  <a:lnTo>
                    <a:pt x="48" y="270"/>
                  </a:lnTo>
                  <a:lnTo>
                    <a:pt x="42" y="288"/>
                  </a:lnTo>
                  <a:lnTo>
                    <a:pt x="36" y="306"/>
                  </a:lnTo>
                  <a:lnTo>
                    <a:pt x="30" y="324"/>
                  </a:lnTo>
                  <a:lnTo>
                    <a:pt x="18" y="342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0" y="402"/>
                  </a:lnTo>
                  <a:lnTo>
                    <a:pt x="0" y="40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Freeform 114"/>
            <p:cNvSpPr>
              <a:spLocks/>
            </p:cNvSpPr>
            <p:nvPr/>
          </p:nvSpPr>
          <p:spPr bwMode="auto">
            <a:xfrm>
              <a:off x="6288469" y="3867621"/>
              <a:ext cx="24077" cy="454025"/>
            </a:xfrm>
            <a:custGeom>
              <a:avLst/>
              <a:gdLst>
                <a:gd name="T0" fmla="*/ 12 w 13"/>
                <a:gd name="T1" fmla="*/ 0 h 199"/>
                <a:gd name="T2" fmla="*/ 12 w 13"/>
                <a:gd name="T3" fmla="*/ 18 h 199"/>
                <a:gd name="T4" fmla="*/ 12 w 13"/>
                <a:gd name="T5" fmla="*/ 36 h 199"/>
                <a:gd name="T6" fmla="*/ 12 w 13"/>
                <a:gd name="T7" fmla="*/ 54 h 199"/>
                <a:gd name="T8" fmla="*/ 12 w 13"/>
                <a:gd name="T9" fmla="*/ 72 h 199"/>
                <a:gd name="T10" fmla="*/ 12 w 13"/>
                <a:gd name="T11" fmla="*/ 90 h 199"/>
                <a:gd name="T12" fmla="*/ 12 w 13"/>
                <a:gd name="T13" fmla="*/ 108 h 199"/>
                <a:gd name="T14" fmla="*/ 12 w 13"/>
                <a:gd name="T15" fmla="*/ 126 h 199"/>
                <a:gd name="T16" fmla="*/ 12 w 13"/>
                <a:gd name="T17" fmla="*/ 144 h 199"/>
                <a:gd name="T18" fmla="*/ 12 w 13"/>
                <a:gd name="T19" fmla="*/ 162 h 199"/>
                <a:gd name="T20" fmla="*/ 6 w 13"/>
                <a:gd name="T21" fmla="*/ 180 h 199"/>
                <a:gd name="T22" fmla="*/ 0 w 13"/>
                <a:gd name="T23" fmla="*/ 1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99">
                  <a:moveTo>
                    <a:pt x="12" y="0"/>
                  </a:moveTo>
                  <a:lnTo>
                    <a:pt x="12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72"/>
                  </a:lnTo>
                  <a:lnTo>
                    <a:pt x="12" y="90"/>
                  </a:lnTo>
                  <a:lnTo>
                    <a:pt x="12" y="108"/>
                  </a:lnTo>
                  <a:lnTo>
                    <a:pt x="12" y="126"/>
                  </a:lnTo>
                  <a:lnTo>
                    <a:pt x="12" y="144"/>
                  </a:lnTo>
                  <a:lnTo>
                    <a:pt x="12" y="162"/>
                  </a:lnTo>
                  <a:lnTo>
                    <a:pt x="6" y="180"/>
                  </a:lnTo>
                  <a:lnTo>
                    <a:pt x="0" y="198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Arc 115"/>
            <p:cNvSpPr>
              <a:spLocks/>
            </p:cNvSpPr>
            <p:nvPr/>
          </p:nvSpPr>
          <p:spPr bwMode="auto">
            <a:xfrm rot="540000">
              <a:off x="5230797" y="2689696"/>
              <a:ext cx="383514" cy="3460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ap="rnd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 Box 116"/>
            <p:cNvSpPr txBox="1">
              <a:spLocks noChangeArrowheads="1"/>
            </p:cNvSpPr>
            <p:nvPr/>
          </p:nvSpPr>
          <p:spPr bwMode="auto">
            <a:xfrm>
              <a:off x="6766959" y="1873506"/>
              <a:ext cx="3552842" cy="482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kumimoji="1" lang="zh-CN" altLang="en-US" sz="14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包层（</a:t>
              </a:r>
              <a:r>
                <a:rPr kumimoji="1"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低折射率的媒体）</a:t>
              </a:r>
            </a:p>
          </p:txBody>
        </p:sp>
        <p:sp>
          <p:nvSpPr>
            <p:cNvPr id="30" name="Line 117"/>
            <p:cNvSpPr>
              <a:spLocks noChangeShapeType="1"/>
            </p:cNvSpPr>
            <p:nvPr/>
          </p:nvSpPr>
          <p:spPr bwMode="auto">
            <a:xfrm flipH="1">
              <a:off x="6082090" y="3820992"/>
              <a:ext cx="835821" cy="348308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 Box 118"/>
            <p:cNvSpPr txBox="1">
              <a:spLocks noChangeArrowheads="1"/>
            </p:cNvSpPr>
            <p:nvPr/>
          </p:nvSpPr>
          <p:spPr bwMode="auto">
            <a:xfrm>
              <a:off x="6762632" y="3565304"/>
              <a:ext cx="3552844" cy="482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kumimoji="1" lang="zh-CN" altLang="en-US" sz="14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包层（</a:t>
              </a:r>
              <a:r>
                <a:rPr kumimoji="1"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低折射率的媒体）</a:t>
              </a:r>
            </a:p>
          </p:txBody>
        </p:sp>
        <p:sp>
          <p:nvSpPr>
            <p:cNvPr id="32" name="Text Box 119"/>
            <p:cNvSpPr txBox="1">
              <a:spLocks noChangeArrowheads="1"/>
            </p:cNvSpPr>
            <p:nvPr/>
          </p:nvSpPr>
          <p:spPr bwMode="auto">
            <a:xfrm>
              <a:off x="6762632" y="2748698"/>
              <a:ext cx="3475453" cy="482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kumimoji="1" lang="zh-CN" altLang="en-US" sz="14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纤芯（</a:t>
              </a:r>
              <a:r>
                <a:rPr kumimoji="1"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高折射率的媒体）            </a:t>
              </a:r>
            </a:p>
          </p:txBody>
        </p:sp>
        <p:sp>
          <p:nvSpPr>
            <p:cNvPr id="33" name="AutoShape 120"/>
            <p:cNvSpPr>
              <a:spLocks noChangeArrowheads="1"/>
            </p:cNvSpPr>
            <p:nvPr/>
          </p:nvSpPr>
          <p:spPr bwMode="auto">
            <a:xfrm rot="5400000">
              <a:off x="541256" y="2682089"/>
              <a:ext cx="1885950" cy="1415389"/>
            </a:xfrm>
            <a:prstGeom prst="can">
              <a:avLst>
                <a:gd name="adj" fmla="val 29815"/>
              </a:avLst>
            </a:prstGeom>
            <a:gradFill rotWithShape="1">
              <a:gsLst>
                <a:gs pos="0">
                  <a:srgbClr val="66FFFF">
                    <a:gamma/>
                    <a:shade val="46275"/>
                    <a:invGamma/>
                  </a:srgbClr>
                </a:gs>
                <a:gs pos="50000">
                  <a:srgbClr val="66FFFF"/>
                </a:gs>
                <a:gs pos="100000">
                  <a:srgbClr val="66FF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AutoShape 121"/>
            <p:cNvSpPr>
              <a:spLocks noChangeArrowheads="1"/>
            </p:cNvSpPr>
            <p:nvPr/>
          </p:nvSpPr>
          <p:spPr bwMode="auto">
            <a:xfrm rot="5400000">
              <a:off x="1828784" y="3062493"/>
              <a:ext cx="901700" cy="708554"/>
            </a:xfrm>
            <a:prstGeom prst="can">
              <a:avLst>
                <a:gd name="adj" fmla="val 27343"/>
              </a:avLst>
            </a:prstGeom>
            <a:solidFill>
              <a:srgbClr val="FFFFFF"/>
            </a:solidFill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 Box 122"/>
            <p:cNvSpPr txBox="1">
              <a:spLocks noChangeArrowheads="1"/>
            </p:cNvSpPr>
            <p:nvPr/>
          </p:nvSpPr>
          <p:spPr bwMode="auto">
            <a:xfrm>
              <a:off x="-387650" y="2465081"/>
              <a:ext cx="852764" cy="482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包层</a:t>
              </a:r>
            </a:p>
          </p:txBody>
        </p:sp>
        <p:sp>
          <p:nvSpPr>
            <p:cNvPr id="36" name="Line 123"/>
            <p:cNvSpPr>
              <a:spLocks noChangeShapeType="1"/>
            </p:cNvSpPr>
            <p:nvPr/>
          </p:nvSpPr>
          <p:spPr bwMode="auto">
            <a:xfrm>
              <a:off x="362941" y="2720651"/>
              <a:ext cx="1209859" cy="1190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 Box 124"/>
            <p:cNvSpPr txBox="1">
              <a:spLocks noChangeArrowheads="1"/>
            </p:cNvSpPr>
            <p:nvPr/>
          </p:nvSpPr>
          <p:spPr bwMode="auto">
            <a:xfrm>
              <a:off x="2048516" y="1857846"/>
              <a:ext cx="1002640" cy="482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纤芯</a:t>
              </a:r>
            </a:p>
          </p:txBody>
        </p:sp>
        <p:sp>
          <p:nvSpPr>
            <p:cNvPr id="38" name="Line 125"/>
            <p:cNvSpPr>
              <a:spLocks noChangeShapeType="1"/>
            </p:cNvSpPr>
            <p:nvPr/>
          </p:nvSpPr>
          <p:spPr bwMode="auto">
            <a:xfrm flipH="1">
              <a:off x="2186765" y="2295996"/>
              <a:ext cx="270008" cy="874713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Line 96"/>
            <p:cNvSpPr>
              <a:spLocks noChangeShapeType="1"/>
            </p:cNvSpPr>
            <p:nvPr/>
          </p:nvSpPr>
          <p:spPr bwMode="auto">
            <a:xfrm flipV="1">
              <a:off x="3815409" y="2596034"/>
              <a:ext cx="428228" cy="36512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8" name="对角圆角矩形 47"/>
          <p:cNvSpPr/>
          <p:nvPr/>
        </p:nvSpPr>
        <p:spPr>
          <a:xfrm>
            <a:off x="556963" y="3152502"/>
            <a:ext cx="8048776" cy="1245324"/>
          </a:xfrm>
          <a:prstGeom prst="round2DiagRect">
            <a:avLst/>
          </a:prstGeom>
          <a:solidFill>
            <a:srgbClr val="0098F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31519" y="3241826"/>
            <a:ext cx="77998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光纤通常由非常透明的石英玻璃拉成细丝，主要由</a:t>
            </a:r>
            <a:r>
              <a:rPr lang="zh-CN" altLang="en-US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纤芯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包层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构成双层通信圆柱体。当光线从高折射率的媒体射向低折射率的媒体时，其折射角将大于入射角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。如果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入射角足够大，就会出现</a:t>
            </a:r>
            <a:r>
              <a:rPr lang="zh-CN" altLang="en-US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全反射，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光也就沿着光纤传输下去。</a:t>
            </a:r>
          </a:p>
        </p:txBody>
      </p:sp>
      <p:sp>
        <p:nvSpPr>
          <p:cNvPr id="50" name="矩形 49"/>
          <p:cNvSpPr/>
          <p:nvPr/>
        </p:nvSpPr>
        <p:spPr>
          <a:xfrm>
            <a:off x="659940" y="1193478"/>
            <a:ext cx="2292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光线</a:t>
            </a: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在光纤中的折射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136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光波在纤芯中的传播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556963" y="1098584"/>
            <a:ext cx="8048776" cy="198424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082332" y="1324111"/>
            <a:ext cx="2292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光波在纤芯中的传播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081518" y="1301854"/>
            <a:ext cx="7086690" cy="1522349"/>
            <a:chOff x="1299015" y="2482915"/>
            <a:chExt cx="7086690" cy="1522349"/>
          </a:xfrm>
        </p:grpSpPr>
        <p:sp>
          <p:nvSpPr>
            <p:cNvPr id="56" name="Rectangle 3"/>
            <p:cNvSpPr>
              <a:spLocks noChangeArrowheads="1"/>
            </p:cNvSpPr>
            <p:nvPr/>
          </p:nvSpPr>
          <p:spPr bwMode="auto">
            <a:xfrm>
              <a:off x="2884091" y="3170239"/>
              <a:ext cx="5298678" cy="244475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rgbClr val="000099"/>
                </a:solidFill>
              </a:endParaRPr>
            </a:p>
          </p:txBody>
        </p:sp>
        <p:sp>
          <p:nvSpPr>
            <p:cNvPr id="57" name="Rectangle 4"/>
            <p:cNvSpPr>
              <a:spLocks noChangeArrowheads="1"/>
            </p:cNvSpPr>
            <p:nvPr/>
          </p:nvSpPr>
          <p:spPr bwMode="auto">
            <a:xfrm>
              <a:off x="2884091" y="3414713"/>
              <a:ext cx="5298678" cy="344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rgbClr val="000099"/>
                </a:solidFill>
              </a:endParaRPr>
            </a:p>
          </p:txBody>
        </p:sp>
        <p:sp>
          <p:nvSpPr>
            <p:cNvPr id="58" name="Rectangle 5"/>
            <p:cNvSpPr>
              <a:spLocks noChangeArrowheads="1"/>
            </p:cNvSpPr>
            <p:nvPr/>
          </p:nvSpPr>
          <p:spPr bwMode="auto">
            <a:xfrm>
              <a:off x="2884091" y="3759201"/>
              <a:ext cx="5298678" cy="246063"/>
            </a:xfrm>
            <a:prstGeom prst="rect">
              <a:avLst/>
            </a:prstGeom>
            <a:solidFill>
              <a:srgbClr val="00FFCC"/>
            </a:soli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rgbClr val="000099"/>
                </a:solidFill>
              </a:endParaRPr>
            </a:p>
          </p:txBody>
        </p:sp>
        <p:sp>
          <p:nvSpPr>
            <p:cNvPr id="59" name="AutoShape 6"/>
            <p:cNvSpPr>
              <a:spLocks noChangeArrowheads="1"/>
            </p:cNvSpPr>
            <p:nvPr/>
          </p:nvSpPr>
          <p:spPr bwMode="auto">
            <a:xfrm rot="5400000">
              <a:off x="1524133" y="3116528"/>
              <a:ext cx="835025" cy="942446"/>
            </a:xfrm>
            <a:prstGeom prst="can">
              <a:avLst>
                <a:gd name="adj" fmla="val 26046"/>
              </a:avLst>
            </a:prstGeom>
            <a:gradFill rotWithShape="1">
              <a:gsLst>
                <a:gs pos="0">
                  <a:schemeClr val="accent5">
                    <a:lumMod val="50000"/>
                  </a:schemeClr>
                </a:gs>
                <a:gs pos="50000">
                  <a:srgbClr val="00FFCC"/>
                </a:gs>
                <a:gs pos="100000">
                  <a:schemeClr val="accent5">
                    <a:lumMod val="50000"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rgbClr val="000099"/>
                </a:solidFill>
              </a:endParaRPr>
            </a:p>
          </p:txBody>
        </p:sp>
        <p:sp>
          <p:nvSpPr>
            <p:cNvPr id="60" name="AutoShape 7"/>
            <p:cNvSpPr>
              <a:spLocks noChangeArrowheads="1"/>
            </p:cNvSpPr>
            <p:nvPr/>
          </p:nvSpPr>
          <p:spPr bwMode="auto">
            <a:xfrm rot="5400000">
              <a:off x="2299098" y="3351345"/>
              <a:ext cx="344487" cy="471223"/>
            </a:xfrm>
            <a:prstGeom prst="can">
              <a:avLst>
                <a:gd name="adj" fmla="val 20711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rgbClr val="000099"/>
                </a:solidFill>
              </a:endParaRPr>
            </a:p>
          </p:txBody>
        </p:sp>
        <p:grpSp>
          <p:nvGrpSpPr>
            <p:cNvPr id="61" name="Group 8"/>
            <p:cNvGrpSpPr>
              <a:grpSpLocks/>
            </p:cNvGrpSpPr>
            <p:nvPr/>
          </p:nvGrpSpPr>
          <p:grpSpPr bwMode="auto">
            <a:xfrm>
              <a:off x="2884091" y="3170239"/>
              <a:ext cx="5298678" cy="835025"/>
              <a:chOff x="912" y="912"/>
              <a:chExt cx="4608" cy="816"/>
            </a:xfrm>
          </p:grpSpPr>
          <p:sp>
            <p:nvSpPr>
              <p:cNvPr id="68" name="Line 9"/>
              <p:cNvSpPr>
                <a:spLocks noChangeShapeType="1"/>
              </p:cNvSpPr>
              <p:nvPr/>
            </p:nvSpPr>
            <p:spPr bwMode="auto">
              <a:xfrm>
                <a:off x="912" y="912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solidFill>
                    <a:srgbClr val="000099"/>
                  </a:solidFill>
                </a:endParaRPr>
              </a:p>
            </p:txBody>
          </p:sp>
          <p:sp>
            <p:nvSpPr>
              <p:cNvPr id="69" name="Line 10"/>
              <p:cNvSpPr>
                <a:spLocks noChangeShapeType="1"/>
              </p:cNvSpPr>
              <p:nvPr/>
            </p:nvSpPr>
            <p:spPr bwMode="auto">
              <a:xfrm>
                <a:off x="912" y="1152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solidFill>
                    <a:srgbClr val="000099"/>
                  </a:solidFill>
                </a:endParaRPr>
              </a:p>
            </p:txBody>
          </p:sp>
          <p:sp>
            <p:nvSpPr>
              <p:cNvPr id="70" name="Line 11"/>
              <p:cNvSpPr>
                <a:spLocks noChangeShapeType="1"/>
              </p:cNvSpPr>
              <p:nvPr/>
            </p:nvSpPr>
            <p:spPr bwMode="auto">
              <a:xfrm>
                <a:off x="912" y="1488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solidFill>
                    <a:srgbClr val="000099"/>
                  </a:solidFill>
                </a:endParaRPr>
              </a:p>
            </p:txBody>
          </p:sp>
          <p:sp>
            <p:nvSpPr>
              <p:cNvPr id="71" name="Line 12"/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4608" cy="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b="1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>
              <a:off x="2777465" y="3584576"/>
              <a:ext cx="5608240" cy="3175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srgbClr val="000099"/>
                </a:solidFill>
              </a:endParaRPr>
            </a:p>
          </p:txBody>
        </p:sp>
        <p:sp>
          <p:nvSpPr>
            <p:cNvPr id="63" name="Text Box 14"/>
            <p:cNvSpPr txBox="1">
              <a:spLocks noChangeArrowheads="1"/>
            </p:cNvSpPr>
            <p:nvPr/>
          </p:nvSpPr>
          <p:spPr bwMode="auto">
            <a:xfrm>
              <a:off x="2217733" y="2482915"/>
              <a:ext cx="902811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高折射率</a:t>
              </a:r>
            </a:p>
            <a:p>
              <a:pPr algn="ctr"/>
              <a:r>
                <a:rPr kumimoji="1"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kumimoji="1"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纤芯</a:t>
              </a:r>
              <a:r>
                <a:rPr kumimoji="1"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</a:p>
          </p:txBody>
        </p:sp>
        <p:sp>
          <p:nvSpPr>
            <p:cNvPr id="64" name="Text Box 15"/>
            <p:cNvSpPr txBox="1">
              <a:spLocks noChangeArrowheads="1"/>
            </p:cNvSpPr>
            <p:nvPr/>
          </p:nvSpPr>
          <p:spPr bwMode="auto">
            <a:xfrm>
              <a:off x="1299015" y="2482915"/>
              <a:ext cx="902811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低折射率</a:t>
              </a:r>
            </a:p>
            <a:p>
              <a:pPr algn="ctr"/>
              <a:r>
                <a:rPr kumimoji="1"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kumimoji="1"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包层</a:t>
              </a:r>
              <a:r>
                <a:rPr kumimoji="1"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</a:p>
          </p:txBody>
        </p:sp>
        <p:sp>
          <p:nvSpPr>
            <p:cNvPr id="65" name="Line 16"/>
            <p:cNvSpPr>
              <a:spLocks noChangeShapeType="1"/>
            </p:cNvSpPr>
            <p:nvPr/>
          </p:nvSpPr>
          <p:spPr bwMode="auto">
            <a:xfrm flipH="1">
              <a:off x="2529814" y="3006135"/>
              <a:ext cx="139324" cy="408578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srgbClr val="000099"/>
                </a:solidFill>
              </a:endParaRPr>
            </a:p>
          </p:txBody>
        </p:sp>
        <p:sp>
          <p:nvSpPr>
            <p:cNvPr id="66" name="Line 17"/>
            <p:cNvSpPr>
              <a:spLocks noChangeShapeType="1"/>
            </p:cNvSpPr>
            <p:nvPr/>
          </p:nvSpPr>
          <p:spPr bwMode="auto">
            <a:xfrm>
              <a:off x="1730971" y="3006134"/>
              <a:ext cx="0" cy="164103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srgbClr val="000099"/>
                </a:solidFill>
              </a:endParaRPr>
            </a:p>
          </p:txBody>
        </p:sp>
      </p:grpSp>
      <p:sp>
        <p:nvSpPr>
          <p:cNvPr id="72" name="Freeform 19"/>
          <p:cNvSpPr>
            <a:spLocks/>
          </p:cNvSpPr>
          <p:nvPr/>
        </p:nvSpPr>
        <p:spPr bwMode="auto">
          <a:xfrm>
            <a:off x="2695830" y="2234774"/>
            <a:ext cx="5276321" cy="343365"/>
          </a:xfrm>
          <a:custGeom>
            <a:avLst/>
            <a:gdLst>
              <a:gd name="T0" fmla="*/ 0 w 4302"/>
              <a:gd name="T1" fmla="*/ 108 h 336"/>
              <a:gd name="T2" fmla="*/ 384 w 4302"/>
              <a:gd name="T3" fmla="*/ 0 h 336"/>
              <a:gd name="T4" fmla="*/ 1560 w 4302"/>
              <a:gd name="T5" fmla="*/ 336 h 336"/>
              <a:gd name="T6" fmla="*/ 2742 w 4302"/>
              <a:gd name="T7" fmla="*/ 0 h 336"/>
              <a:gd name="T8" fmla="*/ 3918 w 4302"/>
              <a:gd name="T9" fmla="*/ 330 h 336"/>
              <a:gd name="T10" fmla="*/ 4302 w 4302"/>
              <a:gd name="T11" fmla="*/ 204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02" h="336">
                <a:moveTo>
                  <a:pt x="0" y="108"/>
                </a:moveTo>
                <a:lnTo>
                  <a:pt x="384" y="0"/>
                </a:lnTo>
                <a:lnTo>
                  <a:pt x="1560" y="336"/>
                </a:lnTo>
                <a:lnTo>
                  <a:pt x="2742" y="0"/>
                </a:lnTo>
                <a:lnTo>
                  <a:pt x="3918" y="330"/>
                </a:lnTo>
                <a:lnTo>
                  <a:pt x="4302" y="204"/>
                </a:lnTo>
              </a:path>
            </a:pathLst>
          </a:custGeom>
          <a:noFill/>
          <a:ln w="57150" cmpd="sng">
            <a:solidFill>
              <a:srgbClr val="0000FF"/>
            </a:solidFill>
            <a:round/>
            <a:headEnd type="none" w="med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000099"/>
              </a:solidFill>
            </a:endParaRPr>
          </a:p>
        </p:txBody>
      </p:sp>
      <p:sp>
        <p:nvSpPr>
          <p:cNvPr id="73" name="Text Box 18"/>
          <p:cNvSpPr txBox="1">
            <a:spLocks noChangeArrowheads="1"/>
          </p:cNvSpPr>
          <p:nvPr/>
        </p:nvSpPr>
        <p:spPr bwMode="auto">
          <a:xfrm>
            <a:off x="2018233" y="3153078"/>
            <a:ext cx="48789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光线在纤芯中传输的方式是不断地</a:t>
            </a:r>
            <a:r>
              <a:rPr kumimoji="1"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全反射</a:t>
            </a:r>
            <a:endParaRPr kumimoji="1"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62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多模光纤 </a:t>
            </a:r>
          </a:p>
          <a:p>
            <a:pPr lvl="1"/>
            <a:r>
              <a:rPr lang="zh-CN" altLang="en-US" dirty="0"/>
              <a:t>可以存在</a:t>
            </a:r>
            <a:r>
              <a:rPr lang="zh-CN" altLang="en-US" dirty="0">
                <a:solidFill>
                  <a:srgbClr val="0000FF"/>
                </a:solidFill>
              </a:rPr>
              <a:t>多条</a:t>
            </a:r>
            <a:r>
              <a:rPr lang="zh-CN" altLang="en-US" dirty="0"/>
              <a:t>不同角度入射的</a:t>
            </a:r>
            <a:r>
              <a:rPr lang="zh-CN" altLang="en-US" dirty="0">
                <a:solidFill>
                  <a:srgbClr val="0000FF"/>
                </a:solidFill>
              </a:rPr>
              <a:t>光线</a:t>
            </a:r>
            <a:r>
              <a:rPr lang="zh-CN" altLang="en-US" dirty="0"/>
              <a:t>在一条光纤中传输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光脉冲在多模光纤中传输时会逐渐展宽，造成</a:t>
            </a:r>
            <a:r>
              <a:rPr lang="zh-CN" altLang="en-US" dirty="0" smtClean="0"/>
              <a:t>失真，只</a:t>
            </a:r>
            <a:r>
              <a:rPr lang="zh-CN" altLang="en-US" dirty="0"/>
              <a:t>适合于近距离传输。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单模光纤</a:t>
            </a:r>
          </a:p>
          <a:p>
            <a:pPr lvl="1"/>
            <a:r>
              <a:rPr lang="zh-CN" altLang="en-US" dirty="0"/>
              <a:t>其直径减小到只有一个光的波长（几个微米），</a:t>
            </a:r>
            <a:r>
              <a:rPr lang="zh-CN" altLang="en-US" dirty="0" smtClean="0"/>
              <a:t>可</a:t>
            </a:r>
            <a:r>
              <a:rPr lang="zh-CN" altLang="en-US" dirty="0"/>
              <a:t>使光线一直向前传播，而</a:t>
            </a:r>
            <a:r>
              <a:rPr lang="zh-CN" altLang="en-US" dirty="0">
                <a:solidFill>
                  <a:srgbClr val="0000FF"/>
                </a:solidFill>
              </a:rPr>
              <a:t>不会产生多次反射</a:t>
            </a:r>
            <a:r>
              <a:rPr lang="zh-CN" altLang="en-US" dirty="0" smtClean="0">
                <a:solidFill>
                  <a:srgbClr val="0000FF"/>
                </a:solidFill>
              </a:rPr>
              <a:t>。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制造成本</a:t>
            </a:r>
            <a:r>
              <a:rPr lang="zh-CN" altLang="en-US" dirty="0"/>
              <a:t>较高</a:t>
            </a:r>
            <a:r>
              <a:rPr lang="zh-CN" altLang="en-US" dirty="0" smtClean="0"/>
              <a:t>，但衰</a:t>
            </a:r>
            <a:r>
              <a:rPr lang="zh-CN" altLang="en-US" dirty="0"/>
              <a:t>耗</a:t>
            </a:r>
            <a:r>
              <a:rPr lang="zh-CN" altLang="en-US" dirty="0" smtClean="0"/>
              <a:t>较小。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光源</a:t>
            </a:r>
            <a:r>
              <a:rPr lang="zh-CN" altLang="en-US" dirty="0"/>
              <a:t>要使用昂贵的半导体激光器</a:t>
            </a:r>
            <a:r>
              <a:rPr lang="zh-CN" altLang="en-US" dirty="0" smtClean="0"/>
              <a:t>，不能</a:t>
            </a:r>
            <a:r>
              <a:rPr lang="zh-CN" altLang="en-US" dirty="0"/>
              <a:t>使用较便宜的发光二极管。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多模光纤与单模光纤</a:t>
            </a:r>
          </a:p>
        </p:txBody>
      </p:sp>
    </p:spTree>
    <p:extLst>
      <p:ext uri="{BB962C8B-B14F-4D97-AF65-F5344CB8AC3E}">
        <p14:creationId xmlns:p14="http://schemas.microsoft.com/office/powerpoint/2010/main" val="378856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多模光纤与单模光纤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56963" y="1067665"/>
            <a:ext cx="8048776" cy="2912146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2277820" y="1673073"/>
            <a:ext cx="4648822" cy="5602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 sz="1400" b="1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2264907" y="1566779"/>
            <a:ext cx="4648822" cy="238400"/>
          </a:xfrm>
          <a:prstGeom prst="rect">
            <a:avLst/>
          </a:prstGeom>
          <a:solidFill>
            <a:srgbClr val="99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2275668" y="2137946"/>
            <a:ext cx="4648822" cy="238400"/>
          </a:xfrm>
          <a:prstGeom prst="rect">
            <a:avLst/>
          </a:prstGeom>
          <a:solidFill>
            <a:srgbClr val="99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2275668" y="1565786"/>
            <a:ext cx="4648822" cy="810561"/>
            <a:chOff x="912" y="912"/>
            <a:chExt cx="4608" cy="816"/>
          </a:xfrm>
        </p:grpSpPr>
        <p:sp>
          <p:nvSpPr>
            <p:cNvPr id="9" name="Line 34"/>
            <p:cNvSpPr>
              <a:spLocks noChangeShapeType="1"/>
            </p:cNvSpPr>
            <p:nvPr/>
          </p:nvSpPr>
          <p:spPr bwMode="auto">
            <a:xfrm>
              <a:off x="912" y="912"/>
              <a:ext cx="4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Line 35"/>
            <p:cNvSpPr>
              <a:spLocks noChangeShapeType="1"/>
            </p:cNvSpPr>
            <p:nvPr/>
          </p:nvSpPr>
          <p:spPr bwMode="auto">
            <a:xfrm>
              <a:off x="912" y="1152"/>
              <a:ext cx="4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Line 36"/>
            <p:cNvSpPr>
              <a:spLocks noChangeShapeType="1"/>
            </p:cNvSpPr>
            <p:nvPr/>
          </p:nvSpPr>
          <p:spPr bwMode="auto">
            <a:xfrm>
              <a:off x="912" y="1488"/>
              <a:ext cx="4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Line 37"/>
            <p:cNvSpPr>
              <a:spLocks noChangeShapeType="1"/>
            </p:cNvSpPr>
            <p:nvPr/>
          </p:nvSpPr>
          <p:spPr bwMode="auto">
            <a:xfrm>
              <a:off x="912" y="1728"/>
              <a:ext cx="4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Line 38"/>
          <p:cNvSpPr>
            <a:spLocks noChangeShapeType="1"/>
          </p:cNvSpPr>
          <p:nvPr/>
        </p:nvSpPr>
        <p:spPr bwMode="auto">
          <a:xfrm>
            <a:off x="2183122" y="1968086"/>
            <a:ext cx="4816697" cy="298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1400" b="1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1476116" y="1339310"/>
            <a:ext cx="6280213" cy="894005"/>
            <a:chOff x="15" y="1206"/>
            <a:chExt cx="5836" cy="900"/>
          </a:xfrm>
        </p:grpSpPr>
        <p:grpSp>
          <p:nvGrpSpPr>
            <p:cNvPr id="15" name="Group 40"/>
            <p:cNvGrpSpPr>
              <a:grpSpLocks/>
            </p:cNvGrpSpPr>
            <p:nvPr/>
          </p:nvGrpSpPr>
          <p:grpSpPr bwMode="auto">
            <a:xfrm>
              <a:off x="15" y="1232"/>
              <a:ext cx="839" cy="874"/>
              <a:chOff x="15" y="1232"/>
              <a:chExt cx="839" cy="874"/>
            </a:xfrm>
          </p:grpSpPr>
          <p:sp>
            <p:nvSpPr>
              <p:cNvPr id="21" name="Rectangle 41"/>
              <p:cNvSpPr>
                <a:spLocks noChangeArrowheads="1"/>
              </p:cNvSpPr>
              <p:nvPr/>
            </p:nvSpPr>
            <p:spPr bwMode="auto">
              <a:xfrm>
                <a:off x="177" y="1578"/>
                <a:ext cx="480" cy="5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400" b="1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Line 42"/>
              <p:cNvSpPr>
                <a:spLocks noChangeShapeType="1"/>
              </p:cNvSpPr>
              <p:nvPr/>
            </p:nvSpPr>
            <p:spPr bwMode="auto">
              <a:xfrm>
                <a:off x="417" y="1578"/>
                <a:ext cx="0" cy="528"/>
              </a:xfrm>
              <a:prstGeom prst="line">
                <a:avLst/>
              </a:prstGeom>
              <a:noFill/>
              <a:ln w="6350">
                <a:solidFill>
                  <a:srgbClr val="33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1400" b="1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Freeform 43"/>
              <p:cNvSpPr>
                <a:spLocks/>
              </p:cNvSpPr>
              <p:nvPr/>
            </p:nvSpPr>
            <p:spPr bwMode="auto">
              <a:xfrm>
                <a:off x="177" y="1580"/>
                <a:ext cx="480" cy="526"/>
              </a:xfrm>
              <a:custGeom>
                <a:avLst/>
                <a:gdLst>
                  <a:gd name="T0" fmla="*/ 0 w 672"/>
                  <a:gd name="T1" fmla="*/ 670 h 670"/>
                  <a:gd name="T2" fmla="*/ 126 w 672"/>
                  <a:gd name="T3" fmla="*/ 637 h 670"/>
                  <a:gd name="T4" fmla="*/ 192 w 672"/>
                  <a:gd name="T5" fmla="*/ 526 h 670"/>
                  <a:gd name="T6" fmla="*/ 240 w 672"/>
                  <a:gd name="T7" fmla="*/ 334 h 670"/>
                  <a:gd name="T8" fmla="*/ 279 w 672"/>
                  <a:gd name="T9" fmla="*/ 139 h 670"/>
                  <a:gd name="T10" fmla="*/ 303 w 672"/>
                  <a:gd name="T11" fmla="*/ 40 h 670"/>
                  <a:gd name="T12" fmla="*/ 339 w 672"/>
                  <a:gd name="T13" fmla="*/ 1 h 670"/>
                  <a:gd name="T14" fmla="*/ 369 w 672"/>
                  <a:gd name="T15" fmla="*/ 34 h 670"/>
                  <a:gd name="T16" fmla="*/ 396 w 672"/>
                  <a:gd name="T17" fmla="*/ 136 h 670"/>
                  <a:gd name="T18" fmla="*/ 432 w 672"/>
                  <a:gd name="T19" fmla="*/ 337 h 670"/>
                  <a:gd name="T20" fmla="*/ 456 w 672"/>
                  <a:gd name="T21" fmla="*/ 457 h 670"/>
                  <a:gd name="T22" fmla="*/ 504 w 672"/>
                  <a:gd name="T23" fmla="*/ 595 h 670"/>
                  <a:gd name="T24" fmla="*/ 573 w 672"/>
                  <a:gd name="T25" fmla="*/ 643 h 670"/>
                  <a:gd name="T26" fmla="*/ 612 w 672"/>
                  <a:gd name="T27" fmla="*/ 655 h 670"/>
                  <a:gd name="T28" fmla="*/ 672 w 672"/>
                  <a:gd name="T29" fmla="*/ 67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2" h="670">
                    <a:moveTo>
                      <a:pt x="0" y="670"/>
                    </a:moveTo>
                    <a:cubicBezTo>
                      <a:pt x="21" y="664"/>
                      <a:pt x="94" y="661"/>
                      <a:pt x="126" y="637"/>
                    </a:cubicBezTo>
                    <a:cubicBezTo>
                      <a:pt x="158" y="613"/>
                      <a:pt x="173" y="576"/>
                      <a:pt x="192" y="526"/>
                    </a:cubicBezTo>
                    <a:cubicBezTo>
                      <a:pt x="211" y="476"/>
                      <a:pt x="226" y="398"/>
                      <a:pt x="240" y="334"/>
                    </a:cubicBezTo>
                    <a:cubicBezTo>
                      <a:pt x="254" y="270"/>
                      <a:pt x="269" y="188"/>
                      <a:pt x="279" y="139"/>
                    </a:cubicBezTo>
                    <a:cubicBezTo>
                      <a:pt x="289" y="90"/>
                      <a:pt x="293" y="63"/>
                      <a:pt x="303" y="40"/>
                    </a:cubicBezTo>
                    <a:cubicBezTo>
                      <a:pt x="313" y="17"/>
                      <a:pt x="328" y="2"/>
                      <a:pt x="339" y="1"/>
                    </a:cubicBezTo>
                    <a:cubicBezTo>
                      <a:pt x="350" y="0"/>
                      <a:pt x="360" y="12"/>
                      <a:pt x="369" y="34"/>
                    </a:cubicBezTo>
                    <a:cubicBezTo>
                      <a:pt x="378" y="56"/>
                      <a:pt x="386" y="86"/>
                      <a:pt x="396" y="136"/>
                    </a:cubicBezTo>
                    <a:cubicBezTo>
                      <a:pt x="406" y="186"/>
                      <a:pt x="422" y="284"/>
                      <a:pt x="432" y="337"/>
                    </a:cubicBezTo>
                    <a:cubicBezTo>
                      <a:pt x="442" y="390"/>
                      <a:pt x="444" y="414"/>
                      <a:pt x="456" y="457"/>
                    </a:cubicBezTo>
                    <a:cubicBezTo>
                      <a:pt x="468" y="500"/>
                      <a:pt x="485" y="564"/>
                      <a:pt x="504" y="595"/>
                    </a:cubicBezTo>
                    <a:cubicBezTo>
                      <a:pt x="523" y="626"/>
                      <a:pt x="555" y="633"/>
                      <a:pt x="573" y="643"/>
                    </a:cubicBezTo>
                    <a:cubicBezTo>
                      <a:pt x="591" y="653"/>
                      <a:pt x="596" y="651"/>
                      <a:pt x="612" y="655"/>
                    </a:cubicBezTo>
                    <a:cubicBezTo>
                      <a:pt x="628" y="659"/>
                      <a:pt x="660" y="667"/>
                      <a:pt x="672" y="670"/>
                    </a:cubicBezTo>
                  </a:path>
                </a:pathLst>
              </a:custGeom>
              <a:noFill/>
              <a:ln w="28575" cmpd="sng">
                <a:solidFill>
                  <a:srgbClr val="33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1400" b="1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Text Box 44"/>
              <p:cNvSpPr txBox="1">
                <a:spLocks noChangeArrowheads="1"/>
              </p:cNvSpPr>
              <p:nvPr/>
            </p:nvSpPr>
            <p:spPr bwMode="auto">
              <a:xfrm>
                <a:off x="15" y="1232"/>
                <a:ext cx="839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zh-CN" altLang="en-US" sz="1400" b="1" dirty="0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rPr>
                  <a:t>输入脉冲</a:t>
                </a:r>
              </a:p>
            </p:txBody>
          </p:sp>
        </p:grpSp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5012" y="1206"/>
              <a:ext cx="839" cy="900"/>
              <a:chOff x="5012" y="1206"/>
              <a:chExt cx="839" cy="900"/>
            </a:xfrm>
          </p:grpSpPr>
          <p:sp>
            <p:nvSpPr>
              <p:cNvPr id="17" name="Rectangle 46"/>
              <p:cNvSpPr>
                <a:spLocks noChangeArrowheads="1"/>
              </p:cNvSpPr>
              <p:nvPr/>
            </p:nvSpPr>
            <p:spPr bwMode="auto">
              <a:xfrm>
                <a:off x="5110" y="1578"/>
                <a:ext cx="476" cy="52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400" b="1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" name="Line 47"/>
              <p:cNvSpPr>
                <a:spLocks noChangeShapeType="1"/>
              </p:cNvSpPr>
              <p:nvPr/>
            </p:nvSpPr>
            <p:spPr bwMode="auto">
              <a:xfrm>
                <a:off x="5348" y="1578"/>
                <a:ext cx="0" cy="528"/>
              </a:xfrm>
              <a:prstGeom prst="line">
                <a:avLst/>
              </a:prstGeom>
              <a:noFill/>
              <a:ln w="6350">
                <a:solidFill>
                  <a:srgbClr val="33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1400" b="1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" name="Freeform 48"/>
              <p:cNvSpPr>
                <a:spLocks/>
              </p:cNvSpPr>
              <p:nvPr/>
            </p:nvSpPr>
            <p:spPr bwMode="auto">
              <a:xfrm>
                <a:off x="5108" y="1726"/>
                <a:ext cx="480" cy="222"/>
              </a:xfrm>
              <a:custGeom>
                <a:avLst/>
                <a:gdLst>
                  <a:gd name="T0" fmla="*/ 0 w 678"/>
                  <a:gd name="T1" fmla="*/ 280 h 283"/>
                  <a:gd name="T2" fmla="*/ 87 w 678"/>
                  <a:gd name="T3" fmla="*/ 244 h 283"/>
                  <a:gd name="T4" fmla="*/ 150 w 678"/>
                  <a:gd name="T5" fmla="*/ 193 h 283"/>
                  <a:gd name="T6" fmla="*/ 201 w 678"/>
                  <a:gd name="T7" fmla="*/ 130 h 283"/>
                  <a:gd name="T8" fmla="*/ 258 w 678"/>
                  <a:gd name="T9" fmla="*/ 43 h 283"/>
                  <a:gd name="T10" fmla="*/ 339 w 678"/>
                  <a:gd name="T11" fmla="*/ 1 h 283"/>
                  <a:gd name="T12" fmla="*/ 426 w 678"/>
                  <a:gd name="T13" fmla="*/ 37 h 283"/>
                  <a:gd name="T14" fmla="*/ 492 w 678"/>
                  <a:gd name="T15" fmla="*/ 139 h 283"/>
                  <a:gd name="T16" fmla="*/ 528 w 678"/>
                  <a:gd name="T17" fmla="*/ 190 h 283"/>
                  <a:gd name="T18" fmla="*/ 591 w 678"/>
                  <a:gd name="T19" fmla="*/ 238 h 283"/>
                  <a:gd name="T20" fmla="*/ 678 w 678"/>
                  <a:gd name="T21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8" h="283">
                    <a:moveTo>
                      <a:pt x="0" y="280"/>
                    </a:moveTo>
                    <a:cubicBezTo>
                      <a:pt x="14" y="274"/>
                      <a:pt x="62" y="258"/>
                      <a:pt x="87" y="244"/>
                    </a:cubicBezTo>
                    <a:cubicBezTo>
                      <a:pt x="112" y="230"/>
                      <a:pt x="131" y="212"/>
                      <a:pt x="150" y="193"/>
                    </a:cubicBezTo>
                    <a:cubicBezTo>
                      <a:pt x="169" y="174"/>
                      <a:pt x="183" y="155"/>
                      <a:pt x="201" y="130"/>
                    </a:cubicBezTo>
                    <a:cubicBezTo>
                      <a:pt x="219" y="105"/>
                      <a:pt x="235" y="64"/>
                      <a:pt x="258" y="43"/>
                    </a:cubicBezTo>
                    <a:cubicBezTo>
                      <a:pt x="281" y="22"/>
                      <a:pt x="311" y="2"/>
                      <a:pt x="339" y="1"/>
                    </a:cubicBezTo>
                    <a:cubicBezTo>
                      <a:pt x="367" y="0"/>
                      <a:pt x="401" y="14"/>
                      <a:pt x="426" y="37"/>
                    </a:cubicBezTo>
                    <a:cubicBezTo>
                      <a:pt x="451" y="60"/>
                      <a:pt x="475" y="113"/>
                      <a:pt x="492" y="139"/>
                    </a:cubicBezTo>
                    <a:cubicBezTo>
                      <a:pt x="509" y="165"/>
                      <a:pt x="512" y="174"/>
                      <a:pt x="528" y="190"/>
                    </a:cubicBezTo>
                    <a:cubicBezTo>
                      <a:pt x="544" y="206"/>
                      <a:pt x="566" y="222"/>
                      <a:pt x="591" y="238"/>
                    </a:cubicBezTo>
                    <a:cubicBezTo>
                      <a:pt x="616" y="254"/>
                      <a:pt x="660" y="274"/>
                      <a:pt x="678" y="283"/>
                    </a:cubicBezTo>
                  </a:path>
                </a:pathLst>
              </a:custGeom>
              <a:noFill/>
              <a:ln w="28575" cmpd="sng">
                <a:solidFill>
                  <a:srgbClr val="33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1400" b="1">
                  <a:solidFill>
                    <a:srgbClr val="0000CC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Text Box 49"/>
              <p:cNvSpPr txBox="1">
                <a:spLocks noChangeArrowheads="1"/>
              </p:cNvSpPr>
              <p:nvPr/>
            </p:nvSpPr>
            <p:spPr bwMode="auto">
              <a:xfrm>
                <a:off x="5012" y="1206"/>
                <a:ext cx="839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zh-CN" altLang="en-US" sz="1400" b="1" dirty="0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rPr>
                  <a:t>输出脉冲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2264907" y="1799219"/>
            <a:ext cx="4657432" cy="333760"/>
            <a:chOff x="2264907" y="1874555"/>
            <a:chExt cx="4657432" cy="333760"/>
          </a:xfrm>
        </p:grpSpPr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2338083" y="1874555"/>
              <a:ext cx="4584256" cy="333760"/>
            </a:xfrm>
            <a:custGeom>
              <a:avLst/>
              <a:gdLst>
                <a:gd name="T0" fmla="*/ 0 w 4260"/>
                <a:gd name="T1" fmla="*/ 150 h 336"/>
                <a:gd name="T2" fmla="*/ 666 w 4260"/>
                <a:gd name="T3" fmla="*/ 0 h 336"/>
                <a:gd name="T4" fmla="*/ 2310 w 4260"/>
                <a:gd name="T5" fmla="*/ 336 h 336"/>
                <a:gd name="T6" fmla="*/ 3936 w 4260"/>
                <a:gd name="T7" fmla="*/ 0 h 336"/>
                <a:gd name="T8" fmla="*/ 4260 w 4260"/>
                <a:gd name="T9" fmla="*/ 72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0" h="336">
                  <a:moveTo>
                    <a:pt x="0" y="150"/>
                  </a:moveTo>
                  <a:lnTo>
                    <a:pt x="666" y="0"/>
                  </a:lnTo>
                  <a:lnTo>
                    <a:pt x="2310" y="336"/>
                  </a:lnTo>
                  <a:lnTo>
                    <a:pt x="3936" y="0"/>
                  </a:lnTo>
                  <a:lnTo>
                    <a:pt x="4260" y="72"/>
                  </a:lnTo>
                </a:path>
              </a:pathLst>
            </a:custGeom>
            <a:noFill/>
            <a:ln w="38100" cmpd="sng">
              <a:solidFill>
                <a:srgbClr val="CC00CC"/>
              </a:solidFill>
              <a:round/>
              <a:headEnd type="none" w="med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2264907" y="1874556"/>
              <a:ext cx="4644518" cy="327800"/>
            </a:xfrm>
            <a:custGeom>
              <a:avLst/>
              <a:gdLst>
                <a:gd name="T0" fmla="*/ 0 w 4316"/>
                <a:gd name="T1" fmla="*/ 128 h 330"/>
                <a:gd name="T2" fmla="*/ 434 w 4316"/>
                <a:gd name="T3" fmla="*/ 0 h 330"/>
                <a:gd name="T4" fmla="*/ 1586 w 4316"/>
                <a:gd name="T5" fmla="*/ 330 h 330"/>
                <a:gd name="T6" fmla="*/ 2738 w 4316"/>
                <a:gd name="T7" fmla="*/ 0 h 330"/>
                <a:gd name="T8" fmla="*/ 3944 w 4316"/>
                <a:gd name="T9" fmla="*/ 330 h 330"/>
                <a:gd name="T10" fmla="*/ 4316 w 4316"/>
                <a:gd name="T11" fmla="*/ 20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6" h="330">
                  <a:moveTo>
                    <a:pt x="0" y="128"/>
                  </a:moveTo>
                  <a:lnTo>
                    <a:pt x="434" y="0"/>
                  </a:lnTo>
                  <a:lnTo>
                    <a:pt x="1586" y="330"/>
                  </a:lnTo>
                  <a:lnTo>
                    <a:pt x="2738" y="0"/>
                  </a:lnTo>
                  <a:lnTo>
                    <a:pt x="3944" y="330"/>
                  </a:lnTo>
                  <a:lnTo>
                    <a:pt x="4316" y="204"/>
                  </a:lnTo>
                </a:path>
              </a:pathLst>
            </a:custGeom>
            <a:noFill/>
            <a:ln w="38100" cmpd="sng">
              <a:solidFill>
                <a:srgbClr val="CC00CC"/>
              </a:solidFill>
              <a:round/>
              <a:headEnd type="none" w="med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8" name="Text Box 52"/>
          <p:cNvSpPr txBox="1">
            <a:spLocks noChangeArrowheads="1"/>
          </p:cNvSpPr>
          <p:nvPr/>
        </p:nvSpPr>
        <p:spPr bwMode="auto">
          <a:xfrm>
            <a:off x="4113645" y="1247000"/>
            <a:ext cx="90281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多模光纤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476115" y="2645551"/>
            <a:ext cx="6280213" cy="921818"/>
            <a:chOff x="1476115" y="2720887"/>
            <a:chExt cx="6280213" cy="921818"/>
          </a:xfrm>
        </p:grpSpPr>
        <p:grpSp>
          <p:nvGrpSpPr>
            <p:cNvPr id="31" name="Group 2"/>
            <p:cNvGrpSpPr>
              <a:grpSpLocks/>
            </p:cNvGrpSpPr>
            <p:nvPr/>
          </p:nvGrpSpPr>
          <p:grpSpPr bwMode="auto">
            <a:xfrm>
              <a:off x="1476115" y="2720887"/>
              <a:ext cx="6280213" cy="921818"/>
              <a:chOff x="15" y="2758"/>
              <a:chExt cx="5836" cy="928"/>
            </a:xfrm>
          </p:grpSpPr>
          <p:grpSp>
            <p:nvGrpSpPr>
              <p:cNvPr id="33" name="Group 3"/>
              <p:cNvGrpSpPr>
                <a:grpSpLocks/>
              </p:cNvGrpSpPr>
              <p:nvPr/>
            </p:nvGrpSpPr>
            <p:grpSpPr bwMode="auto">
              <a:xfrm>
                <a:off x="768" y="3158"/>
                <a:ext cx="4320" cy="528"/>
                <a:chOff x="768" y="3072"/>
                <a:chExt cx="4320" cy="528"/>
              </a:xfrm>
            </p:grpSpPr>
            <p:sp>
              <p:nvSpPr>
                <p:cNvPr id="50" name="Rectangle 4"/>
                <p:cNvSpPr>
                  <a:spLocks noChangeArrowheads="1"/>
                </p:cNvSpPr>
                <p:nvPr/>
              </p:nvSpPr>
              <p:spPr bwMode="auto">
                <a:xfrm>
                  <a:off x="768" y="3168"/>
                  <a:ext cx="4320" cy="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400" b="1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grpSp>
              <p:nvGrpSpPr>
                <p:cNvPr id="51" name="Group 5"/>
                <p:cNvGrpSpPr>
                  <a:grpSpLocks/>
                </p:cNvGrpSpPr>
                <p:nvPr/>
              </p:nvGrpSpPr>
              <p:grpSpPr bwMode="auto">
                <a:xfrm>
                  <a:off x="768" y="3072"/>
                  <a:ext cx="4320" cy="528"/>
                  <a:chOff x="768" y="3072"/>
                  <a:chExt cx="4320" cy="528"/>
                </a:xfrm>
              </p:grpSpPr>
              <p:sp>
                <p:nvSpPr>
                  <p:cNvPr id="52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3072"/>
                    <a:ext cx="4320" cy="190"/>
                  </a:xfrm>
                  <a:prstGeom prst="rect">
                    <a:avLst/>
                  </a:prstGeom>
                  <a:solidFill>
                    <a:srgbClr val="99FF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400" b="1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3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3410"/>
                    <a:ext cx="4320" cy="190"/>
                  </a:xfrm>
                  <a:prstGeom prst="rect">
                    <a:avLst/>
                  </a:prstGeom>
                  <a:solidFill>
                    <a:srgbClr val="99FF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400" b="1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4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3072"/>
                    <a:ext cx="432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 sz="1400" b="1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5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3262"/>
                    <a:ext cx="432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 sz="1400" b="1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6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3410"/>
                    <a:ext cx="432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 sz="1400" b="1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7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3600"/>
                    <a:ext cx="432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 sz="1400" b="1">
                      <a:solidFill>
                        <a:srgbClr val="0000CC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grpSp>
            <p:nvGrpSpPr>
              <p:cNvPr id="34" name="Group 13"/>
              <p:cNvGrpSpPr>
                <a:grpSpLocks/>
              </p:cNvGrpSpPr>
              <p:nvPr/>
            </p:nvGrpSpPr>
            <p:grpSpPr bwMode="auto">
              <a:xfrm>
                <a:off x="15" y="2758"/>
                <a:ext cx="5836" cy="900"/>
                <a:chOff x="15" y="2848"/>
                <a:chExt cx="5836" cy="900"/>
              </a:xfrm>
            </p:grpSpPr>
            <p:grpSp>
              <p:nvGrpSpPr>
                <p:cNvPr id="36" name="Group 14"/>
                <p:cNvGrpSpPr>
                  <a:grpSpLocks/>
                </p:cNvGrpSpPr>
                <p:nvPr/>
              </p:nvGrpSpPr>
              <p:grpSpPr bwMode="auto">
                <a:xfrm>
                  <a:off x="15" y="2849"/>
                  <a:ext cx="839" cy="899"/>
                  <a:chOff x="15" y="2849"/>
                  <a:chExt cx="839" cy="899"/>
                </a:xfrm>
              </p:grpSpPr>
              <p:grpSp>
                <p:nvGrpSpPr>
                  <p:cNvPr id="44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158" y="3220"/>
                    <a:ext cx="480" cy="528"/>
                    <a:chOff x="240" y="2448"/>
                    <a:chExt cx="480" cy="528"/>
                  </a:xfrm>
                </p:grpSpPr>
                <p:grpSp>
                  <p:nvGrpSpPr>
                    <p:cNvPr id="46" name="Group 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0" y="2448"/>
                      <a:ext cx="480" cy="528"/>
                      <a:chOff x="240" y="2448"/>
                      <a:chExt cx="672" cy="672"/>
                    </a:xfrm>
                  </p:grpSpPr>
                  <p:sp>
                    <p:nvSpPr>
                      <p:cNvPr id="48" name="Rectangle 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0" y="2448"/>
                        <a:ext cx="672" cy="67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6350">
                        <a:solidFill>
                          <a:srgbClr val="3333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 sz="1400" b="1">
                          <a:solidFill>
                            <a:srgbClr val="0000CC"/>
                          </a:solidFill>
                          <a:latin typeface="微软雅黑" pitchFamily="34" charset="-122"/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49" name="Line 1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76" y="2448"/>
                        <a:ext cx="0" cy="672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333399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zh-CN" altLang="en-US" sz="1400" b="1">
                          <a:solidFill>
                            <a:srgbClr val="0000CC"/>
                          </a:solidFill>
                          <a:latin typeface="微软雅黑" pitchFamily="34" charset="-122"/>
                          <a:ea typeface="微软雅黑" pitchFamily="34" charset="-122"/>
                        </a:endParaRPr>
                      </a:p>
                    </p:txBody>
                  </p:sp>
                </p:grpSp>
                <p:sp>
                  <p:nvSpPr>
                    <p:cNvPr id="47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240" y="2450"/>
                      <a:ext cx="480" cy="526"/>
                    </a:xfrm>
                    <a:custGeom>
                      <a:avLst/>
                      <a:gdLst>
                        <a:gd name="T0" fmla="*/ 0 w 672"/>
                        <a:gd name="T1" fmla="*/ 670 h 670"/>
                        <a:gd name="T2" fmla="*/ 126 w 672"/>
                        <a:gd name="T3" fmla="*/ 637 h 670"/>
                        <a:gd name="T4" fmla="*/ 192 w 672"/>
                        <a:gd name="T5" fmla="*/ 526 h 670"/>
                        <a:gd name="T6" fmla="*/ 240 w 672"/>
                        <a:gd name="T7" fmla="*/ 334 h 670"/>
                        <a:gd name="T8" fmla="*/ 279 w 672"/>
                        <a:gd name="T9" fmla="*/ 139 h 670"/>
                        <a:gd name="T10" fmla="*/ 303 w 672"/>
                        <a:gd name="T11" fmla="*/ 40 h 670"/>
                        <a:gd name="T12" fmla="*/ 339 w 672"/>
                        <a:gd name="T13" fmla="*/ 1 h 670"/>
                        <a:gd name="T14" fmla="*/ 369 w 672"/>
                        <a:gd name="T15" fmla="*/ 34 h 670"/>
                        <a:gd name="T16" fmla="*/ 396 w 672"/>
                        <a:gd name="T17" fmla="*/ 136 h 670"/>
                        <a:gd name="T18" fmla="*/ 432 w 672"/>
                        <a:gd name="T19" fmla="*/ 337 h 670"/>
                        <a:gd name="T20" fmla="*/ 456 w 672"/>
                        <a:gd name="T21" fmla="*/ 457 h 670"/>
                        <a:gd name="T22" fmla="*/ 504 w 672"/>
                        <a:gd name="T23" fmla="*/ 595 h 670"/>
                        <a:gd name="T24" fmla="*/ 573 w 672"/>
                        <a:gd name="T25" fmla="*/ 643 h 670"/>
                        <a:gd name="T26" fmla="*/ 612 w 672"/>
                        <a:gd name="T27" fmla="*/ 655 h 670"/>
                        <a:gd name="T28" fmla="*/ 672 w 672"/>
                        <a:gd name="T29" fmla="*/ 670 h 6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72" h="670">
                          <a:moveTo>
                            <a:pt x="0" y="670"/>
                          </a:moveTo>
                          <a:cubicBezTo>
                            <a:pt x="21" y="664"/>
                            <a:pt x="94" y="661"/>
                            <a:pt x="126" y="637"/>
                          </a:cubicBezTo>
                          <a:cubicBezTo>
                            <a:pt x="158" y="613"/>
                            <a:pt x="173" y="576"/>
                            <a:pt x="192" y="526"/>
                          </a:cubicBezTo>
                          <a:cubicBezTo>
                            <a:pt x="211" y="476"/>
                            <a:pt x="226" y="398"/>
                            <a:pt x="240" y="334"/>
                          </a:cubicBezTo>
                          <a:cubicBezTo>
                            <a:pt x="254" y="270"/>
                            <a:pt x="269" y="188"/>
                            <a:pt x="279" y="139"/>
                          </a:cubicBezTo>
                          <a:cubicBezTo>
                            <a:pt x="289" y="90"/>
                            <a:pt x="293" y="63"/>
                            <a:pt x="303" y="40"/>
                          </a:cubicBezTo>
                          <a:cubicBezTo>
                            <a:pt x="313" y="17"/>
                            <a:pt x="328" y="2"/>
                            <a:pt x="339" y="1"/>
                          </a:cubicBezTo>
                          <a:cubicBezTo>
                            <a:pt x="350" y="0"/>
                            <a:pt x="360" y="12"/>
                            <a:pt x="369" y="34"/>
                          </a:cubicBezTo>
                          <a:cubicBezTo>
                            <a:pt x="378" y="56"/>
                            <a:pt x="386" y="86"/>
                            <a:pt x="396" y="136"/>
                          </a:cubicBezTo>
                          <a:cubicBezTo>
                            <a:pt x="406" y="186"/>
                            <a:pt x="422" y="284"/>
                            <a:pt x="432" y="337"/>
                          </a:cubicBezTo>
                          <a:cubicBezTo>
                            <a:pt x="442" y="390"/>
                            <a:pt x="444" y="414"/>
                            <a:pt x="456" y="457"/>
                          </a:cubicBezTo>
                          <a:cubicBezTo>
                            <a:pt x="468" y="500"/>
                            <a:pt x="485" y="564"/>
                            <a:pt x="504" y="595"/>
                          </a:cubicBezTo>
                          <a:cubicBezTo>
                            <a:pt x="523" y="626"/>
                            <a:pt x="555" y="633"/>
                            <a:pt x="573" y="643"/>
                          </a:cubicBezTo>
                          <a:cubicBezTo>
                            <a:pt x="591" y="653"/>
                            <a:pt x="596" y="651"/>
                            <a:pt x="612" y="655"/>
                          </a:cubicBezTo>
                          <a:cubicBezTo>
                            <a:pt x="628" y="659"/>
                            <a:pt x="660" y="667"/>
                            <a:pt x="672" y="670"/>
                          </a:cubicBezTo>
                        </a:path>
                      </a:pathLst>
                    </a:custGeom>
                    <a:noFill/>
                    <a:ln w="28575" cmpd="sng">
                      <a:solidFill>
                        <a:srgbClr val="3333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 sz="1400" b="1">
                        <a:solidFill>
                          <a:srgbClr val="0000CC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sp>
                <p:nvSpPr>
                  <p:cNvPr id="45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" y="2849"/>
                    <a:ext cx="83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kumimoji="1" lang="zh-CN" altLang="en-US" sz="1400" b="1" dirty="0">
                        <a:solidFill>
                          <a:srgbClr val="0000CC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输入脉冲</a:t>
                    </a:r>
                  </a:p>
                </p:txBody>
              </p:sp>
            </p:grpSp>
            <p:grpSp>
              <p:nvGrpSpPr>
                <p:cNvPr id="37" name="Group 21"/>
                <p:cNvGrpSpPr>
                  <a:grpSpLocks/>
                </p:cNvGrpSpPr>
                <p:nvPr/>
              </p:nvGrpSpPr>
              <p:grpSpPr bwMode="auto">
                <a:xfrm>
                  <a:off x="5012" y="2848"/>
                  <a:ext cx="839" cy="900"/>
                  <a:chOff x="5012" y="2848"/>
                  <a:chExt cx="839" cy="900"/>
                </a:xfrm>
              </p:grpSpPr>
              <p:sp>
                <p:nvSpPr>
                  <p:cNvPr id="3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12" y="2848"/>
                    <a:ext cx="83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kumimoji="1" lang="zh-CN" altLang="en-US" sz="1400" b="1" dirty="0">
                        <a:solidFill>
                          <a:srgbClr val="0000CC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输出脉冲</a:t>
                    </a:r>
                  </a:p>
                </p:txBody>
              </p:sp>
              <p:grpSp>
                <p:nvGrpSpPr>
                  <p:cNvPr id="39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5148" y="3220"/>
                    <a:ext cx="480" cy="528"/>
                    <a:chOff x="240" y="2448"/>
                    <a:chExt cx="480" cy="528"/>
                  </a:xfrm>
                </p:grpSpPr>
                <p:grpSp>
                  <p:nvGrpSpPr>
                    <p:cNvPr id="40" name="Group 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0" y="2448"/>
                      <a:ext cx="480" cy="528"/>
                      <a:chOff x="240" y="2448"/>
                      <a:chExt cx="672" cy="672"/>
                    </a:xfrm>
                  </p:grpSpPr>
                  <p:sp>
                    <p:nvSpPr>
                      <p:cNvPr id="42" name="Rectangle 2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0" y="2448"/>
                        <a:ext cx="672" cy="67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6350">
                        <a:solidFill>
                          <a:srgbClr val="3333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 sz="1400" b="1">
                          <a:solidFill>
                            <a:srgbClr val="0000CC"/>
                          </a:solidFill>
                          <a:latin typeface="微软雅黑" pitchFamily="34" charset="-122"/>
                          <a:ea typeface="微软雅黑" pitchFamily="34" charset="-122"/>
                        </a:endParaRPr>
                      </a:p>
                    </p:txBody>
                  </p:sp>
                  <p:sp>
                    <p:nvSpPr>
                      <p:cNvPr id="43" name="Line 2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76" y="2448"/>
                        <a:ext cx="0" cy="672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333399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zh-CN" altLang="en-US" sz="1400" b="1">
                          <a:solidFill>
                            <a:srgbClr val="0000CC"/>
                          </a:solidFill>
                          <a:latin typeface="微软雅黑" pitchFamily="34" charset="-122"/>
                          <a:ea typeface="微软雅黑" pitchFamily="34" charset="-122"/>
                        </a:endParaRPr>
                      </a:p>
                    </p:txBody>
                  </p:sp>
                </p:grpSp>
                <p:sp>
                  <p:nvSpPr>
                    <p:cNvPr id="41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240" y="2450"/>
                      <a:ext cx="480" cy="526"/>
                    </a:xfrm>
                    <a:custGeom>
                      <a:avLst/>
                      <a:gdLst>
                        <a:gd name="T0" fmla="*/ 0 w 672"/>
                        <a:gd name="T1" fmla="*/ 670 h 670"/>
                        <a:gd name="T2" fmla="*/ 126 w 672"/>
                        <a:gd name="T3" fmla="*/ 637 h 670"/>
                        <a:gd name="T4" fmla="*/ 192 w 672"/>
                        <a:gd name="T5" fmla="*/ 526 h 670"/>
                        <a:gd name="T6" fmla="*/ 240 w 672"/>
                        <a:gd name="T7" fmla="*/ 334 h 670"/>
                        <a:gd name="T8" fmla="*/ 279 w 672"/>
                        <a:gd name="T9" fmla="*/ 139 h 670"/>
                        <a:gd name="T10" fmla="*/ 303 w 672"/>
                        <a:gd name="T11" fmla="*/ 40 h 670"/>
                        <a:gd name="T12" fmla="*/ 339 w 672"/>
                        <a:gd name="T13" fmla="*/ 1 h 670"/>
                        <a:gd name="T14" fmla="*/ 369 w 672"/>
                        <a:gd name="T15" fmla="*/ 34 h 670"/>
                        <a:gd name="T16" fmla="*/ 396 w 672"/>
                        <a:gd name="T17" fmla="*/ 136 h 670"/>
                        <a:gd name="T18" fmla="*/ 432 w 672"/>
                        <a:gd name="T19" fmla="*/ 337 h 670"/>
                        <a:gd name="T20" fmla="*/ 456 w 672"/>
                        <a:gd name="T21" fmla="*/ 457 h 670"/>
                        <a:gd name="T22" fmla="*/ 504 w 672"/>
                        <a:gd name="T23" fmla="*/ 595 h 670"/>
                        <a:gd name="T24" fmla="*/ 573 w 672"/>
                        <a:gd name="T25" fmla="*/ 643 h 670"/>
                        <a:gd name="T26" fmla="*/ 612 w 672"/>
                        <a:gd name="T27" fmla="*/ 655 h 670"/>
                        <a:gd name="T28" fmla="*/ 672 w 672"/>
                        <a:gd name="T29" fmla="*/ 670 h 6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72" h="670">
                          <a:moveTo>
                            <a:pt x="0" y="670"/>
                          </a:moveTo>
                          <a:cubicBezTo>
                            <a:pt x="21" y="664"/>
                            <a:pt x="94" y="661"/>
                            <a:pt x="126" y="637"/>
                          </a:cubicBezTo>
                          <a:cubicBezTo>
                            <a:pt x="158" y="613"/>
                            <a:pt x="173" y="576"/>
                            <a:pt x="192" y="526"/>
                          </a:cubicBezTo>
                          <a:cubicBezTo>
                            <a:pt x="211" y="476"/>
                            <a:pt x="226" y="398"/>
                            <a:pt x="240" y="334"/>
                          </a:cubicBezTo>
                          <a:cubicBezTo>
                            <a:pt x="254" y="270"/>
                            <a:pt x="269" y="188"/>
                            <a:pt x="279" y="139"/>
                          </a:cubicBezTo>
                          <a:cubicBezTo>
                            <a:pt x="289" y="90"/>
                            <a:pt x="293" y="63"/>
                            <a:pt x="303" y="40"/>
                          </a:cubicBezTo>
                          <a:cubicBezTo>
                            <a:pt x="313" y="17"/>
                            <a:pt x="328" y="2"/>
                            <a:pt x="339" y="1"/>
                          </a:cubicBezTo>
                          <a:cubicBezTo>
                            <a:pt x="350" y="0"/>
                            <a:pt x="360" y="12"/>
                            <a:pt x="369" y="34"/>
                          </a:cubicBezTo>
                          <a:cubicBezTo>
                            <a:pt x="378" y="56"/>
                            <a:pt x="386" y="86"/>
                            <a:pt x="396" y="136"/>
                          </a:cubicBezTo>
                          <a:cubicBezTo>
                            <a:pt x="406" y="186"/>
                            <a:pt x="422" y="284"/>
                            <a:pt x="432" y="337"/>
                          </a:cubicBezTo>
                          <a:cubicBezTo>
                            <a:pt x="442" y="390"/>
                            <a:pt x="444" y="414"/>
                            <a:pt x="456" y="457"/>
                          </a:cubicBezTo>
                          <a:cubicBezTo>
                            <a:pt x="468" y="500"/>
                            <a:pt x="485" y="564"/>
                            <a:pt x="504" y="595"/>
                          </a:cubicBezTo>
                          <a:cubicBezTo>
                            <a:pt x="523" y="626"/>
                            <a:pt x="555" y="633"/>
                            <a:pt x="573" y="643"/>
                          </a:cubicBezTo>
                          <a:cubicBezTo>
                            <a:pt x="591" y="653"/>
                            <a:pt x="596" y="651"/>
                            <a:pt x="612" y="655"/>
                          </a:cubicBezTo>
                          <a:cubicBezTo>
                            <a:pt x="628" y="659"/>
                            <a:pt x="660" y="667"/>
                            <a:pt x="672" y="670"/>
                          </a:cubicBezTo>
                        </a:path>
                      </a:pathLst>
                    </a:custGeom>
                    <a:noFill/>
                    <a:ln w="28575" cmpd="sng">
                      <a:solidFill>
                        <a:srgbClr val="3333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 sz="1400" b="1">
                        <a:solidFill>
                          <a:srgbClr val="0000CC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</p:grpSp>
          </p:grpSp>
          <p:sp>
            <p:nvSpPr>
              <p:cNvPr id="35" name="Text Box 28"/>
              <p:cNvSpPr txBox="1">
                <a:spLocks noChangeArrowheads="1"/>
              </p:cNvSpPr>
              <p:nvPr/>
            </p:nvSpPr>
            <p:spPr bwMode="auto">
              <a:xfrm>
                <a:off x="2461" y="2853"/>
                <a:ext cx="839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rgbClr val="0000CC"/>
                    </a:solidFill>
                    <a:latin typeface="微软雅黑" pitchFamily="34" charset="-122"/>
                    <a:ea typeface="微软雅黑" pitchFamily="34" charset="-122"/>
                  </a:rPr>
                  <a:t>单模光纤</a:t>
                </a:r>
              </a:p>
            </p:txBody>
          </p:sp>
        </p:grp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2193884" y="3377483"/>
              <a:ext cx="4816695" cy="29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1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8" name="Line 50"/>
          <p:cNvSpPr>
            <a:spLocks noChangeShapeType="1"/>
          </p:cNvSpPr>
          <p:nvPr/>
        </p:nvSpPr>
        <p:spPr bwMode="auto">
          <a:xfrm flipV="1">
            <a:off x="2286430" y="3294543"/>
            <a:ext cx="4712313" cy="6954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1400" b="1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76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6344" y="975751"/>
            <a:ext cx="3771948" cy="3172691"/>
          </a:xfrm>
        </p:spPr>
        <p:txBody>
          <a:bodyPr/>
          <a:lstStyle/>
          <a:p>
            <a:r>
              <a:rPr lang="zh-CN" altLang="en-US" dirty="0"/>
              <a:t>常用的三个波段的</a:t>
            </a:r>
            <a:r>
              <a:rPr lang="zh-CN" altLang="en-US" dirty="0" smtClean="0"/>
              <a:t>中心：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850 nm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1300 nm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1550 </a:t>
            </a:r>
            <a:r>
              <a:rPr lang="en-US" altLang="zh-CN" dirty="0"/>
              <a:t>nm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所有这三个波段都具有 </a:t>
            </a:r>
            <a:r>
              <a:rPr lang="en-US" altLang="zh-CN" dirty="0"/>
              <a:t>25000~30000 GHz </a:t>
            </a:r>
            <a:r>
              <a:rPr lang="zh-CN" altLang="en-US" dirty="0"/>
              <a:t>的带宽</a:t>
            </a:r>
            <a:r>
              <a:rPr lang="zh-CN" altLang="en-US" dirty="0" smtClean="0"/>
              <a:t>，通信</a:t>
            </a:r>
            <a:r>
              <a:rPr lang="zh-CN" altLang="en-US" dirty="0"/>
              <a:t>容量非常大。</a:t>
            </a:r>
          </a:p>
          <a:p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光纤通信中使用的光波的波段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343012" y="1195600"/>
            <a:ext cx="4380412" cy="2727357"/>
            <a:chOff x="4343012" y="1195600"/>
            <a:chExt cx="4380412" cy="2727357"/>
          </a:xfrm>
        </p:grpSpPr>
        <p:grpSp>
          <p:nvGrpSpPr>
            <p:cNvPr id="57" name="组合 56"/>
            <p:cNvGrpSpPr/>
            <p:nvPr/>
          </p:nvGrpSpPr>
          <p:grpSpPr>
            <a:xfrm>
              <a:off x="4343012" y="1195600"/>
              <a:ext cx="4380412" cy="2727357"/>
              <a:chOff x="4432662" y="1372593"/>
              <a:chExt cx="4380412" cy="2727357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4432662" y="1372593"/>
                <a:ext cx="4380412" cy="2727357"/>
                <a:chOff x="4146095" y="1471749"/>
                <a:chExt cx="5295819" cy="2740723"/>
              </a:xfrm>
            </p:grpSpPr>
            <p:grpSp>
              <p:nvGrpSpPr>
                <p:cNvPr id="44" name="组合 43"/>
                <p:cNvGrpSpPr/>
                <p:nvPr/>
              </p:nvGrpSpPr>
              <p:grpSpPr>
                <a:xfrm>
                  <a:off x="4715688" y="1471749"/>
                  <a:ext cx="4428312" cy="2468863"/>
                  <a:chOff x="4715688" y="1471749"/>
                  <a:chExt cx="4428312" cy="2468863"/>
                </a:xfrm>
              </p:grpSpPr>
              <p:cxnSp>
                <p:nvCxnSpPr>
                  <p:cNvPr id="7" name="直接连接符 6"/>
                  <p:cNvCxnSpPr/>
                  <p:nvPr/>
                </p:nvCxnSpPr>
                <p:spPr>
                  <a:xfrm>
                    <a:off x="4720046" y="1471749"/>
                    <a:ext cx="0" cy="245581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接连接符 8"/>
                  <p:cNvCxnSpPr/>
                  <p:nvPr/>
                </p:nvCxnSpPr>
                <p:spPr>
                  <a:xfrm>
                    <a:off x="4720046" y="3927566"/>
                    <a:ext cx="4423954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4715688" y="3727269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接连接符 16"/>
                  <p:cNvCxnSpPr/>
                  <p:nvPr/>
                </p:nvCxnSpPr>
                <p:spPr>
                  <a:xfrm>
                    <a:off x="4715688" y="3505202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4715688" y="3270069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>
                    <a:off x="4715688" y="3048002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4715688" y="3727269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/>
                </p:nvCxnSpPr>
                <p:spPr>
                  <a:xfrm>
                    <a:off x="4715688" y="3505202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/>
                  <p:cNvCxnSpPr/>
                  <p:nvPr/>
                </p:nvCxnSpPr>
                <p:spPr>
                  <a:xfrm>
                    <a:off x="4715688" y="2817218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22"/>
                  <p:cNvCxnSpPr/>
                  <p:nvPr/>
                </p:nvCxnSpPr>
                <p:spPr>
                  <a:xfrm>
                    <a:off x="4715688" y="2595151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/>
                  <p:cNvCxnSpPr/>
                  <p:nvPr/>
                </p:nvCxnSpPr>
                <p:spPr>
                  <a:xfrm>
                    <a:off x="4715688" y="2360018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接连接符 24"/>
                  <p:cNvCxnSpPr/>
                  <p:nvPr/>
                </p:nvCxnSpPr>
                <p:spPr>
                  <a:xfrm>
                    <a:off x="4715688" y="2137951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4715688" y="2817218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连接符 26"/>
                  <p:cNvCxnSpPr/>
                  <p:nvPr/>
                </p:nvCxnSpPr>
                <p:spPr>
                  <a:xfrm>
                    <a:off x="4715688" y="2595151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4715688" y="1911527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连接符 28"/>
                  <p:cNvCxnSpPr/>
                  <p:nvPr/>
                </p:nvCxnSpPr>
                <p:spPr>
                  <a:xfrm>
                    <a:off x="4715688" y="1689460"/>
                    <a:ext cx="7607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接连接符 30"/>
                  <p:cNvCxnSpPr/>
                  <p:nvPr/>
                </p:nvCxnSpPr>
                <p:spPr>
                  <a:xfrm>
                    <a:off x="5094514" y="3853526"/>
                    <a:ext cx="0" cy="87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接连接符 32"/>
                  <p:cNvCxnSpPr/>
                  <p:nvPr/>
                </p:nvCxnSpPr>
                <p:spPr>
                  <a:xfrm>
                    <a:off x="5482044" y="3853526"/>
                    <a:ext cx="0" cy="87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连接符 33"/>
                  <p:cNvCxnSpPr/>
                  <p:nvPr/>
                </p:nvCxnSpPr>
                <p:spPr>
                  <a:xfrm>
                    <a:off x="5856517" y="3853526"/>
                    <a:ext cx="0" cy="87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连接符 34"/>
                  <p:cNvCxnSpPr/>
                  <p:nvPr/>
                </p:nvCxnSpPr>
                <p:spPr>
                  <a:xfrm>
                    <a:off x="6244047" y="3853526"/>
                    <a:ext cx="0" cy="87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连接符 35"/>
                  <p:cNvCxnSpPr/>
                  <p:nvPr/>
                </p:nvCxnSpPr>
                <p:spPr>
                  <a:xfrm>
                    <a:off x="6622875" y="3853526"/>
                    <a:ext cx="0" cy="87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/>
                  <p:nvPr/>
                </p:nvCxnSpPr>
                <p:spPr>
                  <a:xfrm>
                    <a:off x="7010405" y="3853526"/>
                    <a:ext cx="0" cy="87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接连接符 37"/>
                  <p:cNvCxnSpPr/>
                  <p:nvPr/>
                </p:nvCxnSpPr>
                <p:spPr>
                  <a:xfrm>
                    <a:off x="7384878" y="3853526"/>
                    <a:ext cx="0" cy="87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连接符 38"/>
                  <p:cNvCxnSpPr/>
                  <p:nvPr/>
                </p:nvCxnSpPr>
                <p:spPr>
                  <a:xfrm>
                    <a:off x="7772408" y="3853526"/>
                    <a:ext cx="0" cy="87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接连接符 39"/>
                  <p:cNvCxnSpPr/>
                  <p:nvPr/>
                </p:nvCxnSpPr>
                <p:spPr>
                  <a:xfrm>
                    <a:off x="8181709" y="3853526"/>
                    <a:ext cx="0" cy="87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40"/>
                  <p:cNvCxnSpPr/>
                  <p:nvPr/>
                </p:nvCxnSpPr>
                <p:spPr>
                  <a:xfrm>
                    <a:off x="8556182" y="3853526"/>
                    <a:ext cx="0" cy="87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/>
                  <p:cNvCxnSpPr/>
                  <p:nvPr/>
                </p:nvCxnSpPr>
                <p:spPr>
                  <a:xfrm>
                    <a:off x="8943712" y="3853526"/>
                    <a:ext cx="0" cy="87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文本框 44"/>
                <p:cNvSpPr txBox="1"/>
                <p:nvPr/>
              </p:nvSpPr>
              <p:spPr>
                <a:xfrm>
                  <a:off x="4146095" y="1516996"/>
                  <a:ext cx="592182" cy="240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zh-CN" sz="1200" b="1" dirty="0" smtClean="0"/>
                    <a:t>2.0</a:t>
                  </a:r>
                </a:p>
                <a:p>
                  <a:pPr algn="r">
                    <a:lnSpc>
                      <a:spcPts val="1800"/>
                    </a:lnSpc>
                  </a:pPr>
                  <a:r>
                    <a:rPr lang="en-US" altLang="zh-CN" sz="1200" b="1" dirty="0" smtClean="0"/>
                    <a:t>1.8</a:t>
                  </a:r>
                </a:p>
                <a:p>
                  <a:pPr algn="r">
                    <a:lnSpc>
                      <a:spcPts val="1800"/>
                    </a:lnSpc>
                  </a:pPr>
                  <a:r>
                    <a:rPr lang="en-US" altLang="zh-CN" sz="1200" b="1" dirty="0" smtClean="0"/>
                    <a:t>1.6</a:t>
                  </a:r>
                </a:p>
                <a:p>
                  <a:pPr algn="r">
                    <a:lnSpc>
                      <a:spcPts val="1800"/>
                    </a:lnSpc>
                  </a:pPr>
                  <a:r>
                    <a:rPr lang="en-US" altLang="zh-CN" sz="1200" b="1" dirty="0" smtClean="0"/>
                    <a:t>1.4</a:t>
                  </a:r>
                </a:p>
                <a:p>
                  <a:pPr algn="r">
                    <a:lnSpc>
                      <a:spcPts val="1800"/>
                    </a:lnSpc>
                  </a:pPr>
                  <a:r>
                    <a:rPr lang="en-US" altLang="zh-CN" sz="1200" b="1" dirty="0" smtClean="0"/>
                    <a:t>1.2</a:t>
                  </a:r>
                </a:p>
                <a:p>
                  <a:pPr algn="r">
                    <a:lnSpc>
                      <a:spcPts val="1800"/>
                    </a:lnSpc>
                  </a:pPr>
                  <a:r>
                    <a:rPr lang="en-US" altLang="zh-CN" sz="1200" b="1" dirty="0" smtClean="0"/>
                    <a:t>1.0</a:t>
                  </a:r>
                </a:p>
                <a:p>
                  <a:pPr algn="r">
                    <a:lnSpc>
                      <a:spcPts val="1800"/>
                    </a:lnSpc>
                  </a:pPr>
                  <a:r>
                    <a:rPr lang="en-US" altLang="zh-CN" sz="1200" b="1" dirty="0" smtClean="0"/>
                    <a:t>0.8</a:t>
                  </a:r>
                </a:p>
                <a:p>
                  <a:pPr algn="r">
                    <a:lnSpc>
                      <a:spcPts val="1800"/>
                    </a:lnSpc>
                  </a:pPr>
                  <a:r>
                    <a:rPr lang="en-US" altLang="zh-CN" sz="1200" b="1" dirty="0" smtClean="0"/>
                    <a:t>0.6</a:t>
                  </a:r>
                </a:p>
                <a:p>
                  <a:pPr algn="r">
                    <a:lnSpc>
                      <a:spcPts val="1800"/>
                    </a:lnSpc>
                  </a:pPr>
                  <a:r>
                    <a:rPr lang="en-US" altLang="zh-CN" sz="1200" b="1" dirty="0" smtClean="0"/>
                    <a:t>0.4</a:t>
                  </a:r>
                </a:p>
                <a:p>
                  <a:pPr algn="r">
                    <a:lnSpc>
                      <a:spcPts val="1800"/>
                    </a:lnSpc>
                  </a:pPr>
                  <a:r>
                    <a:rPr lang="en-US" altLang="zh-CN" sz="1200" b="1" dirty="0" smtClean="0"/>
                    <a:t>0.2</a:t>
                  </a:r>
                </a:p>
              </p:txBody>
            </p:sp>
            <p:sp>
              <p:nvSpPr>
                <p:cNvPr id="46" name="文本框 45"/>
                <p:cNvSpPr txBox="1"/>
                <p:nvPr/>
              </p:nvSpPr>
              <p:spPr>
                <a:xfrm>
                  <a:off x="4850674" y="3887723"/>
                  <a:ext cx="4591240" cy="324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:r>
                    <a:rPr lang="en-US" altLang="zh-CN" sz="1200" b="1" dirty="0" smtClean="0"/>
                    <a:t>0.8    0.9   1.0    1.1    1.2   1.3    1.4   1.5    1.6   1.7    1.8</a:t>
                  </a:r>
                </a:p>
              </p:txBody>
            </p:sp>
          </p:grpSp>
          <p:sp>
            <p:nvSpPr>
              <p:cNvPr id="48" name="矩形 47"/>
              <p:cNvSpPr/>
              <p:nvPr/>
            </p:nvSpPr>
            <p:spPr>
              <a:xfrm>
                <a:off x="5255302" y="1736569"/>
                <a:ext cx="246700" cy="206999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530575" y="1736569"/>
                <a:ext cx="563025" cy="2069999"/>
              </a:xfrm>
              <a:prstGeom prst="rect">
                <a:avLst/>
              </a:prstGeom>
              <a:solidFill>
                <a:srgbClr val="00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7270353" y="1736569"/>
                <a:ext cx="661844" cy="206999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任意多边形 51"/>
            <p:cNvSpPr/>
            <p:nvPr/>
          </p:nvSpPr>
          <p:spPr>
            <a:xfrm>
              <a:off x="4925801" y="1334258"/>
              <a:ext cx="3443155" cy="2157381"/>
            </a:xfrm>
            <a:custGeom>
              <a:avLst/>
              <a:gdLst>
                <a:gd name="connsiteX0" fmla="*/ 0 w 4162697"/>
                <a:gd name="connsiteY0" fmla="*/ 0 h 2156407"/>
                <a:gd name="connsiteX1" fmla="*/ 278675 w 4162697"/>
                <a:gd name="connsiteY1" fmla="*/ 1524000 h 2156407"/>
                <a:gd name="connsiteX2" fmla="*/ 687977 w 4162697"/>
                <a:gd name="connsiteY2" fmla="*/ 1454331 h 2156407"/>
                <a:gd name="connsiteX3" fmla="*/ 827315 w 4162697"/>
                <a:gd name="connsiteY3" fmla="*/ 1576251 h 2156407"/>
                <a:gd name="connsiteX4" fmla="*/ 1480457 w 4162697"/>
                <a:gd name="connsiteY4" fmla="*/ 1968137 h 2156407"/>
                <a:gd name="connsiteX5" fmla="*/ 1593669 w 4162697"/>
                <a:gd name="connsiteY5" fmla="*/ 2072640 h 2156407"/>
                <a:gd name="connsiteX6" fmla="*/ 1776549 w 4162697"/>
                <a:gd name="connsiteY6" fmla="*/ 1907177 h 2156407"/>
                <a:gd name="connsiteX7" fmla="*/ 1933303 w 4162697"/>
                <a:gd name="connsiteY7" fmla="*/ 2098765 h 2156407"/>
                <a:gd name="connsiteX8" fmla="*/ 2403566 w 4162697"/>
                <a:gd name="connsiteY8" fmla="*/ 2098765 h 2156407"/>
                <a:gd name="connsiteX9" fmla="*/ 2569029 w 4162697"/>
                <a:gd name="connsiteY9" fmla="*/ 1541417 h 2156407"/>
                <a:gd name="connsiteX10" fmla="*/ 2708366 w 4162697"/>
                <a:gd name="connsiteY10" fmla="*/ 1985554 h 2156407"/>
                <a:gd name="connsiteX11" fmla="*/ 3187337 w 4162697"/>
                <a:gd name="connsiteY11" fmla="*/ 2116183 h 2156407"/>
                <a:gd name="connsiteX12" fmla="*/ 3640183 w 4162697"/>
                <a:gd name="connsiteY12" fmla="*/ 1314994 h 2156407"/>
                <a:gd name="connsiteX13" fmla="*/ 4162697 w 4162697"/>
                <a:gd name="connsiteY13" fmla="*/ 139337 h 2156407"/>
                <a:gd name="connsiteX14" fmla="*/ 4162697 w 4162697"/>
                <a:gd name="connsiteY14" fmla="*/ 139337 h 2156407"/>
                <a:gd name="connsiteX0" fmla="*/ 0 w 4162697"/>
                <a:gd name="connsiteY0" fmla="*/ 0 h 2156407"/>
                <a:gd name="connsiteX1" fmla="*/ 243840 w 4162697"/>
                <a:gd name="connsiteY1" fmla="*/ 1393372 h 2156407"/>
                <a:gd name="connsiteX2" fmla="*/ 687977 w 4162697"/>
                <a:gd name="connsiteY2" fmla="*/ 1454331 h 2156407"/>
                <a:gd name="connsiteX3" fmla="*/ 827315 w 4162697"/>
                <a:gd name="connsiteY3" fmla="*/ 1576251 h 2156407"/>
                <a:gd name="connsiteX4" fmla="*/ 1480457 w 4162697"/>
                <a:gd name="connsiteY4" fmla="*/ 1968137 h 2156407"/>
                <a:gd name="connsiteX5" fmla="*/ 1593669 w 4162697"/>
                <a:gd name="connsiteY5" fmla="*/ 2072640 h 2156407"/>
                <a:gd name="connsiteX6" fmla="*/ 1776549 w 4162697"/>
                <a:gd name="connsiteY6" fmla="*/ 1907177 h 2156407"/>
                <a:gd name="connsiteX7" fmla="*/ 1933303 w 4162697"/>
                <a:gd name="connsiteY7" fmla="*/ 2098765 h 2156407"/>
                <a:gd name="connsiteX8" fmla="*/ 2403566 w 4162697"/>
                <a:gd name="connsiteY8" fmla="*/ 2098765 h 2156407"/>
                <a:gd name="connsiteX9" fmla="*/ 2569029 w 4162697"/>
                <a:gd name="connsiteY9" fmla="*/ 1541417 h 2156407"/>
                <a:gd name="connsiteX10" fmla="*/ 2708366 w 4162697"/>
                <a:gd name="connsiteY10" fmla="*/ 1985554 h 2156407"/>
                <a:gd name="connsiteX11" fmla="*/ 3187337 w 4162697"/>
                <a:gd name="connsiteY11" fmla="*/ 2116183 h 2156407"/>
                <a:gd name="connsiteX12" fmla="*/ 3640183 w 4162697"/>
                <a:gd name="connsiteY12" fmla="*/ 1314994 h 2156407"/>
                <a:gd name="connsiteX13" fmla="*/ 4162697 w 4162697"/>
                <a:gd name="connsiteY13" fmla="*/ 139337 h 2156407"/>
                <a:gd name="connsiteX14" fmla="*/ 4162697 w 4162697"/>
                <a:gd name="connsiteY14" fmla="*/ 139337 h 2156407"/>
                <a:gd name="connsiteX0" fmla="*/ 0 w 4162697"/>
                <a:gd name="connsiteY0" fmla="*/ 0 h 2156407"/>
                <a:gd name="connsiteX1" fmla="*/ 243840 w 4162697"/>
                <a:gd name="connsiteY1" fmla="*/ 1393372 h 2156407"/>
                <a:gd name="connsiteX2" fmla="*/ 714103 w 4162697"/>
                <a:gd name="connsiteY2" fmla="*/ 1358537 h 2156407"/>
                <a:gd name="connsiteX3" fmla="*/ 827315 w 4162697"/>
                <a:gd name="connsiteY3" fmla="*/ 1576251 h 2156407"/>
                <a:gd name="connsiteX4" fmla="*/ 1480457 w 4162697"/>
                <a:gd name="connsiteY4" fmla="*/ 1968137 h 2156407"/>
                <a:gd name="connsiteX5" fmla="*/ 1593669 w 4162697"/>
                <a:gd name="connsiteY5" fmla="*/ 2072640 h 2156407"/>
                <a:gd name="connsiteX6" fmla="*/ 1776549 w 4162697"/>
                <a:gd name="connsiteY6" fmla="*/ 1907177 h 2156407"/>
                <a:gd name="connsiteX7" fmla="*/ 1933303 w 4162697"/>
                <a:gd name="connsiteY7" fmla="*/ 2098765 h 2156407"/>
                <a:gd name="connsiteX8" fmla="*/ 2403566 w 4162697"/>
                <a:gd name="connsiteY8" fmla="*/ 2098765 h 2156407"/>
                <a:gd name="connsiteX9" fmla="*/ 2569029 w 4162697"/>
                <a:gd name="connsiteY9" fmla="*/ 1541417 h 2156407"/>
                <a:gd name="connsiteX10" fmla="*/ 2708366 w 4162697"/>
                <a:gd name="connsiteY10" fmla="*/ 1985554 h 2156407"/>
                <a:gd name="connsiteX11" fmla="*/ 3187337 w 4162697"/>
                <a:gd name="connsiteY11" fmla="*/ 2116183 h 2156407"/>
                <a:gd name="connsiteX12" fmla="*/ 3640183 w 4162697"/>
                <a:gd name="connsiteY12" fmla="*/ 1314994 h 2156407"/>
                <a:gd name="connsiteX13" fmla="*/ 4162697 w 4162697"/>
                <a:gd name="connsiteY13" fmla="*/ 139337 h 2156407"/>
                <a:gd name="connsiteX14" fmla="*/ 4162697 w 4162697"/>
                <a:gd name="connsiteY14" fmla="*/ 139337 h 2156407"/>
                <a:gd name="connsiteX0" fmla="*/ 0 w 4162697"/>
                <a:gd name="connsiteY0" fmla="*/ 0 h 2156407"/>
                <a:gd name="connsiteX1" fmla="*/ 243840 w 4162697"/>
                <a:gd name="connsiteY1" fmla="*/ 1393372 h 2156407"/>
                <a:gd name="connsiteX2" fmla="*/ 714103 w 4162697"/>
                <a:gd name="connsiteY2" fmla="*/ 1358537 h 2156407"/>
                <a:gd name="connsiteX3" fmla="*/ 836024 w 4162697"/>
                <a:gd name="connsiteY3" fmla="*/ 1576251 h 2156407"/>
                <a:gd name="connsiteX4" fmla="*/ 1480457 w 4162697"/>
                <a:gd name="connsiteY4" fmla="*/ 1968137 h 2156407"/>
                <a:gd name="connsiteX5" fmla="*/ 1593669 w 4162697"/>
                <a:gd name="connsiteY5" fmla="*/ 2072640 h 2156407"/>
                <a:gd name="connsiteX6" fmla="*/ 1776549 w 4162697"/>
                <a:gd name="connsiteY6" fmla="*/ 1907177 h 2156407"/>
                <a:gd name="connsiteX7" fmla="*/ 1933303 w 4162697"/>
                <a:gd name="connsiteY7" fmla="*/ 2098765 h 2156407"/>
                <a:gd name="connsiteX8" fmla="*/ 2403566 w 4162697"/>
                <a:gd name="connsiteY8" fmla="*/ 2098765 h 2156407"/>
                <a:gd name="connsiteX9" fmla="*/ 2569029 w 4162697"/>
                <a:gd name="connsiteY9" fmla="*/ 1541417 h 2156407"/>
                <a:gd name="connsiteX10" fmla="*/ 2708366 w 4162697"/>
                <a:gd name="connsiteY10" fmla="*/ 1985554 h 2156407"/>
                <a:gd name="connsiteX11" fmla="*/ 3187337 w 4162697"/>
                <a:gd name="connsiteY11" fmla="*/ 2116183 h 2156407"/>
                <a:gd name="connsiteX12" fmla="*/ 3640183 w 4162697"/>
                <a:gd name="connsiteY12" fmla="*/ 1314994 h 2156407"/>
                <a:gd name="connsiteX13" fmla="*/ 4162697 w 4162697"/>
                <a:gd name="connsiteY13" fmla="*/ 139337 h 2156407"/>
                <a:gd name="connsiteX14" fmla="*/ 4162697 w 4162697"/>
                <a:gd name="connsiteY14" fmla="*/ 139337 h 2156407"/>
                <a:gd name="connsiteX0" fmla="*/ 0 w 4162697"/>
                <a:gd name="connsiteY0" fmla="*/ 0 h 2156407"/>
                <a:gd name="connsiteX1" fmla="*/ 243840 w 4162697"/>
                <a:gd name="connsiteY1" fmla="*/ 1393372 h 2156407"/>
                <a:gd name="connsiteX2" fmla="*/ 714103 w 4162697"/>
                <a:gd name="connsiteY2" fmla="*/ 1358537 h 2156407"/>
                <a:gd name="connsiteX3" fmla="*/ 836024 w 4162697"/>
                <a:gd name="connsiteY3" fmla="*/ 1576251 h 2156407"/>
                <a:gd name="connsiteX4" fmla="*/ 1480457 w 4162697"/>
                <a:gd name="connsiteY4" fmla="*/ 1968137 h 2156407"/>
                <a:gd name="connsiteX5" fmla="*/ 1593669 w 4162697"/>
                <a:gd name="connsiteY5" fmla="*/ 2072640 h 2156407"/>
                <a:gd name="connsiteX6" fmla="*/ 1776549 w 4162697"/>
                <a:gd name="connsiteY6" fmla="*/ 1907177 h 2156407"/>
                <a:gd name="connsiteX7" fmla="*/ 1933303 w 4162697"/>
                <a:gd name="connsiteY7" fmla="*/ 2098765 h 2156407"/>
                <a:gd name="connsiteX8" fmla="*/ 2403566 w 4162697"/>
                <a:gd name="connsiteY8" fmla="*/ 2098765 h 2156407"/>
                <a:gd name="connsiteX9" fmla="*/ 2569029 w 4162697"/>
                <a:gd name="connsiteY9" fmla="*/ 1541417 h 2156407"/>
                <a:gd name="connsiteX10" fmla="*/ 2708366 w 4162697"/>
                <a:gd name="connsiteY10" fmla="*/ 1985554 h 2156407"/>
                <a:gd name="connsiteX11" fmla="*/ 3187337 w 4162697"/>
                <a:gd name="connsiteY11" fmla="*/ 2116183 h 2156407"/>
                <a:gd name="connsiteX12" fmla="*/ 3640183 w 4162697"/>
                <a:gd name="connsiteY12" fmla="*/ 1314994 h 2156407"/>
                <a:gd name="connsiteX13" fmla="*/ 4162697 w 4162697"/>
                <a:gd name="connsiteY13" fmla="*/ 139337 h 2156407"/>
                <a:gd name="connsiteX14" fmla="*/ 4162697 w 4162697"/>
                <a:gd name="connsiteY14" fmla="*/ 139337 h 2156407"/>
                <a:gd name="connsiteX0" fmla="*/ 0 w 4162697"/>
                <a:gd name="connsiteY0" fmla="*/ 0 h 2156407"/>
                <a:gd name="connsiteX1" fmla="*/ 243840 w 4162697"/>
                <a:gd name="connsiteY1" fmla="*/ 1393372 h 2156407"/>
                <a:gd name="connsiteX2" fmla="*/ 714103 w 4162697"/>
                <a:gd name="connsiteY2" fmla="*/ 1358537 h 2156407"/>
                <a:gd name="connsiteX3" fmla="*/ 836024 w 4162697"/>
                <a:gd name="connsiteY3" fmla="*/ 1576251 h 2156407"/>
                <a:gd name="connsiteX4" fmla="*/ 1480457 w 4162697"/>
                <a:gd name="connsiteY4" fmla="*/ 1968137 h 2156407"/>
                <a:gd name="connsiteX5" fmla="*/ 1576252 w 4162697"/>
                <a:gd name="connsiteY5" fmla="*/ 2081349 h 2156407"/>
                <a:gd name="connsiteX6" fmla="*/ 1776549 w 4162697"/>
                <a:gd name="connsiteY6" fmla="*/ 1907177 h 2156407"/>
                <a:gd name="connsiteX7" fmla="*/ 1933303 w 4162697"/>
                <a:gd name="connsiteY7" fmla="*/ 2098765 h 2156407"/>
                <a:gd name="connsiteX8" fmla="*/ 2403566 w 4162697"/>
                <a:gd name="connsiteY8" fmla="*/ 2098765 h 2156407"/>
                <a:gd name="connsiteX9" fmla="*/ 2569029 w 4162697"/>
                <a:gd name="connsiteY9" fmla="*/ 1541417 h 2156407"/>
                <a:gd name="connsiteX10" fmla="*/ 2708366 w 4162697"/>
                <a:gd name="connsiteY10" fmla="*/ 1985554 h 2156407"/>
                <a:gd name="connsiteX11" fmla="*/ 3187337 w 4162697"/>
                <a:gd name="connsiteY11" fmla="*/ 2116183 h 2156407"/>
                <a:gd name="connsiteX12" fmla="*/ 3640183 w 4162697"/>
                <a:gd name="connsiteY12" fmla="*/ 1314994 h 2156407"/>
                <a:gd name="connsiteX13" fmla="*/ 4162697 w 4162697"/>
                <a:gd name="connsiteY13" fmla="*/ 139337 h 2156407"/>
                <a:gd name="connsiteX14" fmla="*/ 4162697 w 4162697"/>
                <a:gd name="connsiteY14" fmla="*/ 139337 h 2156407"/>
                <a:gd name="connsiteX0" fmla="*/ 0 w 4162697"/>
                <a:gd name="connsiteY0" fmla="*/ 0 h 2156407"/>
                <a:gd name="connsiteX1" fmla="*/ 243840 w 4162697"/>
                <a:gd name="connsiteY1" fmla="*/ 1393372 h 2156407"/>
                <a:gd name="connsiteX2" fmla="*/ 714103 w 4162697"/>
                <a:gd name="connsiteY2" fmla="*/ 1358537 h 2156407"/>
                <a:gd name="connsiteX3" fmla="*/ 836024 w 4162697"/>
                <a:gd name="connsiteY3" fmla="*/ 1576251 h 2156407"/>
                <a:gd name="connsiteX4" fmla="*/ 1480457 w 4162697"/>
                <a:gd name="connsiteY4" fmla="*/ 1968137 h 2156407"/>
                <a:gd name="connsiteX5" fmla="*/ 1576252 w 4162697"/>
                <a:gd name="connsiteY5" fmla="*/ 2081349 h 2156407"/>
                <a:gd name="connsiteX6" fmla="*/ 1785258 w 4162697"/>
                <a:gd name="connsiteY6" fmla="*/ 1959429 h 2156407"/>
                <a:gd name="connsiteX7" fmla="*/ 1933303 w 4162697"/>
                <a:gd name="connsiteY7" fmla="*/ 2098765 h 2156407"/>
                <a:gd name="connsiteX8" fmla="*/ 2403566 w 4162697"/>
                <a:gd name="connsiteY8" fmla="*/ 2098765 h 2156407"/>
                <a:gd name="connsiteX9" fmla="*/ 2569029 w 4162697"/>
                <a:gd name="connsiteY9" fmla="*/ 1541417 h 2156407"/>
                <a:gd name="connsiteX10" fmla="*/ 2708366 w 4162697"/>
                <a:gd name="connsiteY10" fmla="*/ 1985554 h 2156407"/>
                <a:gd name="connsiteX11" fmla="*/ 3187337 w 4162697"/>
                <a:gd name="connsiteY11" fmla="*/ 2116183 h 2156407"/>
                <a:gd name="connsiteX12" fmla="*/ 3640183 w 4162697"/>
                <a:gd name="connsiteY12" fmla="*/ 1314994 h 2156407"/>
                <a:gd name="connsiteX13" fmla="*/ 4162697 w 4162697"/>
                <a:gd name="connsiteY13" fmla="*/ 139337 h 2156407"/>
                <a:gd name="connsiteX14" fmla="*/ 4162697 w 4162697"/>
                <a:gd name="connsiteY14" fmla="*/ 139337 h 2156407"/>
                <a:gd name="connsiteX0" fmla="*/ 0 w 4162697"/>
                <a:gd name="connsiteY0" fmla="*/ 0 h 2161928"/>
                <a:gd name="connsiteX1" fmla="*/ 243840 w 4162697"/>
                <a:gd name="connsiteY1" fmla="*/ 1393372 h 2161928"/>
                <a:gd name="connsiteX2" fmla="*/ 714103 w 4162697"/>
                <a:gd name="connsiteY2" fmla="*/ 1358537 h 2161928"/>
                <a:gd name="connsiteX3" fmla="*/ 836024 w 4162697"/>
                <a:gd name="connsiteY3" fmla="*/ 1576251 h 2161928"/>
                <a:gd name="connsiteX4" fmla="*/ 1480457 w 4162697"/>
                <a:gd name="connsiteY4" fmla="*/ 1968137 h 2161928"/>
                <a:gd name="connsiteX5" fmla="*/ 1576252 w 4162697"/>
                <a:gd name="connsiteY5" fmla="*/ 2081349 h 2161928"/>
                <a:gd name="connsiteX6" fmla="*/ 1785258 w 4162697"/>
                <a:gd name="connsiteY6" fmla="*/ 1959429 h 2161928"/>
                <a:gd name="connsiteX7" fmla="*/ 1942011 w 4162697"/>
                <a:gd name="connsiteY7" fmla="*/ 2133600 h 2161928"/>
                <a:gd name="connsiteX8" fmla="*/ 2403566 w 4162697"/>
                <a:gd name="connsiteY8" fmla="*/ 2098765 h 2161928"/>
                <a:gd name="connsiteX9" fmla="*/ 2569029 w 4162697"/>
                <a:gd name="connsiteY9" fmla="*/ 1541417 h 2161928"/>
                <a:gd name="connsiteX10" fmla="*/ 2708366 w 4162697"/>
                <a:gd name="connsiteY10" fmla="*/ 1985554 h 2161928"/>
                <a:gd name="connsiteX11" fmla="*/ 3187337 w 4162697"/>
                <a:gd name="connsiteY11" fmla="*/ 2116183 h 2161928"/>
                <a:gd name="connsiteX12" fmla="*/ 3640183 w 4162697"/>
                <a:gd name="connsiteY12" fmla="*/ 1314994 h 2161928"/>
                <a:gd name="connsiteX13" fmla="*/ 4162697 w 4162697"/>
                <a:gd name="connsiteY13" fmla="*/ 139337 h 2161928"/>
                <a:gd name="connsiteX14" fmla="*/ 4162697 w 4162697"/>
                <a:gd name="connsiteY14" fmla="*/ 139337 h 2161928"/>
                <a:gd name="connsiteX0" fmla="*/ 0 w 4162697"/>
                <a:gd name="connsiteY0" fmla="*/ 0 h 2163001"/>
                <a:gd name="connsiteX1" fmla="*/ 243840 w 4162697"/>
                <a:gd name="connsiteY1" fmla="*/ 1393372 h 2163001"/>
                <a:gd name="connsiteX2" fmla="*/ 714103 w 4162697"/>
                <a:gd name="connsiteY2" fmla="*/ 1358537 h 2163001"/>
                <a:gd name="connsiteX3" fmla="*/ 836024 w 4162697"/>
                <a:gd name="connsiteY3" fmla="*/ 1576251 h 2163001"/>
                <a:gd name="connsiteX4" fmla="*/ 1480457 w 4162697"/>
                <a:gd name="connsiteY4" fmla="*/ 1968137 h 2163001"/>
                <a:gd name="connsiteX5" fmla="*/ 1576252 w 4162697"/>
                <a:gd name="connsiteY5" fmla="*/ 2081349 h 2163001"/>
                <a:gd name="connsiteX6" fmla="*/ 1785258 w 4162697"/>
                <a:gd name="connsiteY6" fmla="*/ 1959429 h 2163001"/>
                <a:gd name="connsiteX7" fmla="*/ 1942011 w 4162697"/>
                <a:gd name="connsiteY7" fmla="*/ 2133600 h 2163001"/>
                <a:gd name="connsiteX8" fmla="*/ 2403566 w 4162697"/>
                <a:gd name="connsiteY8" fmla="*/ 2098765 h 2163001"/>
                <a:gd name="connsiteX9" fmla="*/ 2569029 w 4162697"/>
                <a:gd name="connsiteY9" fmla="*/ 1541417 h 2163001"/>
                <a:gd name="connsiteX10" fmla="*/ 2743200 w 4162697"/>
                <a:gd name="connsiteY10" fmla="*/ 2011680 h 2163001"/>
                <a:gd name="connsiteX11" fmla="*/ 3187337 w 4162697"/>
                <a:gd name="connsiteY11" fmla="*/ 2116183 h 2163001"/>
                <a:gd name="connsiteX12" fmla="*/ 3640183 w 4162697"/>
                <a:gd name="connsiteY12" fmla="*/ 1314994 h 2163001"/>
                <a:gd name="connsiteX13" fmla="*/ 4162697 w 4162697"/>
                <a:gd name="connsiteY13" fmla="*/ 139337 h 2163001"/>
                <a:gd name="connsiteX14" fmla="*/ 4162697 w 4162697"/>
                <a:gd name="connsiteY14" fmla="*/ 139337 h 2163001"/>
                <a:gd name="connsiteX0" fmla="*/ 0 w 4162697"/>
                <a:gd name="connsiteY0" fmla="*/ 0 h 2167955"/>
                <a:gd name="connsiteX1" fmla="*/ 243840 w 4162697"/>
                <a:gd name="connsiteY1" fmla="*/ 1393372 h 2167955"/>
                <a:gd name="connsiteX2" fmla="*/ 714103 w 4162697"/>
                <a:gd name="connsiteY2" fmla="*/ 1358537 h 2167955"/>
                <a:gd name="connsiteX3" fmla="*/ 836024 w 4162697"/>
                <a:gd name="connsiteY3" fmla="*/ 1576251 h 2167955"/>
                <a:gd name="connsiteX4" fmla="*/ 1480457 w 4162697"/>
                <a:gd name="connsiteY4" fmla="*/ 1968137 h 2167955"/>
                <a:gd name="connsiteX5" fmla="*/ 1576252 w 4162697"/>
                <a:gd name="connsiteY5" fmla="*/ 2081349 h 2167955"/>
                <a:gd name="connsiteX6" fmla="*/ 1785258 w 4162697"/>
                <a:gd name="connsiteY6" fmla="*/ 1959429 h 2167955"/>
                <a:gd name="connsiteX7" fmla="*/ 1942011 w 4162697"/>
                <a:gd name="connsiteY7" fmla="*/ 2133600 h 2167955"/>
                <a:gd name="connsiteX8" fmla="*/ 2403566 w 4162697"/>
                <a:gd name="connsiteY8" fmla="*/ 2098765 h 2167955"/>
                <a:gd name="connsiteX9" fmla="*/ 2569029 w 4162697"/>
                <a:gd name="connsiteY9" fmla="*/ 1541417 h 2167955"/>
                <a:gd name="connsiteX10" fmla="*/ 2743200 w 4162697"/>
                <a:gd name="connsiteY10" fmla="*/ 2011680 h 2167955"/>
                <a:gd name="connsiteX11" fmla="*/ 3187337 w 4162697"/>
                <a:gd name="connsiteY11" fmla="*/ 2116183 h 2167955"/>
                <a:gd name="connsiteX12" fmla="*/ 3640183 w 4162697"/>
                <a:gd name="connsiteY12" fmla="*/ 1314994 h 2167955"/>
                <a:gd name="connsiteX13" fmla="*/ 4162697 w 4162697"/>
                <a:gd name="connsiteY13" fmla="*/ 139337 h 2167955"/>
                <a:gd name="connsiteX14" fmla="*/ 4162697 w 4162697"/>
                <a:gd name="connsiteY14" fmla="*/ 139337 h 216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62697" h="2167955">
                  <a:moveTo>
                    <a:pt x="0" y="0"/>
                  </a:moveTo>
                  <a:cubicBezTo>
                    <a:pt x="82006" y="640806"/>
                    <a:pt x="124823" y="1166949"/>
                    <a:pt x="243840" y="1393372"/>
                  </a:cubicBezTo>
                  <a:cubicBezTo>
                    <a:pt x="362857" y="1619795"/>
                    <a:pt x="615406" y="1328057"/>
                    <a:pt x="714103" y="1358537"/>
                  </a:cubicBezTo>
                  <a:cubicBezTo>
                    <a:pt x="812800" y="1389017"/>
                    <a:pt x="708298" y="1474651"/>
                    <a:pt x="836024" y="1576251"/>
                  </a:cubicBezTo>
                  <a:cubicBezTo>
                    <a:pt x="963750" y="1677851"/>
                    <a:pt x="1357086" y="1883954"/>
                    <a:pt x="1480457" y="1968137"/>
                  </a:cubicBezTo>
                  <a:cubicBezTo>
                    <a:pt x="1603828" y="2052320"/>
                    <a:pt x="1525452" y="2082800"/>
                    <a:pt x="1576252" y="2081349"/>
                  </a:cubicBezTo>
                  <a:cubicBezTo>
                    <a:pt x="1627052" y="2079898"/>
                    <a:pt x="1724298" y="1950721"/>
                    <a:pt x="1785258" y="1959429"/>
                  </a:cubicBezTo>
                  <a:cubicBezTo>
                    <a:pt x="1846218" y="1968138"/>
                    <a:pt x="1838960" y="2110377"/>
                    <a:pt x="1942011" y="2133600"/>
                  </a:cubicBezTo>
                  <a:cubicBezTo>
                    <a:pt x="2045062" y="2156823"/>
                    <a:pt x="2299063" y="2197462"/>
                    <a:pt x="2403566" y="2098765"/>
                  </a:cubicBezTo>
                  <a:cubicBezTo>
                    <a:pt x="2508069" y="2000068"/>
                    <a:pt x="2512423" y="1555931"/>
                    <a:pt x="2569029" y="1541417"/>
                  </a:cubicBezTo>
                  <a:cubicBezTo>
                    <a:pt x="2625635" y="1526903"/>
                    <a:pt x="2631441" y="1889760"/>
                    <a:pt x="2743200" y="2011680"/>
                  </a:cubicBezTo>
                  <a:cubicBezTo>
                    <a:pt x="2854959" y="2133600"/>
                    <a:pt x="3037840" y="2232297"/>
                    <a:pt x="3187337" y="2116183"/>
                  </a:cubicBezTo>
                  <a:cubicBezTo>
                    <a:pt x="3336834" y="2000069"/>
                    <a:pt x="3477623" y="1644468"/>
                    <a:pt x="3640183" y="1314994"/>
                  </a:cubicBezTo>
                  <a:cubicBezTo>
                    <a:pt x="3802743" y="985520"/>
                    <a:pt x="4162697" y="139337"/>
                    <a:pt x="4162697" y="139337"/>
                  </a:cubicBezTo>
                  <a:lnTo>
                    <a:pt x="4162697" y="139337"/>
                  </a:lnTo>
                </a:path>
              </a:pathLst>
            </a:custGeom>
            <a:noFill/>
            <a:ln>
              <a:solidFill>
                <a:srgbClr val="99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ext Box 18"/>
          <p:cNvSpPr txBox="1">
            <a:spLocks noChangeArrowheads="1"/>
          </p:cNvSpPr>
          <p:nvPr/>
        </p:nvSpPr>
        <p:spPr bwMode="auto">
          <a:xfrm>
            <a:off x="5845913" y="3860708"/>
            <a:ext cx="18139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400" b="1" dirty="0" smtClean="0">
                <a:latin typeface="微软雅黑" pitchFamily="34" charset="-122"/>
                <a:ea typeface="微软雅黑" pitchFamily="34" charset="-122"/>
              </a:rPr>
              <a:t>波长 </a:t>
            </a:r>
            <a:r>
              <a:rPr kumimoji="1" lang="en-US" altLang="zh-CN" sz="1400" b="1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1" lang="en-US" altLang="zh-CN" sz="1400" b="1" dirty="0" err="1" smtClean="0">
                <a:latin typeface="微软雅黑" pitchFamily="34" charset="-122"/>
                <a:ea typeface="微软雅黑" pitchFamily="34" charset="-122"/>
              </a:rPr>
              <a:t>μm</a:t>
            </a:r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</a:rPr>
              <a:t>)</a:t>
            </a:r>
            <a:endParaRPr kumimoji="1"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 Box 18"/>
          <p:cNvSpPr txBox="1">
            <a:spLocks noChangeArrowheads="1"/>
          </p:cNvSpPr>
          <p:nvPr/>
        </p:nvSpPr>
        <p:spPr bwMode="auto">
          <a:xfrm>
            <a:off x="3649166" y="1960407"/>
            <a:ext cx="9226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/>
          <a:p>
            <a:pPr algn="ctr"/>
            <a:r>
              <a:rPr kumimoji="1" lang="zh-CN" altLang="en-US" sz="1400" b="1" dirty="0" smtClean="0">
                <a:latin typeface="微软雅黑" pitchFamily="34" charset="-122"/>
                <a:ea typeface="微软雅黑" pitchFamily="34" charset="-122"/>
              </a:rPr>
              <a:t>衰减 </a:t>
            </a:r>
            <a:r>
              <a:rPr kumimoji="1" lang="en-US" altLang="zh-CN" sz="1400" b="1" dirty="0" smtClean="0">
                <a:latin typeface="微软雅黑" pitchFamily="34" charset="-122"/>
                <a:ea typeface="微软雅黑" pitchFamily="34" charset="-122"/>
              </a:rPr>
              <a:t>(dB/km )</a:t>
            </a:r>
            <a:endParaRPr kumimoji="1"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54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确定与传输媒体的</a:t>
            </a:r>
            <a:r>
              <a:rPr lang="zh-CN" altLang="en-US" dirty="0">
                <a:solidFill>
                  <a:srgbClr val="C00000"/>
                </a:solidFill>
              </a:rPr>
              <a:t>接口</a:t>
            </a:r>
            <a:r>
              <a:rPr lang="zh-CN" altLang="en-US" dirty="0"/>
              <a:t>的一些特性</a:t>
            </a:r>
            <a:r>
              <a:rPr lang="zh-CN" altLang="en-US" dirty="0" smtClean="0"/>
              <a:t>。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个特性：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机械</a:t>
            </a:r>
            <a:r>
              <a:rPr lang="zh-CN" altLang="en-US" dirty="0" smtClean="0">
                <a:solidFill>
                  <a:srgbClr val="C00000"/>
                </a:solidFill>
              </a:rPr>
              <a:t>特性：</a:t>
            </a:r>
            <a:r>
              <a:rPr lang="zh-CN" altLang="en-US" dirty="0"/>
              <a:t>指明接口所用接线器的形状和尺寸、引线数目和排列、固定和锁定装置等。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电气特性：</a:t>
            </a:r>
            <a:r>
              <a:rPr lang="zh-CN" altLang="en-US" dirty="0"/>
              <a:t>指明在接口电缆的各条线上出现的电压的范围。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功能特性：</a:t>
            </a:r>
            <a:r>
              <a:rPr lang="zh-CN" altLang="en-US" dirty="0"/>
              <a:t>指明某条线上出现的某一电平的电压的意义。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过程特性：</a:t>
            </a:r>
            <a:r>
              <a:rPr lang="zh-CN" altLang="en-US" dirty="0" smtClean="0"/>
              <a:t>指明</a:t>
            </a:r>
            <a:r>
              <a:rPr lang="zh-CN" altLang="en-US" dirty="0"/>
              <a:t>对于不同功能的各种可能事件的出现顺序。 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物理层的主要</a:t>
            </a:r>
            <a:r>
              <a:rPr lang="zh-CN" altLang="en-US" dirty="0" smtClean="0"/>
              <a:t>任务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21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66344" y="975753"/>
            <a:ext cx="5272605" cy="3172691"/>
          </a:xfrm>
        </p:spPr>
        <p:txBody>
          <a:bodyPr/>
          <a:lstStyle/>
          <a:p>
            <a:r>
              <a:rPr lang="zh-CN" altLang="en-US" dirty="0"/>
              <a:t>必须将光纤做成很结实的光缆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数十</a:t>
            </a:r>
            <a:r>
              <a:rPr lang="zh-CN" altLang="en-US" dirty="0"/>
              <a:t>至数百根</a:t>
            </a:r>
            <a:r>
              <a:rPr lang="zh-CN" altLang="en-US" dirty="0" smtClean="0"/>
              <a:t>光纤，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加强</a:t>
            </a:r>
            <a:r>
              <a:rPr lang="zh-CN" altLang="en-US" dirty="0"/>
              <a:t>芯和</a:t>
            </a:r>
            <a:r>
              <a:rPr lang="zh-CN" altLang="en-US" dirty="0" smtClean="0"/>
              <a:t>填充物，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必要</a:t>
            </a:r>
            <a:r>
              <a:rPr lang="zh-CN" altLang="en-US" dirty="0"/>
              <a:t>时还可放入远供电源</a:t>
            </a:r>
            <a:r>
              <a:rPr lang="zh-CN" altLang="en-US" dirty="0" smtClean="0"/>
              <a:t>线，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最后</a:t>
            </a:r>
            <a:r>
              <a:rPr lang="zh-CN" altLang="en-US" dirty="0"/>
              <a:t>加上包带层和</a:t>
            </a:r>
            <a:r>
              <a:rPr lang="zh-CN" altLang="en-US" dirty="0" smtClean="0"/>
              <a:t>外护套。</a:t>
            </a:r>
            <a:endParaRPr lang="en-US" altLang="zh-CN" dirty="0" smtClean="0"/>
          </a:p>
          <a:p>
            <a:r>
              <a:rPr lang="zh-CN" altLang="en-US" dirty="0" smtClean="0"/>
              <a:t>使</a:t>
            </a:r>
            <a:r>
              <a:rPr lang="zh-CN" altLang="en-US" dirty="0"/>
              <a:t>抗拉强度达到几公斤，完全可以满足工程施工的强度要求。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光缆</a:t>
            </a:r>
            <a:endParaRPr lang="zh-CN" altLang="en-US" dirty="0"/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5217782" y="1149529"/>
            <a:ext cx="3299624" cy="1914869"/>
            <a:chOff x="1056" y="887"/>
            <a:chExt cx="3455" cy="2085"/>
          </a:xfrm>
        </p:grpSpPr>
        <p:sp>
          <p:nvSpPr>
            <p:cNvPr id="5" name="Oval 2"/>
            <p:cNvSpPr>
              <a:spLocks noChangeArrowheads="1"/>
            </p:cNvSpPr>
            <p:nvPr/>
          </p:nvSpPr>
          <p:spPr bwMode="auto">
            <a:xfrm>
              <a:off x="1056" y="912"/>
              <a:ext cx="1872" cy="1872"/>
            </a:xfrm>
            <a:prstGeom prst="ellipse">
              <a:avLst/>
            </a:prstGeom>
            <a:solidFill>
              <a:srgbClr val="66FF66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4" descr="深色下对角线"/>
            <p:cNvSpPr>
              <a:spLocks noChangeArrowheads="1"/>
            </p:cNvSpPr>
            <p:nvPr/>
          </p:nvSpPr>
          <p:spPr bwMode="auto">
            <a:xfrm>
              <a:off x="1278" y="1134"/>
              <a:ext cx="1429" cy="1429"/>
            </a:xfrm>
            <a:prstGeom prst="ellipse">
              <a:avLst/>
            </a:prstGeom>
            <a:pattFill prst="dkDnDiag">
              <a:fgClr>
                <a:schemeClr val="tx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1704" y="1560"/>
              <a:ext cx="576" cy="5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1320" y="1176"/>
              <a:ext cx="1344" cy="13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1737" y="1593"/>
              <a:ext cx="511" cy="511"/>
              <a:chOff x="3749" y="2352"/>
              <a:chExt cx="523" cy="523"/>
            </a:xfrm>
          </p:grpSpPr>
          <p:sp>
            <p:nvSpPr>
              <p:cNvPr id="42" name="Oval 6"/>
              <p:cNvSpPr>
                <a:spLocks noChangeArrowheads="1"/>
              </p:cNvSpPr>
              <p:nvPr/>
            </p:nvSpPr>
            <p:spPr bwMode="auto">
              <a:xfrm>
                <a:off x="3749" y="2352"/>
                <a:ext cx="523" cy="523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Oval 7" descr="小棋盘"/>
              <p:cNvSpPr>
                <a:spLocks noChangeArrowheads="1"/>
              </p:cNvSpPr>
              <p:nvPr/>
            </p:nvSpPr>
            <p:spPr bwMode="auto">
              <a:xfrm>
                <a:off x="3843" y="2446"/>
                <a:ext cx="336" cy="336"/>
              </a:xfrm>
              <a:prstGeom prst="ellipse">
                <a:avLst/>
              </a:prstGeom>
              <a:pattFill prst="smCheck">
                <a:fgClr>
                  <a:schemeClr val="tx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Oval 10" descr="10%"/>
            <p:cNvSpPr>
              <a:spLocks noChangeArrowheads="1"/>
            </p:cNvSpPr>
            <p:nvPr/>
          </p:nvSpPr>
          <p:spPr bwMode="auto">
            <a:xfrm>
              <a:off x="1324" y="1644"/>
              <a:ext cx="404" cy="405"/>
            </a:xfrm>
            <a:prstGeom prst="ellipse">
              <a:avLst/>
            </a:prstGeom>
            <a:pattFill prst="lgConfetti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Group 14"/>
            <p:cNvGrpSpPr>
              <a:grpSpLocks/>
            </p:cNvGrpSpPr>
            <p:nvPr/>
          </p:nvGrpSpPr>
          <p:grpSpPr bwMode="auto">
            <a:xfrm>
              <a:off x="1784" y="1181"/>
              <a:ext cx="427" cy="411"/>
              <a:chOff x="3456" y="1104"/>
              <a:chExt cx="336" cy="340"/>
            </a:xfrm>
          </p:grpSpPr>
          <p:sp>
            <p:nvSpPr>
              <p:cNvPr id="40" name="Oval 15"/>
              <p:cNvSpPr>
                <a:spLocks noChangeArrowheads="1"/>
              </p:cNvSpPr>
              <p:nvPr/>
            </p:nvSpPr>
            <p:spPr bwMode="auto">
              <a:xfrm>
                <a:off x="3456" y="1104"/>
                <a:ext cx="336" cy="340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Oval 16" descr="深色上对角线"/>
              <p:cNvSpPr>
                <a:spLocks noChangeArrowheads="1"/>
              </p:cNvSpPr>
              <p:nvPr/>
            </p:nvSpPr>
            <p:spPr bwMode="auto">
              <a:xfrm>
                <a:off x="3529" y="1179"/>
                <a:ext cx="191" cy="191"/>
              </a:xfrm>
              <a:prstGeom prst="ellipse">
                <a:avLst/>
              </a:prstGeom>
              <a:pattFill prst="dkUpDiag">
                <a:fgClr>
                  <a:schemeClr val="accent6">
                    <a:lumMod val="75000"/>
                  </a:schemeClr>
                </a:fgClr>
                <a:bgClr>
                  <a:srgbClr val="FFFFFF"/>
                </a:bgClr>
              </a:patt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Oval 18" descr="10%"/>
            <p:cNvSpPr>
              <a:spLocks noChangeArrowheads="1"/>
            </p:cNvSpPr>
            <p:nvPr/>
          </p:nvSpPr>
          <p:spPr bwMode="auto">
            <a:xfrm>
              <a:off x="2260" y="1660"/>
              <a:ext cx="400" cy="389"/>
            </a:xfrm>
            <a:prstGeom prst="ellipse">
              <a:avLst/>
            </a:prstGeom>
            <a:pattFill prst="lgConfetti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Group 19"/>
            <p:cNvGrpSpPr>
              <a:grpSpLocks/>
            </p:cNvGrpSpPr>
            <p:nvPr/>
          </p:nvGrpSpPr>
          <p:grpSpPr bwMode="auto">
            <a:xfrm>
              <a:off x="1777" y="2114"/>
              <a:ext cx="428" cy="400"/>
              <a:chOff x="3456" y="1104"/>
              <a:chExt cx="336" cy="340"/>
            </a:xfrm>
          </p:grpSpPr>
          <p:sp>
            <p:nvSpPr>
              <p:cNvPr id="38" name="Oval 20"/>
              <p:cNvSpPr>
                <a:spLocks noChangeArrowheads="1"/>
              </p:cNvSpPr>
              <p:nvPr/>
            </p:nvSpPr>
            <p:spPr bwMode="auto">
              <a:xfrm>
                <a:off x="3456" y="1104"/>
                <a:ext cx="336" cy="340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Oval 21" descr="深色上对角线"/>
              <p:cNvSpPr>
                <a:spLocks noChangeArrowheads="1"/>
              </p:cNvSpPr>
              <p:nvPr/>
            </p:nvSpPr>
            <p:spPr bwMode="auto">
              <a:xfrm>
                <a:off x="3529" y="1179"/>
                <a:ext cx="191" cy="191"/>
              </a:xfrm>
              <a:prstGeom prst="ellipse">
                <a:avLst/>
              </a:prstGeom>
              <a:pattFill prst="dkUpDiag">
                <a:fgClr>
                  <a:schemeClr val="accent6">
                    <a:lumMod val="75000"/>
                  </a:schemeClr>
                </a:fgClr>
                <a:bgClr>
                  <a:srgbClr val="FFFFFF"/>
                </a:bgClr>
              </a:patt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Group 28"/>
            <p:cNvGrpSpPr>
              <a:grpSpLocks/>
            </p:cNvGrpSpPr>
            <p:nvPr/>
          </p:nvGrpSpPr>
          <p:grpSpPr bwMode="auto">
            <a:xfrm>
              <a:off x="2144" y="1996"/>
              <a:ext cx="234" cy="234"/>
              <a:chOff x="2160" y="2016"/>
              <a:chExt cx="258" cy="258"/>
            </a:xfrm>
          </p:grpSpPr>
          <p:sp>
            <p:nvSpPr>
              <p:cNvPr id="36" name="Oval 23"/>
              <p:cNvSpPr>
                <a:spLocks noChangeArrowheads="1"/>
              </p:cNvSpPr>
              <p:nvPr/>
            </p:nvSpPr>
            <p:spPr bwMode="auto">
              <a:xfrm>
                <a:off x="2160" y="2016"/>
                <a:ext cx="258" cy="258"/>
              </a:xfrm>
              <a:prstGeom prst="ellipse">
                <a:avLst/>
              </a:prstGeom>
              <a:solidFill>
                <a:srgbClr val="0066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Oval 26"/>
              <p:cNvSpPr>
                <a:spLocks noChangeArrowheads="1"/>
              </p:cNvSpPr>
              <p:nvPr/>
            </p:nvSpPr>
            <p:spPr bwMode="auto">
              <a:xfrm>
                <a:off x="2226" y="2082"/>
                <a:ext cx="126" cy="126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Group 29"/>
            <p:cNvGrpSpPr>
              <a:grpSpLocks/>
            </p:cNvGrpSpPr>
            <p:nvPr/>
          </p:nvGrpSpPr>
          <p:grpSpPr bwMode="auto">
            <a:xfrm>
              <a:off x="1604" y="2000"/>
              <a:ext cx="234" cy="234"/>
              <a:chOff x="2160" y="2016"/>
              <a:chExt cx="258" cy="258"/>
            </a:xfrm>
          </p:grpSpPr>
          <p:sp>
            <p:nvSpPr>
              <p:cNvPr id="34" name="Oval 30"/>
              <p:cNvSpPr>
                <a:spLocks noChangeArrowheads="1"/>
              </p:cNvSpPr>
              <p:nvPr/>
            </p:nvSpPr>
            <p:spPr bwMode="auto">
              <a:xfrm>
                <a:off x="2160" y="2016"/>
                <a:ext cx="258" cy="258"/>
              </a:xfrm>
              <a:prstGeom prst="ellipse">
                <a:avLst/>
              </a:prstGeom>
              <a:solidFill>
                <a:srgbClr val="0066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Oval 31"/>
              <p:cNvSpPr>
                <a:spLocks noChangeArrowheads="1"/>
              </p:cNvSpPr>
              <p:nvPr/>
            </p:nvSpPr>
            <p:spPr bwMode="auto">
              <a:xfrm>
                <a:off x="2226" y="2082"/>
                <a:ext cx="126" cy="126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Group 32"/>
            <p:cNvGrpSpPr>
              <a:grpSpLocks/>
            </p:cNvGrpSpPr>
            <p:nvPr/>
          </p:nvGrpSpPr>
          <p:grpSpPr bwMode="auto">
            <a:xfrm>
              <a:off x="1604" y="1464"/>
              <a:ext cx="234" cy="234"/>
              <a:chOff x="2160" y="2016"/>
              <a:chExt cx="258" cy="258"/>
            </a:xfrm>
          </p:grpSpPr>
          <p:sp>
            <p:nvSpPr>
              <p:cNvPr id="32" name="Oval 33"/>
              <p:cNvSpPr>
                <a:spLocks noChangeArrowheads="1"/>
              </p:cNvSpPr>
              <p:nvPr/>
            </p:nvSpPr>
            <p:spPr bwMode="auto">
              <a:xfrm>
                <a:off x="2160" y="2016"/>
                <a:ext cx="258" cy="258"/>
              </a:xfrm>
              <a:prstGeom prst="ellipse">
                <a:avLst/>
              </a:prstGeom>
              <a:solidFill>
                <a:srgbClr val="0066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Oval 34"/>
              <p:cNvSpPr>
                <a:spLocks noChangeArrowheads="1"/>
              </p:cNvSpPr>
              <p:nvPr/>
            </p:nvSpPr>
            <p:spPr bwMode="auto">
              <a:xfrm>
                <a:off x="2226" y="2082"/>
                <a:ext cx="126" cy="126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35"/>
            <p:cNvGrpSpPr>
              <a:grpSpLocks/>
            </p:cNvGrpSpPr>
            <p:nvPr/>
          </p:nvGrpSpPr>
          <p:grpSpPr bwMode="auto">
            <a:xfrm>
              <a:off x="2152" y="1472"/>
              <a:ext cx="234" cy="234"/>
              <a:chOff x="2160" y="2016"/>
              <a:chExt cx="258" cy="258"/>
            </a:xfrm>
          </p:grpSpPr>
          <p:sp>
            <p:nvSpPr>
              <p:cNvPr id="30" name="Oval 36"/>
              <p:cNvSpPr>
                <a:spLocks noChangeArrowheads="1"/>
              </p:cNvSpPr>
              <p:nvPr/>
            </p:nvSpPr>
            <p:spPr bwMode="auto">
              <a:xfrm>
                <a:off x="2160" y="2016"/>
                <a:ext cx="258" cy="258"/>
              </a:xfrm>
              <a:prstGeom prst="ellipse">
                <a:avLst/>
              </a:prstGeom>
              <a:solidFill>
                <a:srgbClr val="0066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Oval 37"/>
              <p:cNvSpPr>
                <a:spLocks noChangeArrowheads="1"/>
              </p:cNvSpPr>
              <p:nvPr/>
            </p:nvSpPr>
            <p:spPr bwMode="auto">
              <a:xfrm>
                <a:off x="2226" y="2082"/>
                <a:ext cx="126" cy="126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Text Box 38"/>
            <p:cNvSpPr txBox="1">
              <a:spLocks noChangeArrowheads="1"/>
            </p:cNvSpPr>
            <p:nvPr/>
          </p:nvSpPr>
          <p:spPr bwMode="auto">
            <a:xfrm>
              <a:off x="2939" y="2603"/>
              <a:ext cx="83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包带层</a:t>
              </a:r>
            </a:p>
          </p:txBody>
        </p:sp>
        <p:sp>
          <p:nvSpPr>
            <p:cNvPr id="19" name="Text Box 39"/>
            <p:cNvSpPr txBox="1">
              <a:spLocks noChangeArrowheads="1"/>
            </p:cNvSpPr>
            <p:nvPr/>
          </p:nvSpPr>
          <p:spPr bwMode="auto">
            <a:xfrm>
              <a:off x="3072" y="2260"/>
              <a:ext cx="83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加强芯</a:t>
              </a: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2813" y="887"/>
              <a:ext cx="83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外护套</a:t>
              </a:r>
            </a:p>
          </p:txBody>
        </p:sp>
        <p:sp>
          <p:nvSpPr>
            <p:cNvPr id="21" name="Text Box 41"/>
            <p:cNvSpPr txBox="1">
              <a:spLocks noChangeArrowheads="1"/>
            </p:cNvSpPr>
            <p:nvPr/>
          </p:nvSpPr>
          <p:spPr bwMode="auto">
            <a:xfrm>
              <a:off x="3024" y="1216"/>
              <a:ext cx="126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远供电源线</a:t>
              </a:r>
            </a:p>
          </p:txBody>
        </p:sp>
        <p:sp>
          <p:nvSpPr>
            <p:cNvPr id="22" name="Text Box 42"/>
            <p:cNvSpPr txBox="1">
              <a:spLocks noChangeArrowheads="1"/>
            </p:cNvSpPr>
            <p:nvPr/>
          </p:nvSpPr>
          <p:spPr bwMode="auto">
            <a:xfrm>
              <a:off x="3029" y="1566"/>
              <a:ext cx="1482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光纤及其包层</a:t>
              </a:r>
            </a:p>
          </p:txBody>
        </p:sp>
        <p:sp>
          <p:nvSpPr>
            <p:cNvPr id="23" name="Text Box 43"/>
            <p:cNvSpPr txBox="1">
              <a:spLocks noChangeArrowheads="1"/>
            </p:cNvSpPr>
            <p:nvPr/>
          </p:nvSpPr>
          <p:spPr bwMode="auto">
            <a:xfrm>
              <a:off x="3163" y="1961"/>
              <a:ext cx="83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填充物</a:t>
              </a:r>
            </a:p>
          </p:txBody>
        </p:sp>
        <p:sp>
          <p:nvSpPr>
            <p:cNvPr id="24" name="Line 45"/>
            <p:cNvSpPr>
              <a:spLocks noChangeShapeType="1"/>
            </p:cNvSpPr>
            <p:nvPr/>
          </p:nvSpPr>
          <p:spPr bwMode="auto">
            <a:xfrm>
              <a:off x="2304" y="2496"/>
              <a:ext cx="67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Line 46"/>
            <p:cNvSpPr>
              <a:spLocks noChangeShapeType="1"/>
            </p:cNvSpPr>
            <p:nvPr/>
          </p:nvSpPr>
          <p:spPr bwMode="auto">
            <a:xfrm>
              <a:off x="2016" y="1872"/>
              <a:ext cx="110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Line 47"/>
            <p:cNvSpPr>
              <a:spLocks noChangeShapeType="1"/>
            </p:cNvSpPr>
            <p:nvPr/>
          </p:nvSpPr>
          <p:spPr bwMode="auto">
            <a:xfrm>
              <a:off x="2496" y="1872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Line 48"/>
            <p:cNvSpPr>
              <a:spLocks noChangeShapeType="1"/>
            </p:cNvSpPr>
            <p:nvPr/>
          </p:nvSpPr>
          <p:spPr bwMode="auto">
            <a:xfrm>
              <a:off x="2256" y="1584"/>
              <a:ext cx="81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Line 49"/>
            <p:cNvSpPr>
              <a:spLocks noChangeShapeType="1"/>
            </p:cNvSpPr>
            <p:nvPr/>
          </p:nvSpPr>
          <p:spPr bwMode="auto">
            <a:xfrm>
              <a:off x="2016" y="134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Line 50"/>
            <p:cNvSpPr>
              <a:spLocks noChangeShapeType="1"/>
            </p:cNvSpPr>
            <p:nvPr/>
          </p:nvSpPr>
          <p:spPr bwMode="auto">
            <a:xfrm flipV="1">
              <a:off x="2352" y="1008"/>
              <a:ext cx="48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38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(1) </a:t>
            </a:r>
            <a:r>
              <a:rPr lang="zh-CN" altLang="en-US" dirty="0" smtClean="0"/>
              <a:t>通信</a:t>
            </a:r>
            <a:r>
              <a:rPr lang="zh-CN" altLang="en-US" dirty="0"/>
              <a:t>容量非常大</a:t>
            </a:r>
            <a:endParaRPr lang="en-US" altLang="zh-CN" dirty="0" smtClean="0"/>
          </a:p>
          <a:p>
            <a:r>
              <a:rPr lang="en-US" altLang="zh-CN" dirty="0" smtClean="0"/>
              <a:t>(2) </a:t>
            </a:r>
            <a:r>
              <a:rPr lang="zh-CN" altLang="en-US" dirty="0"/>
              <a:t>传输损耗小，中继距离长，对远距离传输特别经济。</a:t>
            </a:r>
          </a:p>
          <a:p>
            <a:r>
              <a:rPr lang="en-US" altLang="zh-CN" dirty="0" smtClean="0"/>
              <a:t>(3) </a:t>
            </a:r>
            <a:r>
              <a:rPr lang="zh-CN" altLang="en-US" dirty="0"/>
              <a:t>抗雷电和电磁干扰性能好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en-US" altLang="zh-CN" dirty="0" smtClean="0"/>
              <a:t>(4) </a:t>
            </a:r>
            <a:r>
              <a:rPr lang="zh-CN" altLang="en-US" dirty="0"/>
              <a:t>无串音干扰，保密性好</a:t>
            </a:r>
            <a:r>
              <a:rPr lang="zh-CN" altLang="en-US" dirty="0" smtClean="0"/>
              <a:t>，不易</a:t>
            </a:r>
            <a:r>
              <a:rPr lang="zh-CN" altLang="en-US" dirty="0"/>
              <a:t>被窃听或截取数据。</a:t>
            </a:r>
          </a:p>
          <a:p>
            <a:r>
              <a:rPr lang="en-US" altLang="zh-CN" dirty="0" smtClean="0"/>
              <a:t>(5) </a:t>
            </a:r>
            <a:r>
              <a:rPr lang="zh-CN" altLang="en-US" dirty="0"/>
              <a:t>体积小，重量轻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光纤优点</a:t>
            </a:r>
          </a:p>
        </p:txBody>
      </p:sp>
      <p:sp>
        <p:nvSpPr>
          <p:cNvPr id="4" name="矩形 3"/>
          <p:cNvSpPr/>
          <p:nvPr/>
        </p:nvSpPr>
        <p:spPr>
          <a:xfrm>
            <a:off x="1591901" y="3084608"/>
            <a:ext cx="5444625" cy="8617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现在已经非常广泛地应用在计算机网络、电信网络和有线电视网络的主干网络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403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2.3.2  </a:t>
            </a:r>
            <a:r>
              <a:rPr lang="zh-CN" altLang="en-US" dirty="0"/>
              <a:t>非导引型传输媒体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利用无线电波在自由空间的</a:t>
            </a:r>
            <a:r>
              <a:rPr lang="zh-CN" altLang="en-US" dirty="0" smtClean="0"/>
              <a:t>传播可</a:t>
            </a:r>
            <a:r>
              <a:rPr lang="zh-CN" altLang="en-US" dirty="0"/>
              <a:t>较快地实现多种</a:t>
            </a:r>
            <a:r>
              <a:rPr lang="zh-CN" altLang="en-US" dirty="0" smtClean="0"/>
              <a:t>通信，因此将</a:t>
            </a:r>
            <a:r>
              <a:rPr lang="zh-CN" altLang="en-US" dirty="0"/>
              <a:t>自由空间称为“非导引型传输媒体”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无线传输所使用的频段很</a:t>
            </a:r>
            <a:r>
              <a:rPr lang="zh-CN" altLang="en-US" dirty="0" smtClean="0"/>
              <a:t>广：</a:t>
            </a:r>
            <a:r>
              <a:rPr lang="en-US" altLang="zh-CN" dirty="0"/>
              <a:t>	</a:t>
            </a:r>
            <a:r>
              <a:rPr lang="en-US" altLang="zh-CN" dirty="0" smtClean="0"/>
              <a:t>LF ~ THF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30 </a:t>
            </a:r>
            <a:r>
              <a:rPr lang="en-US" altLang="zh-CN" dirty="0"/>
              <a:t>kHz ~ </a:t>
            </a:r>
            <a:r>
              <a:rPr lang="en-US" altLang="zh-CN" dirty="0" smtClean="0"/>
              <a:t>3000 GHz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93053" y="2408504"/>
            <a:ext cx="7319264" cy="1991078"/>
            <a:chOff x="723381" y="2478176"/>
            <a:chExt cx="7319264" cy="1991078"/>
          </a:xfrm>
        </p:grpSpPr>
        <p:sp>
          <p:nvSpPr>
            <p:cNvPr id="78" name="矩形 77"/>
            <p:cNvSpPr/>
            <p:nvPr/>
          </p:nvSpPr>
          <p:spPr>
            <a:xfrm>
              <a:off x="1470699" y="2763196"/>
              <a:ext cx="2096586" cy="1414739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538069" y="2763197"/>
              <a:ext cx="1558987" cy="1414738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5099220" y="2756523"/>
              <a:ext cx="1546580" cy="14395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7164288" y="2741893"/>
              <a:ext cx="526774" cy="1446406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Rectangle 7"/>
            <p:cNvSpPr>
              <a:spLocks noChangeArrowheads="1"/>
            </p:cNvSpPr>
            <p:nvPr/>
          </p:nvSpPr>
          <p:spPr bwMode="auto">
            <a:xfrm>
              <a:off x="7108604" y="2507973"/>
              <a:ext cx="320001" cy="194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6" name="Rectangle 9"/>
            <p:cNvSpPr>
              <a:spLocks noChangeArrowheads="1"/>
            </p:cNvSpPr>
            <p:nvPr/>
          </p:nvSpPr>
          <p:spPr bwMode="auto">
            <a:xfrm>
              <a:off x="1382275" y="2507972"/>
              <a:ext cx="286317" cy="1787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7" name="Line 10"/>
            <p:cNvSpPr>
              <a:spLocks noChangeShapeType="1"/>
            </p:cNvSpPr>
            <p:nvPr/>
          </p:nvSpPr>
          <p:spPr bwMode="auto">
            <a:xfrm>
              <a:off x="2505084" y="2747649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8" name="Line 12"/>
            <p:cNvSpPr>
              <a:spLocks noChangeShapeType="1"/>
            </p:cNvSpPr>
            <p:nvPr/>
          </p:nvSpPr>
          <p:spPr bwMode="auto">
            <a:xfrm>
              <a:off x="1992803" y="2750240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9" name="Line 15"/>
            <p:cNvSpPr>
              <a:spLocks noChangeShapeType="1"/>
            </p:cNvSpPr>
            <p:nvPr/>
          </p:nvSpPr>
          <p:spPr bwMode="auto">
            <a:xfrm>
              <a:off x="3025788" y="2752831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0" name="Line 19"/>
            <p:cNvSpPr>
              <a:spLocks noChangeShapeType="1"/>
            </p:cNvSpPr>
            <p:nvPr/>
          </p:nvSpPr>
          <p:spPr bwMode="auto">
            <a:xfrm>
              <a:off x="4579474" y="2752831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1" name="Line 28"/>
            <p:cNvSpPr>
              <a:spLocks noChangeShapeType="1"/>
            </p:cNvSpPr>
            <p:nvPr/>
          </p:nvSpPr>
          <p:spPr bwMode="auto">
            <a:xfrm flipV="1">
              <a:off x="1466486" y="2752831"/>
              <a:ext cx="6232997" cy="38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2" name="Line 41"/>
            <p:cNvSpPr>
              <a:spLocks noChangeShapeType="1"/>
            </p:cNvSpPr>
            <p:nvPr/>
          </p:nvSpPr>
          <p:spPr bwMode="auto">
            <a:xfrm>
              <a:off x="1466485" y="3011941"/>
              <a:ext cx="1195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3" name="Line 45"/>
            <p:cNvSpPr>
              <a:spLocks noChangeShapeType="1"/>
            </p:cNvSpPr>
            <p:nvPr/>
          </p:nvSpPr>
          <p:spPr bwMode="auto">
            <a:xfrm>
              <a:off x="3874912" y="3036556"/>
              <a:ext cx="10105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4" name="Line 47"/>
            <p:cNvSpPr>
              <a:spLocks noChangeShapeType="1"/>
            </p:cNvSpPr>
            <p:nvPr/>
          </p:nvSpPr>
          <p:spPr bwMode="auto">
            <a:xfrm>
              <a:off x="4200528" y="3385059"/>
              <a:ext cx="8308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5" name="Line 51"/>
            <p:cNvSpPr>
              <a:spLocks noChangeShapeType="1"/>
            </p:cNvSpPr>
            <p:nvPr/>
          </p:nvSpPr>
          <p:spPr bwMode="auto">
            <a:xfrm>
              <a:off x="3369648" y="3820364"/>
              <a:ext cx="3817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6" name="Text Box 52"/>
            <p:cNvSpPr txBox="1">
              <a:spLocks noChangeArrowheads="1"/>
            </p:cNvSpPr>
            <p:nvPr/>
          </p:nvSpPr>
          <p:spPr bwMode="auto">
            <a:xfrm>
              <a:off x="6659479" y="2776151"/>
              <a:ext cx="48795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光纤</a:t>
              </a:r>
            </a:p>
          </p:txBody>
        </p:sp>
        <p:sp>
          <p:nvSpPr>
            <p:cNvPr id="167" name="Line 53"/>
            <p:cNvSpPr>
              <a:spLocks noChangeShapeType="1"/>
            </p:cNvSpPr>
            <p:nvPr/>
          </p:nvSpPr>
          <p:spPr bwMode="auto">
            <a:xfrm>
              <a:off x="6637024" y="3046920"/>
              <a:ext cx="527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Line 57"/>
            <p:cNvSpPr>
              <a:spLocks noChangeShapeType="1"/>
            </p:cNvSpPr>
            <p:nvPr/>
          </p:nvSpPr>
          <p:spPr bwMode="auto">
            <a:xfrm>
              <a:off x="1584381" y="3882550"/>
              <a:ext cx="606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9" name="Line 58"/>
            <p:cNvSpPr>
              <a:spLocks noChangeShapeType="1"/>
            </p:cNvSpPr>
            <p:nvPr/>
          </p:nvSpPr>
          <p:spPr bwMode="auto">
            <a:xfrm>
              <a:off x="2325435" y="3882550"/>
              <a:ext cx="4042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0" name="Line 59"/>
            <p:cNvSpPr>
              <a:spLocks noChangeShapeType="1"/>
            </p:cNvSpPr>
            <p:nvPr/>
          </p:nvSpPr>
          <p:spPr bwMode="auto">
            <a:xfrm>
              <a:off x="3403333" y="4131296"/>
              <a:ext cx="6624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1" name="Line 60"/>
            <p:cNvSpPr>
              <a:spLocks noChangeShapeType="1"/>
            </p:cNvSpPr>
            <p:nvPr/>
          </p:nvSpPr>
          <p:spPr bwMode="auto">
            <a:xfrm>
              <a:off x="1462276" y="4187004"/>
              <a:ext cx="62414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2" name="Line 61"/>
            <p:cNvSpPr>
              <a:spLocks noChangeShapeType="1"/>
            </p:cNvSpPr>
            <p:nvPr/>
          </p:nvSpPr>
          <p:spPr bwMode="auto">
            <a:xfrm>
              <a:off x="1472100" y="2756717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3" name="Line 62"/>
            <p:cNvSpPr>
              <a:spLocks noChangeShapeType="1"/>
            </p:cNvSpPr>
            <p:nvPr/>
          </p:nvSpPr>
          <p:spPr bwMode="auto">
            <a:xfrm>
              <a:off x="4062983" y="2751535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" name="Line 63"/>
            <p:cNvSpPr>
              <a:spLocks noChangeShapeType="1"/>
            </p:cNvSpPr>
            <p:nvPr/>
          </p:nvSpPr>
          <p:spPr bwMode="auto">
            <a:xfrm>
              <a:off x="5095968" y="2758013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5" name="Line 64"/>
            <p:cNvSpPr>
              <a:spLocks noChangeShapeType="1"/>
            </p:cNvSpPr>
            <p:nvPr/>
          </p:nvSpPr>
          <p:spPr bwMode="auto">
            <a:xfrm>
              <a:off x="5612460" y="2755422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6" name="Line 65"/>
            <p:cNvSpPr>
              <a:spLocks noChangeShapeType="1"/>
            </p:cNvSpPr>
            <p:nvPr/>
          </p:nvSpPr>
          <p:spPr bwMode="auto">
            <a:xfrm>
              <a:off x="6133163" y="2756717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" name="Line 66"/>
            <p:cNvSpPr>
              <a:spLocks noChangeShapeType="1"/>
            </p:cNvSpPr>
            <p:nvPr/>
          </p:nvSpPr>
          <p:spPr bwMode="auto">
            <a:xfrm>
              <a:off x="6653867" y="2765787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8" name="Line 67"/>
            <p:cNvSpPr>
              <a:spLocks noChangeShapeType="1"/>
            </p:cNvSpPr>
            <p:nvPr/>
          </p:nvSpPr>
          <p:spPr bwMode="auto">
            <a:xfrm>
              <a:off x="7170359" y="2759308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9" name="Line 68"/>
            <p:cNvSpPr>
              <a:spLocks noChangeShapeType="1"/>
            </p:cNvSpPr>
            <p:nvPr/>
          </p:nvSpPr>
          <p:spPr bwMode="auto">
            <a:xfrm>
              <a:off x="7691062" y="2756717"/>
              <a:ext cx="0" cy="14302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0" name="Text Box 73"/>
            <p:cNvSpPr txBox="1">
              <a:spLocks noChangeArrowheads="1"/>
            </p:cNvSpPr>
            <p:nvPr/>
          </p:nvSpPr>
          <p:spPr bwMode="auto">
            <a:xfrm>
              <a:off x="723381" y="2478176"/>
              <a:ext cx="66396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f  </a:t>
              </a:r>
              <a:r>
                <a:rPr kumimoji="1" lang="en-US" altLang="zh-CN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(Hz)</a:t>
              </a:r>
            </a:p>
          </p:txBody>
        </p:sp>
        <p:sp>
          <p:nvSpPr>
            <p:cNvPr id="181" name="Line 75"/>
            <p:cNvSpPr>
              <a:spLocks noChangeShapeType="1"/>
            </p:cNvSpPr>
            <p:nvPr/>
          </p:nvSpPr>
          <p:spPr bwMode="auto">
            <a:xfrm>
              <a:off x="1651749" y="4187004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2" name="Line 76"/>
            <p:cNvSpPr>
              <a:spLocks noChangeShapeType="1"/>
            </p:cNvSpPr>
            <p:nvPr/>
          </p:nvSpPr>
          <p:spPr bwMode="auto">
            <a:xfrm>
              <a:off x="2157014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3" name="Line 77"/>
            <p:cNvSpPr>
              <a:spLocks noChangeShapeType="1"/>
            </p:cNvSpPr>
            <p:nvPr/>
          </p:nvSpPr>
          <p:spPr bwMode="auto">
            <a:xfrm>
              <a:off x="2666489" y="4198665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" name="Line 78"/>
            <p:cNvSpPr>
              <a:spLocks noChangeShapeType="1"/>
            </p:cNvSpPr>
            <p:nvPr/>
          </p:nvSpPr>
          <p:spPr bwMode="auto">
            <a:xfrm>
              <a:off x="3192805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5" name="Line 79"/>
            <p:cNvSpPr>
              <a:spLocks noChangeShapeType="1"/>
            </p:cNvSpPr>
            <p:nvPr/>
          </p:nvSpPr>
          <p:spPr bwMode="auto">
            <a:xfrm>
              <a:off x="3693859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6" name="Line 80"/>
            <p:cNvSpPr>
              <a:spLocks noChangeShapeType="1"/>
            </p:cNvSpPr>
            <p:nvPr/>
          </p:nvSpPr>
          <p:spPr bwMode="auto">
            <a:xfrm>
              <a:off x="4220176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7" name="Line 81"/>
            <p:cNvSpPr>
              <a:spLocks noChangeShapeType="1"/>
            </p:cNvSpPr>
            <p:nvPr/>
          </p:nvSpPr>
          <p:spPr bwMode="auto">
            <a:xfrm>
              <a:off x="4742282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8" name="Line 82"/>
            <p:cNvSpPr>
              <a:spLocks noChangeShapeType="1"/>
            </p:cNvSpPr>
            <p:nvPr/>
          </p:nvSpPr>
          <p:spPr bwMode="auto">
            <a:xfrm>
              <a:off x="5251758" y="4194777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9" name="Line 83"/>
            <p:cNvSpPr>
              <a:spLocks noChangeShapeType="1"/>
            </p:cNvSpPr>
            <p:nvPr/>
          </p:nvSpPr>
          <p:spPr bwMode="auto">
            <a:xfrm>
              <a:off x="5782285" y="4198665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0" name="Line 84"/>
            <p:cNvSpPr>
              <a:spLocks noChangeShapeType="1"/>
            </p:cNvSpPr>
            <p:nvPr/>
          </p:nvSpPr>
          <p:spPr bwMode="auto">
            <a:xfrm>
              <a:off x="6300181" y="4190891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1" name="Line 85"/>
            <p:cNvSpPr>
              <a:spLocks noChangeShapeType="1"/>
            </p:cNvSpPr>
            <p:nvPr/>
          </p:nvSpPr>
          <p:spPr bwMode="auto">
            <a:xfrm>
              <a:off x="6826498" y="4198665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2" name="Line 86"/>
            <p:cNvSpPr>
              <a:spLocks noChangeShapeType="1"/>
            </p:cNvSpPr>
            <p:nvPr/>
          </p:nvSpPr>
          <p:spPr bwMode="auto">
            <a:xfrm>
              <a:off x="7348605" y="4190891"/>
              <a:ext cx="0" cy="62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3" name="Text Box 87"/>
            <p:cNvSpPr txBox="1">
              <a:spLocks noChangeArrowheads="1"/>
            </p:cNvSpPr>
            <p:nvPr/>
          </p:nvSpPr>
          <p:spPr bwMode="auto">
            <a:xfrm>
              <a:off x="1709294" y="4194777"/>
              <a:ext cx="352945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LF</a:t>
              </a:r>
            </a:p>
          </p:txBody>
        </p:sp>
        <p:sp>
          <p:nvSpPr>
            <p:cNvPr id="194" name="Text Box 88"/>
            <p:cNvSpPr txBox="1">
              <a:spLocks noChangeArrowheads="1"/>
            </p:cNvSpPr>
            <p:nvPr/>
          </p:nvSpPr>
          <p:spPr bwMode="auto">
            <a:xfrm>
              <a:off x="2227190" y="4194777"/>
              <a:ext cx="426011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MF</a:t>
              </a:r>
            </a:p>
          </p:txBody>
        </p:sp>
        <p:sp>
          <p:nvSpPr>
            <p:cNvPr id="195" name="Text Box 89"/>
            <p:cNvSpPr txBox="1">
              <a:spLocks noChangeArrowheads="1"/>
            </p:cNvSpPr>
            <p:nvPr/>
          </p:nvSpPr>
          <p:spPr bwMode="auto">
            <a:xfrm>
              <a:off x="2745087" y="4194777"/>
              <a:ext cx="394243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HF</a:t>
              </a:r>
            </a:p>
          </p:txBody>
        </p:sp>
        <p:sp>
          <p:nvSpPr>
            <p:cNvPr id="196" name="Text Box 90"/>
            <p:cNvSpPr txBox="1">
              <a:spLocks noChangeArrowheads="1"/>
            </p:cNvSpPr>
            <p:nvPr/>
          </p:nvSpPr>
          <p:spPr bwMode="auto">
            <a:xfrm>
              <a:off x="3204034" y="4194777"/>
              <a:ext cx="503843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VHF</a:t>
              </a:r>
            </a:p>
          </p:txBody>
        </p:sp>
        <p:sp>
          <p:nvSpPr>
            <p:cNvPr id="197" name="Text Box 91"/>
            <p:cNvSpPr txBox="1">
              <a:spLocks noChangeArrowheads="1"/>
            </p:cNvSpPr>
            <p:nvPr/>
          </p:nvSpPr>
          <p:spPr bwMode="auto">
            <a:xfrm>
              <a:off x="3709298" y="4194777"/>
              <a:ext cx="513373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UHF</a:t>
              </a:r>
            </a:p>
          </p:txBody>
        </p:sp>
        <p:sp>
          <p:nvSpPr>
            <p:cNvPr id="198" name="Text Box 92"/>
            <p:cNvSpPr txBox="1">
              <a:spLocks noChangeArrowheads="1"/>
            </p:cNvSpPr>
            <p:nvPr/>
          </p:nvSpPr>
          <p:spPr bwMode="auto">
            <a:xfrm>
              <a:off x="4210354" y="4194777"/>
              <a:ext cx="486370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SHF</a:t>
              </a:r>
            </a:p>
          </p:txBody>
        </p:sp>
        <p:sp>
          <p:nvSpPr>
            <p:cNvPr id="199" name="Text Box 93"/>
            <p:cNvSpPr txBox="1">
              <a:spLocks noChangeArrowheads="1"/>
            </p:cNvSpPr>
            <p:nvPr/>
          </p:nvSpPr>
          <p:spPr bwMode="auto">
            <a:xfrm>
              <a:off x="4740879" y="4194777"/>
              <a:ext cx="481604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EHF</a:t>
              </a:r>
            </a:p>
          </p:txBody>
        </p:sp>
        <p:sp>
          <p:nvSpPr>
            <p:cNvPr id="200" name="Text Box 94"/>
            <p:cNvSpPr txBox="1">
              <a:spLocks noChangeArrowheads="1"/>
            </p:cNvSpPr>
            <p:nvPr/>
          </p:nvSpPr>
          <p:spPr bwMode="auto">
            <a:xfrm>
              <a:off x="5254565" y="4194777"/>
              <a:ext cx="489547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>
                  <a:latin typeface="微软雅黑" pitchFamily="34" charset="-122"/>
                  <a:ea typeface="微软雅黑" pitchFamily="34" charset="-122"/>
                </a:rPr>
                <a:t>THF</a:t>
              </a:r>
            </a:p>
          </p:txBody>
        </p:sp>
        <p:sp>
          <p:nvSpPr>
            <p:cNvPr id="201" name="Text Box 95"/>
            <p:cNvSpPr txBox="1">
              <a:spLocks noChangeArrowheads="1"/>
            </p:cNvSpPr>
            <p:nvPr/>
          </p:nvSpPr>
          <p:spPr bwMode="auto">
            <a:xfrm>
              <a:off x="889046" y="4185290"/>
              <a:ext cx="48795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波段</a:t>
              </a:r>
            </a:p>
          </p:txBody>
        </p:sp>
        <p:sp>
          <p:nvSpPr>
            <p:cNvPr id="202" name="Text Box 96"/>
            <p:cNvSpPr txBox="1">
              <a:spLocks noChangeArrowheads="1"/>
            </p:cNvSpPr>
            <p:nvPr/>
          </p:nvSpPr>
          <p:spPr bwMode="auto">
            <a:xfrm>
              <a:off x="1286836" y="2491130"/>
              <a:ext cx="675580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4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5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6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7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8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9 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10 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11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12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13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14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15       </a:t>
              </a:r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kumimoji="1" lang="en-US" altLang="zh-CN" sz="1200" b="1" baseline="30000" dirty="0">
                  <a:latin typeface="微软雅黑" pitchFamily="34" charset="-122"/>
                  <a:ea typeface="微软雅黑" pitchFamily="34" charset="-122"/>
                </a:rPr>
                <a:t>16</a:t>
              </a:r>
              <a:endParaRPr kumimoji="1" lang="en-US" altLang="zh-CN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3" name="Line 98"/>
            <p:cNvSpPr>
              <a:spLocks noChangeShapeType="1"/>
            </p:cNvSpPr>
            <p:nvPr/>
          </p:nvSpPr>
          <p:spPr bwMode="auto">
            <a:xfrm flipV="1">
              <a:off x="3897369" y="3817774"/>
              <a:ext cx="315791" cy="25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4" name="Rectangle 20"/>
            <p:cNvSpPr>
              <a:spLocks noChangeArrowheads="1"/>
            </p:cNvSpPr>
            <p:nvPr/>
          </p:nvSpPr>
          <p:spPr bwMode="auto">
            <a:xfrm>
              <a:off x="4178552" y="3123651"/>
              <a:ext cx="808737" cy="186558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5" name="Text Box 46"/>
            <p:cNvSpPr txBox="1">
              <a:spLocks noChangeArrowheads="1"/>
            </p:cNvSpPr>
            <p:nvPr/>
          </p:nvSpPr>
          <p:spPr bwMode="auto">
            <a:xfrm>
              <a:off x="4186454" y="3107328"/>
              <a:ext cx="792932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地面微波</a:t>
              </a:r>
            </a:p>
          </p:txBody>
        </p:sp>
        <p:sp>
          <p:nvSpPr>
            <p:cNvPr id="206" name="Rectangle 20"/>
            <p:cNvSpPr>
              <a:spLocks noChangeArrowheads="1"/>
            </p:cNvSpPr>
            <p:nvPr/>
          </p:nvSpPr>
          <p:spPr bwMode="auto">
            <a:xfrm>
              <a:off x="2620213" y="3082487"/>
              <a:ext cx="808737" cy="186558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7" name="Text Box 46"/>
            <p:cNvSpPr txBox="1">
              <a:spLocks noChangeArrowheads="1"/>
            </p:cNvSpPr>
            <p:nvPr/>
          </p:nvSpPr>
          <p:spPr bwMode="auto">
            <a:xfrm>
              <a:off x="2662752" y="3031515"/>
              <a:ext cx="792932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同轴电缆</a:t>
              </a:r>
            </a:p>
          </p:txBody>
        </p:sp>
        <p:sp>
          <p:nvSpPr>
            <p:cNvPr id="208" name="Rectangle 20"/>
            <p:cNvSpPr>
              <a:spLocks noChangeArrowheads="1"/>
            </p:cNvSpPr>
            <p:nvPr/>
          </p:nvSpPr>
          <p:spPr bwMode="auto">
            <a:xfrm>
              <a:off x="1651749" y="2805207"/>
              <a:ext cx="654233" cy="186558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9" name="Text Box 46"/>
            <p:cNvSpPr txBox="1">
              <a:spLocks noChangeArrowheads="1"/>
            </p:cNvSpPr>
            <p:nvPr/>
          </p:nvSpPr>
          <p:spPr bwMode="auto">
            <a:xfrm>
              <a:off x="1702319" y="2771461"/>
              <a:ext cx="646331" cy="27699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双绞线</a:t>
              </a:r>
            </a:p>
          </p:txBody>
        </p:sp>
        <p:sp>
          <p:nvSpPr>
            <p:cNvPr id="210" name="Rectangle 13"/>
            <p:cNvSpPr>
              <a:spLocks noChangeArrowheads="1"/>
            </p:cNvSpPr>
            <p:nvPr/>
          </p:nvSpPr>
          <p:spPr bwMode="auto">
            <a:xfrm>
              <a:off x="1636738" y="3392250"/>
              <a:ext cx="538949" cy="402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1" name="Text Box 50"/>
            <p:cNvSpPr txBox="1">
              <a:spLocks noChangeArrowheads="1"/>
            </p:cNvSpPr>
            <p:nvPr/>
          </p:nvSpPr>
          <p:spPr bwMode="auto">
            <a:xfrm>
              <a:off x="1585989" y="3382992"/>
              <a:ext cx="640446" cy="420864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海事</a:t>
              </a:r>
            </a:p>
            <a:p>
              <a:pPr algn="l">
                <a:lnSpc>
                  <a:spcPct val="90000"/>
                </a:lnSpc>
              </a:pP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无线电</a:t>
              </a:r>
            </a:p>
          </p:txBody>
        </p:sp>
        <p:sp>
          <p:nvSpPr>
            <p:cNvPr id="212" name="Rectangle 13"/>
            <p:cNvSpPr>
              <a:spLocks noChangeArrowheads="1"/>
            </p:cNvSpPr>
            <p:nvPr/>
          </p:nvSpPr>
          <p:spPr bwMode="auto">
            <a:xfrm>
              <a:off x="2246485" y="3392250"/>
              <a:ext cx="538949" cy="402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3" name="Text Box 50"/>
            <p:cNvSpPr txBox="1">
              <a:spLocks noChangeArrowheads="1"/>
            </p:cNvSpPr>
            <p:nvPr/>
          </p:nvSpPr>
          <p:spPr bwMode="auto">
            <a:xfrm>
              <a:off x="2195736" y="3382992"/>
              <a:ext cx="646331" cy="424732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调幅</a:t>
              </a:r>
              <a:endParaRPr kumimoji="1" lang="en-US" altLang="zh-CN" sz="1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90000"/>
                </a:lnSpc>
              </a:pPr>
              <a:r>
                <a:rPr kumimoji="1" lang="zh-CN" altLang="en-US" sz="12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无线电</a:t>
              </a:r>
              <a:endParaRPr kumimoji="1" lang="zh-CN" altLang="en-US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4" name="Rectangle 13"/>
            <p:cNvSpPr>
              <a:spLocks noChangeArrowheads="1"/>
            </p:cNvSpPr>
            <p:nvPr/>
          </p:nvSpPr>
          <p:spPr bwMode="auto">
            <a:xfrm>
              <a:off x="3799407" y="3354150"/>
              <a:ext cx="538949" cy="402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" name="Text Box 50"/>
            <p:cNvSpPr txBox="1">
              <a:spLocks noChangeArrowheads="1"/>
            </p:cNvSpPr>
            <p:nvPr/>
          </p:nvSpPr>
          <p:spPr bwMode="auto">
            <a:xfrm>
              <a:off x="3748658" y="3344892"/>
              <a:ext cx="646331" cy="424732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移动</a:t>
              </a:r>
            </a:p>
            <a:p>
              <a:pPr algn="ctr">
                <a:lnSpc>
                  <a:spcPct val="90000"/>
                </a:lnSpc>
              </a:pPr>
              <a:r>
                <a:rPr kumimoji="1" lang="zh-CN" altLang="en-US" sz="1200" b="1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无线电</a:t>
              </a:r>
              <a:endParaRPr kumimoji="1" lang="zh-CN" altLang="en-US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>
              <a:off x="4133850" y="2805207"/>
              <a:ext cx="381000" cy="206734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Text Box 44"/>
            <p:cNvSpPr txBox="1">
              <a:spLocks noChangeArrowheads="1"/>
            </p:cNvSpPr>
            <p:nvPr/>
          </p:nvSpPr>
          <p:spPr bwMode="auto">
            <a:xfrm>
              <a:off x="4089718" y="2797053"/>
              <a:ext cx="48795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卫星</a:t>
              </a:r>
            </a:p>
          </p:txBody>
        </p:sp>
        <p:sp>
          <p:nvSpPr>
            <p:cNvPr id="218" name="矩形 217"/>
            <p:cNvSpPr/>
            <p:nvPr/>
          </p:nvSpPr>
          <p:spPr>
            <a:xfrm>
              <a:off x="3608392" y="3868717"/>
              <a:ext cx="381000" cy="206734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Text Box 44"/>
            <p:cNvSpPr txBox="1">
              <a:spLocks noChangeArrowheads="1"/>
            </p:cNvSpPr>
            <p:nvPr/>
          </p:nvSpPr>
          <p:spPr bwMode="auto">
            <a:xfrm>
              <a:off x="3555551" y="3877021"/>
              <a:ext cx="487959" cy="274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电视</a:t>
              </a:r>
            </a:p>
          </p:txBody>
        </p:sp>
        <p:sp>
          <p:nvSpPr>
            <p:cNvPr id="220" name="Line 17"/>
            <p:cNvSpPr>
              <a:spLocks noChangeShapeType="1"/>
            </p:cNvSpPr>
            <p:nvPr/>
          </p:nvSpPr>
          <p:spPr bwMode="auto">
            <a:xfrm>
              <a:off x="3542281" y="2758013"/>
              <a:ext cx="0" cy="5961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1" name="Text Box 50"/>
            <p:cNvSpPr txBox="1">
              <a:spLocks noChangeArrowheads="1"/>
            </p:cNvSpPr>
            <p:nvPr/>
          </p:nvSpPr>
          <p:spPr bwMode="auto">
            <a:xfrm>
              <a:off x="3137206" y="3344892"/>
              <a:ext cx="646331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调频</a:t>
              </a:r>
            </a:p>
            <a:p>
              <a:pPr algn="ctr">
                <a:lnSpc>
                  <a:spcPct val="90000"/>
                </a:lnSpc>
              </a:pP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无线电</a:t>
              </a:r>
            </a:p>
          </p:txBody>
        </p:sp>
        <p:sp>
          <p:nvSpPr>
            <p:cNvPr id="222" name="Line 17"/>
            <p:cNvSpPr>
              <a:spLocks noChangeShapeType="1"/>
            </p:cNvSpPr>
            <p:nvPr/>
          </p:nvSpPr>
          <p:spPr bwMode="auto">
            <a:xfrm>
              <a:off x="3542281" y="3756499"/>
              <a:ext cx="0" cy="4287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3" name="Line 43"/>
            <p:cNvSpPr>
              <a:spLocks noChangeShapeType="1"/>
            </p:cNvSpPr>
            <p:nvPr/>
          </p:nvSpPr>
          <p:spPr bwMode="auto">
            <a:xfrm>
              <a:off x="1988592" y="3316395"/>
              <a:ext cx="20210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72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占有</a:t>
            </a:r>
            <a:r>
              <a:rPr lang="zh-CN" altLang="en-US" dirty="0"/>
              <a:t>特殊重要的地位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微波频率范围：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300 </a:t>
            </a:r>
            <a:r>
              <a:rPr lang="en-US" altLang="zh-CN" dirty="0"/>
              <a:t>MHz~300 GHz</a:t>
            </a:r>
            <a:r>
              <a:rPr lang="zh-CN" altLang="en-US" dirty="0"/>
              <a:t>（波长</a:t>
            </a:r>
            <a:r>
              <a:rPr lang="en-US" altLang="zh-CN" dirty="0"/>
              <a:t>1 m ~ 1 mm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主要使用：</a:t>
            </a:r>
            <a:r>
              <a:rPr lang="en-US" altLang="zh-CN" dirty="0" smtClean="0"/>
              <a:t>2 </a:t>
            </a:r>
            <a:r>
              <a:rPr lang="en-US" altLang="zh-CN" dirty="0"/>
              <a:t>~ 40 </a:t>
            </a:r>
            <a:r>
              <a:rPr lang="en-US" altLang="zh-CN" dirty="0" smtClean="0"/>
              <a:t>GHz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在空间主要是</a:t>
            </a:r>
            <a:r>
              <a:rPr lang="zh-CN" altLang="zh-CN" dirty="0" smtClean="0">
                <a:solidFill>
                  <a:srgbClr val="C00000"/>
                </a:solidFill>
              </a:rPr>
              <a:t>直线</a:t>
            </a:r>
            <a:r>
              <a:rPr lang="zh-CN" altLang="zh-CN" dirty="0" smtClean="0"/>
              <a:t>传播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地球表面：传播</a:t>
            </a:r>
            <a:r>
              <a:rPr lang="zh-CN" altLang="en-US" dirty="0"/>
              <a:t>距离受到限制，一般</a:t>
            </a:r>
            <a:r>
              <a:rPr lang="zh-CN" altLang="en-US" dirty="0" smtClean="0"/>
              <a:t>只有 </a:t>
            </a:r>
            <a:r>
              <a:rPr lang="en-US" altLang="zh-CN" dirty="0" smtClean="0"/>
              <a:t>50 </a:t>
            </a:r>
            <a:r>
              <a:rPr lang="en-US" altLang="zh-CN" dirty="0"/>
              <a:t>km</a:t>
            </a:r>
            <a:r>
              <a:rPr lang="zh-CN" altLang="en-US" dirty="0"/>
              <a:t>左右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100 m </a:t>
            </a:r>
            <a:r>
              <a:rPr lang="zh-CN" altLang="en-US" dirty="0" smtClean="0"/>
              <a:t>高</a:t>
            </a:r>
            <a:r>
              <a:rPr lang="zh-CN" altLang="en-US" dirty="0"/>
              <a:t>的天线</a:t>
            </a:r>
            <a:r>
              <a:rPr lang="zh-CN" altLang="en-US" dirty="0" smtClean="0"/>
              <a:t>塔：传播距离可</a:t>
            </a:r>
            <a:r>
              <a:rPr lang="zh-CN" altLang="en-US" dirty="0"/>
              <a:t>增大</a:t>
            </a:r>
            <a:r>
              <a:rPr lang="zh-CN" altLang="en-US" dirty="0" smtClean="0"/>
              <a:t>到 </a:t>
            </a:r>
            <a:r>
              <a:rPr lang="en-US" altLang="zh-CN" dirty="0" smtClean="0"/>
              <a:t>100 </a:t>
            </a:r>
            <a:r>
              <a:rPr lang="en-US" altLang="zh-CN" dirty="0"/>
              <a:t>km</a:t>
            </a:r>
            <a:r>
              <a:rPr lang="zh-CN" altLang="en-US" dirty="0"/>
              <a:t>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无线电微波通信</a:t>
            </a:r>
          </a:p>
        </p:txBody>
      </p:sp>
    </p:spTree>
    <p:extLst>
      <p:ext uri="{BB962C8B-B14F-4D97-AF65-F5344CB8AC3E}">
        <p14:creationId xmlns:p14="http://schemas.microsoft.com/office/powerpoint/2010/main" val="27293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基</a:t>
            </a:r>
            <a:r>
              <a:rPr lang="zh-CN" altLang="en-US" dirty="0"/>
              <a:t>站发出的信号</a:t>
            </a:r>
            <a:r>
              <a:rPr lang="zh-CN" altLang="en-US" dirty="0" smtClean="0"/>
              <a:t>可以经过</a:t>
            </a:r>
            <a:r>
              <a:rPr lang="zh-CN" altLang="en-US" dirty="0"/>
              <a:t>多个障碍物的数次反射</a:t>
            </a:r>
            <a:r>
              <a:rPr lang="zh-CN" altLang="en-US" dirty="0" smtClean="0"/>
              <a:t>，从多条路径、按不同时间等到达接收方。多</a:t>
            </a:r>
            <a:r>
              <a:rPr lang="zh-CN" altLang="en-US" dirty="0"/>
              <a:t>条路径的信号叠加后一般都会产生很大的失真，这就是所谓</a:t>
            </a:r>
            <a:r>
              <a:rPr lang="zh-CN" altLang="en-US" dirty="0" smtClean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多径效应</a:t>
            </a:r>
            <a:r>
              <a:rPr lang="zh-CN" altLang="en-US" dirty="0" smtClean="0">
                <a:solidFill>
                  <a:srgbClr val="C00000"/>
                </a:solidFill>
              </a:rPr>
              <a:t>。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多径效应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957939" y="2281963"/>
            <a:ext cx="4214951" cy="2182627"/>
            <a:chOff x="984066" y="2360343"/>
            <a:chExt cx="4214951" cy="2182627"/>
          </a:xfrm>
        </p:grpSpPr>
        <p:sp>
          <p:nvSpPr>
            <p:cNvPr id="6" name="矩形 5"/>
            <p:cNvSpPr/>
            <p:nvPr/>
          </p:nvSpPr>
          <p:spPr>
            <a:xfrm>
              <a:off x="2680833" y="3074047"/>
              <a:ext cx="375876" cy="697763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障碍物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Group 479"/>
            <p:cNvGrpSpPr>
              <a:grpSpLocks/>
            </p:cNvGrpSpPr>
            <p:nvPr/>
          </p:nvGrpSpPr>
          <p:grpSpPr bwMode="auto">
            <a:xfrm>
              <a:off x="4640064" y="3596748"/>
              <a:ext cx="316457" cy="621824"/>
              <a:chOff x="4186" y="1736"/>
              <a:chExt cx="246" cy="461"/>
            </a:xfrm>
          </p:grpSpPr>
          <p:pic>
            <p:nvPicPr>
              <p:cNvPr id="8" name="Picture 426" descr="icon-mobile-phon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258" y="1795"/>
                <a:ext cx="174" cy="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" name="Group 478"/>
              <p:cNvGrpSpPr>
                <a:grpSpLocks/>
              </p:cNvGrpSpPr>
              <p:nvPr/>
            </p:nvGrpSpPr>
            <p:grpSpPr bwMode="auto">
              <a:xfrm>
                <a:off x="4186" y="1736"/>
                <a:ext cx="198" cy="79"/>
                <a:chOff x="4513" y="1707"/>
                <a:chExt cx="198" cy="177"/>
              </a:xfrm>
            </p:grpSpPr>
            <p:sp>
              <p:nvSpPr>
                <p:cNvPr id="10" name="AutoShape 451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4546" y="1674"/>
                  <a:ext cx="132" cy="198"/>
                </a:xfrm>
                <a:prstGeom prst="moon">
                  <a:avLst>
                    <a:gd name="adj" fmla="val 18444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AutoShape 452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4570" y="1756"/>
                  <a:ext cx="83" cy="132"/>
                </a:xfrm>
                <a:prstGeom prst="moon">
                  <a:avLst>
                    <a:gd name="adj" fmla="val 18347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AutoShape 454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4591" y="1830"/>
                  <a:ext cx="42" cy="66"/>
                </a:xfrm>
                <a:prstGeom prst="moon">
                  <a:avLst>
                    <a:gd name="adj" fmla="val 41907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" name="Group 513"/>
            <p:cNvGrpSpPr>
              <a:grpSpLocks/>
            </p:cNvGrpSpPr>
            <p:nvPr/>
          </p:nvGrpSpPr>
          <p:grpSpPr bwMode="auto">
            <a:xfrm>
              <a:off x="1040814" y="2847704"/>
              <a:ext cx="465822" cy="748733"/>
              <a:chOff x="4608" y="700"/>
              <a:chExt cx="306" cy="553"/>
            </a:xfrm>
          </p:grpSpPr>
          <p:grpSp>
            <p:nvGrpSpPr>
              <p:cNvPr id="14" name="Group 505"/>
              <p:cNvGrpSpPr>
                <a:grpSpLocks/>
              </p:cNvGrpSpPr>
              <p:nvPr/>
            </p:nvGrpSpPr>
            <p:grpSpPr bwMode="auto">
              <a:xfrm>
                <a:off x="4694" y="784"/>
                <a:ext cx="134" cy="469"/>
                <a:chOff x="4740" y="784"/>
                <a:chExt cx="88" cy="692"/>
              </a:xfrm>
            </p:grpSpPr>
            <p:sp>
              <p:nvSpPr>
                <p:cNvPr id="22" name="Line 489"/>
                <p:cNvSpPr>
                  <a:spLocks noChangeShapeType="1"/>
                </p:cNvSpPr>
                <p:nvPr/>
              </p:nvSpPr>
              <p:spPr bwMode="auto">
                <a:xfrm>
                  <a:off x="4771" y="1032"/>
                  <a:ext cx="29" cy="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23" name="Group 504"/>
                <p:cNvGrpSpPr>
                  <a:grpSpLocks/>
                </p:cNvGrpSpPr>
                <p:nvPr/>
              </p:nvGrpSpPr>
              <p:grpSpPr bwMode="auto">
                <a:xfrm>
                  <a:off x="4740" y="784"/>
                  <a:ext cx="88" cy="692"/>
                  <a:chOff x="4740" y="784"/>
                  <a:chExt cx="88" cy="692"/>
                </a:xfrm>
              </p:grpSpPr>
              <p:sp>
                <p:nvSpPr>
                  <p:cNvPr id="24" name="Line 49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85" y="793"/>
                    <a:ext cx="1" cy="139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5" name="Line 49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40" y="929"/>
                    <a:ext cx="35" cy="547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6" name="Line 492"/>
                  <p:cNvSpPr>
                    <a:spLocks noChangeShapeType="1"/>
                  </p:cNvSpPr>
                  <p:nvPr/>
                </p:nvSpPr>
                <p:spPr bwMode="auto">
                  <a:xfrm>
                    <a:off x="4793" y="929"/>
                    <a:ext cx="35" cy="547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7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1461"/>
                    <a:ext cx="84" cy="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8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4753" y="1312"/>
                    <a:ext cx="66" cy="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9" name="Line 495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314"/>
                    <a:ext cx="73" cy="15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Line 4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5" y="1313"/>
                    <a:ext cx="73" cy="149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Line 497"/>
                  <p:cNvSpPr>
                    <a:spLocks noChangeShapeType="1"/>
                  </p:cNvSpPr>
                  <p:nvPr/>
                </p:nvSpPr>
                <p:spPr bwMode="auto">
                  <a:xfrm>
                    <a:off x="4762" y="1167"/>
                    <a:ext cx="46" cy="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Line 498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1166"/>
                    <a:ext cx="54" cy="147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Line 4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0" y="1166"/>
                    <a:ext cx="57" cy="145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4" name="Line 500"/>
                  <p:cNvSpPr>
                    <a:spLocks noChangeShapeType="1"/>
                  </p:cNvSpPr>
                  <p:nvPr/>
                </p:nvSpPr>
                <p:spPr bwMode="auto">
                  <a:xfrm>
                    <a:off x="4768" y="1032"/>
                    <a:ext cx="41" cy="136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5" name="Line 5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9" y="1031"/>
                    <a:ext cx="39" cy="138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6" name="Line 50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6" y="930"/>
                    <a:ext cx="27" cy="106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7" name="Oval 503"/>
                  <p:cNvSpPr>
                    <a:spLocks noChangeArrowheads="1"/>
                  </p:cNvSpPr>
                  <p:nvPr/>
                </p:nvSpPr>
                <p:spPr bwMode="auto">
                  <a:xfrm>
                    <a:off x="4774" y="784"/>
                    <a:ext cx="22" cy="16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600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15" name="Group 506"/>
              <p:cNvGrpSpPr>
                <a:grpSpLocks/>
              </p:cNvGrpSpPr>
              <p:nvPr/>
            </p:nvGrpSpPr>
            <p:grpSpPr bwMode="auto">
              <a:xfrm>
                <a:off x="4608" y="700"/>
                <a:ext cx="306" cy="90"/>
                <a:chOff x="748" y="2251"/>
                <a:chExt cx="306" cy="90"/>
              </a:xfrm>
            </p:grpSpPr>
            <p:sp>
              <p:nvSpPr>
                <p:cNvPr id="16" name="AutoShape 507"/>
                <p:cNvSpPr>
                  <a:spLocks noChangeArrowheads="1"/>
                </p:cNvSpPr>
                <p:nvPr/>
              </p:nvSpPr>
              <p:spPr bwMode="auto">
                <a:xfrm>
                  <a:off x="748" y="2251"/>
                  <a:ext cx="111" cy="90"/>
                </a:xfrm>
                <a:prstGeom prst="moon">
                  <a:avLst>
                    <a:gd name="adj" fmla="val 18444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AutoShape 508"/>
                <p:cNvSpPr>
                  <a:spLocks noChangeArrowheads="1"/>
                </p:cNvSpPr>
                <p:nvPr/>
              </p:nvSpPr>
              <p:spPr bwMode="auto">
                <a:xfrm flipH="1">
                  <a:off x="943" y="2251"/>
                  <a:ext cx="111" cy="90"/>
                </a:xfrm>
                <a:prstGeom prst="moon">
                  <a:avLst>
                    <a:gd name="adj" fmla="val 18444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AutoShape 509"/>
                <p:cNvSpPr>
                  <a:spLocks noChangeArrowheads="1"/>
                </p:cNvSpPr>
                <p:nvPr/>
              </p:nvSpPr>
              <p:spPr bwMode="auto">
                <a:xfrm flipH="1">
                  <a:off x="922" y="2266"/>
                  <a:ext cx="70" cy="60"/>
                </a:xfrm>
                <a:prstGeom prst="moon">
                  <a:avLst>
                    <a:gd name="adj" fmla="val 18347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AutoShape 510"/>
                <p:cNvSpPr>
                  <a:spLocks noChangeArrowheads="1"/>
                </p:cNvSpPr>
                <p:nvPr/>
              </p:nvSpPr>
              <p:spPr bwMode="auto">
                <a:xfrm>
                  <a:off x="806" y="2266"/>
                  <a:ext cx="70" cy="60"/>
                </a:xfrm>
                <a:prstGeom prst="moon">
                  <a:avLst>
                    <a:gd name="adj" fmla="val 18347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AutoShape 511"/>
                <p:cNvSpPr>
                  <a:spLocks noChangeArrowheads="1"/>
                </p:cNvSpPr>
                <p:nvPr/>
              </p:nvSpPr>
              <p:spPr bwMode="auto">
                <a:xfrm flipH="1">
                  <a:off x="905" y="2281"/>
                  <a:ext cx="35" cy="30"/>
                </a:xfrm>
                <a:prstGeom prst="moon">
                  <a:avLst>
                    <a:gd name="adj" fmla="val 41907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AutoShape 512"/>
                <p:cNvSpPr>
                  <a:spLocks noChangeArrowheads="1"/>
                </p:cNvSpPr>
                <p:nvPr/>
              </p:nvSpPr>
              <p:spPr bwMode="auto">
                <a:xfrm>
                  <a:off x="857" y="2281"/>
                  <a:ext cx="35" cy="30"/>
                </a:xfrm>
                <a:prstGeom prst="moon">
                  <a:avLst>
                    <a:gd name="adj" fmla="val 41907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9" name="矩形 38"/>
            <p:cNvSpPr/>
            <p:nvPr/>
          </p:nvSpPr>
          <p:spPr>
            <a:xfrm>
              <a:off x="2584667" y="2360343"/>
              <a:ext cx="822102" cy="24318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障碍物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228870" y="3003449"/>
              <a:ext cx="822102" cy="23781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障碍物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331713" y="4190940"/>
              <a:ext cx="822102" cy="23781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障碍物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箭头连接符 41"/>
            <p:cNvCxnSpPr>
              <a:endCxn id="39" idx="2"/>
            </p:cNvCxnSpPr>
            <p:nvPr/>
          </p:nvCxnSpPr>
          <p:spPr>
            <a:xfrm flipV="1">
              <a:off x="1457923" y="2603528"/>
              <a:ext cx="1537795" cy="399921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headEnd type="non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9" idx="2"/>
              <a:endCxn id="40" idx="1"/>
            </p:cNvCxnSpPr>
            <p:nvPr/>
          </p:nvCxnSpPr>
          <p:spPr>
            <a:xfrm>
              <a:off x="2995718" y="2603528"/>
              <a:ext cx="1233152" cy="518828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headEnd type="non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6" idx="3"/>
            </p:cNvCxnSpPr>
            <p:nvPr/>
          </p:nvCxnSpPr>
          <p:spPr>
            <a:xfrm>
              <a:off x="3056709" y="3422929"/>
              <a:ext cx="1583354" cy="47757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headEnd type="non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endCxn id="41" idx="0"/>
            </p:cNvCxnSpPr>
            <p:nvPr/>
          </p:nvCxnSpPr>
          <p:spPr>
            <a:xfrm>
              <a:off x="1453667" y="3188091"/>
              <a:ext cx="1289097" cy="1002849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headEnd type="non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41" idx="0"/>
            </p:cNvCxnSpPr>
            <p:nvPr/>
          </p:nvCxnSpPr>
          <p:spPr>
            <a:xfrm flipV="1">
              <a:off x="2742764" y="3928517"/>
              <a:ext cx="1940844" cy="26242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headEnd type="non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40" idx="1"/>
              <a:endCxn id="6" idx="3"/>
            </p:cNvCxnSpPr>
            <p:nvPr/>
          </p:nvCxnSpPr>
          <p:spPr>
            <a:xfrm flipH="1">
              <a:off x="3056709" y="3122356"/>
              <a:ext cx="1172161" cy="30057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headEnd type="non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64"/>
            <p:cNvSpPr txBox="1"/>
            <p:nvPr/>
          </p:nvSpPr>
          <p:spPr>
            <a:xfrm>
              <a:off x="3869132" y="340247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 2"/>
                </a:rPr>
                <a:t>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65"/>
            <p:cNvSpPr txBox="1"/>
            <p:nvPr/>
          </p:nvSpPr>
          <p:spPr>
            <a:xfrm>
              <a:off x="3507119" y="300344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 2"/>
                </a:rPr>
                <a:t>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66"/>
            <p:cNvSpPr txBox="1"/>
            <p:nvPr/>
          </p:nvSpPr>
          <p:spPr>
            <a:xfrm>
              <a:off x="1879932" y="3384170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 2"/>
                </a:rPr>
                <a:t>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67"/>
            <p:cNvSpPr txBox="1"/>
            <p:nvPr/>
          </p:nvSpPr>
          <p:spPr>
            <a:xfrm>
              <a:off x="3380642" y="2578292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 2"/>
                </a:rPr>
                <a:t>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68"/>
            <p:cNvSpPr txBox="1"/>
            <p:nvPr/>
          </p:nvSpPr>
          <p:spPr>
            <a:xfrm>
              <a:off x="1808386" y="25347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 2"/>
                </a:rPr>
                <a:t>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69"/>
            <p:cNvSpPr txBox="1"/>
            <p:nvPr/>
          </p:nvSpPr>
          <p:spPr>
            <a:xfrm>
              <a:off x="3437447" y="381892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Wingdings 2"/>
                </a:rPr>
                <a:t>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49"/>
            <p:cNvSpPr txBox="1"/>
            <p:nvPr/>
          </p:nvSpPr>
          <p:spPr>
            <a:xfrm>
              <a:off x="984066" y="3579681"/>
              <a:ext cx="641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基站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TextBox 51"/>
            <p:cNvSpPr txBox="1"/>
            <p:nvPr/>
          </p:nvSpPr>
          <p:spPr>
            <a:xfrm>
              <a:off x="4557294" y="4204416"/>
              <a:ext cx="641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" name="直接箭头连接符 55"/>
            <p:cNvCxnSpPr>
              <a:endCxn id="6" idx="1"/>
            </p:cNvCxnSpPr>
            <p:nvPr/>
          </p:nvCxnSpPr>
          <p:spPr>
            <a:xfrm>
              <a:off x="1457923" y="3074047"/>
              <a:ext cx="1222910" cy="34888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headEnd type="non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矩形 88"/>
          <p:cNvSpPr/>
          <p:nvPr/>
        </p:nvSpPr>
        <p:spPr>
          <a:xfrm>
            <a:off x="5412904" y="2670068"/>
            <a:ext cx="2879675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信号从 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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→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  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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→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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→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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→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 </a:t>
            </a:r>
          </a:p>
          <a:p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路径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到达手机。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74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66344" y="975755"/>
            <a:ext cx="4575919" cy="3172691"/>
          </a:xfrm>
        </p:spPr>
        <p:txBody>
          <a:bodyPr/>
          <a:lstStyle/>
          <a:p>
            <a:r>
              <a:rPr lang="zh-CN" altLang="en-US" dirty="0"/>
              <a:t>对于给定的调制方式和数据率，信噪比越大，误码率就越低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对于同样的信噪比，具有更高数据率的调制技术的误码率也更高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如果用户</a:t>
            </a:r>
            <a:r>
              <a:rPr lang="zh-CN" altLang="en-US" dirty="0"/>
              <a:t>在进行通信</a:t>
            </a:r>
            <a:r>
              <a:rPr lang="zh-CN" altLang="en-US" dirty="0" smtClean="0"/>
              <a:t>时不断</a:t>
            </a:r>
            <a:r>
              <a:rPr lang="zh-CN" altLang="en-US" dirty="0"/>
              <a:t>改变自己的地理位置</a:t>
            </a:r>
            <a:r>
              <a:rPr lang="zh-CN" altLang="en-US" dirty="0" smtClean="0"/>
              <a:t>，就</a:t>
            </a:r>
            <a:r>
              <a:rPr lang="zh-CN" altLang="en-US" dirty="0"/>
              <a:t>会引起无线信道特性的改变，因而信噪比和误码率都会发生变化。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误码率（即比特错误率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FF00"/>
                </a:solidFill>
              </a:rPr>
              <a:t>不能大于</a:t>
            </a:r>
            <a:r>
              <a:rPr lang="zh-CN" altLang="en-US" dirty="0"/>
              <a:t>可容许的范围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033448" y="1021236"/>
            <a:ext cx="3407630" cy="3273580"/>
            <a:chOff x="5146496" y="1236610"/>
            <a:chExt cx="3407630" cy="3273580"/>
          </a:xfrm>
        </p:grpSpPr>
        <p:pic>
          <p:nvPicPr>
            <p:cNvPr id="4" name="图片 3" descr="SNR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2193" y="1236610"/>
              <a:ext cx="2627064" cy="286182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46496" y="2249685"/>
              <a:ext cx="314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误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码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率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94886" y="4233191"/>
              <a:ext cx="9554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信噪比</a:t>
              </a:r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(dB)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51756" y="4043505"/>
              <a:ext cx="28023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0          10         20         30        40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8" name="TextBox 9"/>
            <p:cNvSpPr txBox="1"/>
            <p:nvPr/>
          </p:nvSpPr>
          <p:spPr>
            <a:xfrm>
              <a:off x="5356284" y="1242732"/>
              <a:ext cx="343328" cy="20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10</a:t>
              </a:r>
              <a:r>
                <a:rPr lang="en-US" altLang="zh-CN" sz="1200" b="1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1</a:t>
              </a:r>
              <a:endParaRPr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9" name="TextBox 10"/>
            <p:cNvSpPr txBox="1"/>
            <p:nvPr/>
          </p:nvSpPr>
          <p:spPr>
            <a:xfrm>
              <a:off x="5356284" y="1678962"/>
              <a:ext cx="343328" cy="20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10</a:t>
              </a:r>
              <a:r>
                <a:rPr lang="en-US" altLang="zh-CN" sz="1200" b="1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2</a:t>
              </a:r>
              <a:endParaRPr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5356284" y="2115193"/>
              <a:ext cx="343328" cy="20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10</a:t>
              </a:r>
              <a:r>
                <a:rPr lang="en-US" altLang="zh-CN" sz="1200" b="1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3</a:t>
              </a:r>
              <a:endParaRPr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5356284" y="2551424"/>
              <a:ext cx="343328" cy="20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10</a:t>
              </a:r>
              <a:r>
                <a:rPr lang="en-US" altLang="zh-CN" sz="1200" b="1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4</a:t>
              </a:r>
              <a:endParaRPr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5356284" y="2987655"/>
              <a:ext cx="343328" cy="20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10</a:t>
              </a:r>
              <a:r>
                <a:rPr lang="en-US" altLang="zh-CN" sz="1200" b="1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5</a:t>
              </a:r>
              <a:endParaRPr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5356284" y="3423885"/>
              <a:ext cx="343328" cy="20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10</a:t>
              </a:r>
              <a:r>
                <a:rPr lang="en-US" altLang="zh-CN" sz="1200" b="1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6</a:t>
              </a:r>
              <a:endParaRPr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5356284" y="3860116"/>
              <a:ext cx="343328" cy="20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10</a:t>
              </a:r>
              <a:r>
                <a:rPr lang="en-US" altLang="zh-CN" sz="1200" b="1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7</a:t>
              </a:r>
              <a:endParaRPr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5" name="TextBox 16"/>
            <p:cNvSpPr txBox="1"/>
            <p:nvPr/>
          </p:nvSpPr>
          <p:spPr>
            <a:xfrm>
              <a:off x="7390552" y="1351789"/>
              <a:ext cx="953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256QAM</a:t>
              </a:r>
            </a:p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8 </a:t>
              </a:r>
              <a:r>
                <a:rPr lang="en-US" altLang="zh-CN" sz="1200" b="1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Mbit</a:t>
              </a:r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/s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6569877" y="1351789"/>
              <a:ext cx="904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16QAM</a:t>
              </a:r>
            </a:p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4 </a:t>
              </a:r>
              <a:r>
                <a:rPr lang="en-US" altLang="zh-CN" sz="1200" b="1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Mbit</a:t>
              </a:r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/s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6085260" y="1788020"/>
              <a:ext cx="904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BPSK</a:t>
              </a:r>
            </a:p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 </a:t>
              </a:r>
              <a:r>
                <a:rPr lang="en-US" altLang="zh-CN" sz="1200" b="1" dirty="0" err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Mbit</a:t>
              </a:r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/s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190655" y="4245807"/>
            <a:ext cx="29881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zh-CN" sz="16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理想无线信道的误码率与信噪比、调制方式、数据率的关系</a:t>
            </a:r>
            <a:endParaRPr kumimoji="1" lang="zh-CN" altLang="en-US" sz="1600" b="1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7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微波接力：</a:t>
            </a:r>
            <a:r>
              <a:rPr lang="zh-CN" altLang="en-US" dirty="0" smtClean="0"/>
              <a:t>中继站</a:t>
            </a:r>
            <a:r>
              <a:rPr lang="zh-CN" altLang="en-US" dirty="0"/>
              <a:t>把前一站送来的</a:t>
            </a:r>
            <a:r>
              <a:rPr lang="zh-CN" altLang="en-US" dirty="0" smtClean="0"/>
              <a:t>信号</a:t>
            </a:r>
            <a:r>
              <a:rPr lang="zh-CN" altLang="en-US" dirty="0" smtClean="0">
                <a:solidFill>
                  <a:srgbClr val="0000FF"/>
                </a:solidFill>
              </a:rPr>
              <a:t>放大</a:t>
            </a:r>
            <a:r>
              <a:rPr lang="zh-CN" altLang="en-US" dirty="0">
                <a:solidFill>
                  <a:srgbClr val="0000FF"/>
                </a:solidFill>
              </a:rPr>
              <a:t>后再发送</a:t>
            </a:r>
            <a:r>
              <a:rPr lang="zh-CN" altLang="en-US" dirty="0"/>
              <a:t>到下一</a:t>
            </a:r>
            <a:r>
              <a:rPr lang="zh-CN" altLang="en-US" dirty="0" smtClean="0"/>
              <a:t>站。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远距离微波通信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FFFF00"/>
                </a:solidFill>
              </a:rPr>
              <a:t>微波接力</a:t>
            </a:r>
            <a:endParaRPr lang="zh-CN" altLang="en-US" dirty="0">
              <a:solidFill>
                <a:srgbClr val="FFFF00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61483" y="1621737"/>
            <a:ext cx="3538165" cy="2629265"/>
            <a:chOff x="885792" y="2664822"/>
            <a:chExt cx="3538165" cy="2629265"/>
          </a:xfrm>
        </p:grpSpPr>
        <p:sp>
          <p:nvSpPr>
            <p:cNvPr id="7" name="弦形 6"/>
            <p:cNvSpPr/>
            <p:nvPr/>
          </p:nvSpPr>
          <p:spPr>
            <a:xfrm rot="5400000">
              <a:off x="1677465" y="2591139"/>
              <a:ext cx="1942936" cy="3462959"/>
            </a:xfrm>
            <a:prstGeom prst="chord">
              <a:avLst>
                <a:gd name="adj1" fmla="val 5820239"/>
                <a:gd name="adj2" fmla="val 15782700"/>
              </a:avLst>
            </a:prstGeom>
            <a:gradFill flip="none" rotWithShape="1">
              <a:gsLst>
                <a:gs pos="0">
                  <a:srgbClr val="800000">
                    <a:tint val="66000"/>
                    <a:satMod val="160000"/>
                  </a:srgbClr>
                </a:gs>
                <a:gs pos="50000">
                  <a:srgbClr val="800000">
                    <a:tint val="44500"/>
                    <a:satMod val="160000"/>
                  </a:srgbClr>
                </a:gs>
                <a:gs pos="100000">
                  <a:srgbClr val="80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85792" y="2664822"/>
              <a:ext cx="3538165" cy="1229629"/>
              <a:chOff x="885792" y="2664822"/>
              <a:chExt cx="3538165" cy="1229629"/>
            </a:xfrm>
          </p:grpSpPr>
          <p:pic>
            <p:nvPicPr>
              <p:cNvPr id="13" name="Picture 216" descr="天线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2031" y="2664822"/>
                <a:ext cx="500270" cy="808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16" descr="天线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79116">
                <a:off x="3923687" y="3086304"/>
                <a:ext cx="500270" cy="808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16" descr="天线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450255">
                <a:off x="885792" y="3086322"/>
                <a:ext cx="500270" cy="808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左右箭头 15"/>
              <p:cNvSpPr/>
              <p:nvPr/>
            </p:nvSpPr>
            <p:spPr>
              <a:xfrm rot="20456633">
                <a:off x="1253159" y="3025421"/>
                <a:ext cx="1147839" cy="214517"/>
              </a:xfrm>
              <a:prstGeom prst="left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左右箭头 16"/>
              <p:cNvSpPr/>
              <p:nvPr/>
            </p:nvSpPr>
            <p:spPr>
              <a:xfrm rot="1138772">
                <a:off x="2859359" y="3026101"/>
                <a:ext cx="1147839" cy="214517"/>
              </a:xfrm>
              <a:prstGeom prst="left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723894" y="1454818"/>
            <a:ext cx="1697398" cy="2230851"/>
            <a:chOff x="5887738" y="1735588"/>
            <a:chExt cx="1983662" cy="2665435"/>
          </a:xfrm>
        </p:grpSpPr>
        <p:graphicFrame>
          <p:nvGraphicFramePr>
            <p:cNvPr id="18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0750755"/>
                </p:ext>
              </p:extLst>
            </p:nvPr>
          </p:nvGraphicFramePr>
          <p:xfrm>
            <a:off x="6189213" y="3203537"/>
            <a:ext cx="1265096" cy="1197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8" name="绘图" r:id="rId4" imgW="294485" imgH="2535960" progId="">
                    <p:embed/>
                  </p:oleObj>
                </mc:Choice>
                <mc:Fallback>
                  <p:oleObj name="绘图" r:id="rId4" imgW="294485" imgH="2535960" progId="">
                    <p:embed/>
                    <p:pic>
                      <p:nvPicPr>
                        <p:cNvPr id="0" name="Picture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9213" y="3203537"/>
                          <a:ext cx="1265096" cy="11974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150946">
              <a:off x="6357744" y="1735588"/>
              <a:ext cx="1072989" cy="81693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925508">
              <a:off x="7353857" y="3299803"/>
              <a:ext cx="445053" cy="590032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9443868" flipH="1">
              <a:off x="5887738" y="3254126"/>
              <a:ext cx="445053" cy="590032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 flipH="1">
              <a:off x="6237581" y="2325189"/>
              <a:ext cx="556714" cy="9900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928360" y="2325189"/>
              <a:ext cx="578914" cy="9900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1284427" y="3192526"/>
            <a:ext cx="32108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1600" b="1" dirty="0">
                <a:latin typeface="微软雅黑" pitchFamily="34" charset="-122"/>
                <a:ea typeface="微软雅黑" pitchFamily="34" charset="-122"/>
              </a:rPr>
              <a:t>100 m </a:t>
            </a:r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高的天线</a:t>
            </a:r>
            <a:r>
              <a:rPr kumimoji="1" lang="zh-CN" altLang="en-US" sz="1600" b="1" dirty="0" smtClean="0">
                <a:latin typeface="微软雅黑" pitchFamily="34" charset="-122"/>
                <a:ea typeface="微软雅黑" pitchFamily="34" charset="-122"/>
              </a:rPr>
              <a:t>塔</a:t>
            </a:r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可使</a:t>
            </a:r>
            <a:r>
              <a:rPr kumimoji="1" lang="zh-CN" altLang="en-US" sz="1600" b="1" dirty="0" smtClean="0">
                <a:latin typeface="微软雅黑" pitchFamily="34" charset="-122"/>
                <a:ea typeface="微软雅黑" pitchFamily="34" charset="-122"/>
              </a:rPr>
              <a:t>传播距离增大</a:t>
            </a:r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到 </a:t>
            </a:r>
            <a:r>
              <a:rPr kumimoji="1" lang="en-US" altLang="zh-CN" sz="1600" b="1" dirty="0">
                <a:latin typeface="微软雅黑" pitchFamily="34" charset="-122"/>
                <a:ea typeface="微软雅黑" pitchFamily="34" charset="-122"/>
              </a:rPr>
              <a:t>100 </a:t>
            </a:r>
            <a:r>
              <a:rPr kumimoji="1" lang="zh-CN" altLang="en-US" sz="1600" b="1" dirty="0" smtClean="0">
                <a:latin typeface="微软雅黑" pitchFamily="34" charset="-122"/>
                <a:ea typeface="微软雅黑" pitchFamily="34" charset="-122"/>
              </a:rPr>
              <a:t>公里</a:t>
            </a:r>
            <a:endParaRPr kumimoji="1"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27435" y="3776585"/>
            <a:ext cx="30789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同步地球</a:t>
            </a:r>
            <a:r>
              <a:rPr kumimoji="1" lang="zh-CN" altLang="en-US" sz="1600" b="1" dirty="0" smtClean="0">
                <a:latin typeface="微软雅黑" pitchFamily="34" charset="-122"/>
                <a:ea typeface="微软雅黑" pitchFamily="34" charset="-122"/>
              </a:rPr>
              <a:t>卫星通信</a:t>
            </a:r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覆盖区的跨度</a:t>
            </a:r>
            <a:r>
              <a:rPr kumimoji="1" lang="zh-CN" altLang="en-US" sz="1600" b="1" dirty="0" smtClean="0">
                <a:latin typeface="微软雅黑" pitchFamily="34" charset="-122"/>
                <a:ea typeface="微软雅黑" pitchFamily="34" charset="-122"/>
              </a:rPr>
              <a:t>达 </a:t>
            </a:r>
            <a:r>
              <a:rPr kumimoji="1" lang="en-US" altLang="zh-CN" sz="1600" b="1" dirty="0" smtClean="0">
                <a:latin typeface="微软雅黑" pitchFamily="34" charset="-122"/>
                <a:ea typeface="微软雅黑" pitchFamily="34" charset="-122"/>
              </a:rPr>
              <a:t>18000 </a:t>
            </a:r>
            <a:r>
              <a:rPr kumimoji="1" lang="zh-CN" altLang="en-US" sz="1600" b="1" dirty="0" smtClean="0">
                <a:latin typeface="微软雅黑" pitchFamily="34" charset="-122"/>
                <a:ea typeface="微软雅黑" pitchFamily="34" charset="-122"/>
              </a:rPr>
              <a:t>多</a:t>
            </a:r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公里</a:t>
            </a:r>
          </a:p>
        </p:txBody>
      </p:sp>
      <p:sp>
        <p:nvSpPr>
          <p:cNvPr id="33" name="矩形 32"/>
          <p:cNvSpPr/>
          <p:nvPr/>
        </p:nvSpPr>
        <p:spPr>
          <a:xfrm>
            <a:off x="7064393" y="1715564"/>
            <a:ext cx="1023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卫星作为中继器</a:t>
            </a:r>
          </a:p>
        </p:txBody>
      </p:sp>
    </p:spTree>
    <p:extLst>
      <p:ext uri="{BB962C8B-B14F-4D97-AF65-F5344CB8AC3E}">
        <p14:creationId xmlns:p14="http://schemas.microsoft.com/office/powerpoint/2010/main" val="253779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zh-CN" altLang="en-US" dirty="0">
                <a:solidFill>
                  <a:srgbClr val="0000FF"/>
                </a:solidFill>
              </a:rPr>
              <a:t>主要</a:t>
            </a:r>
            <a:r>
              <a:rPr lang="zh-CN" altLang="en-US" dirty="0">
                <a:solidFill>
                  <a:srgbClr val="C00000"/>
                </a:solidFill>
              </a:rPr>
              <a:t>特点：</a:t>
            </a:r>
          </a:p>
          <a:p>
            <a:pPr lvl="1">
              <a:lnSpc>
                <a:spcPts val="2600"/>
              </a:lnSpc>
            </a:pPr>
            <a:r>
              <a:rPr lang="en-US" altLang="zh-CN" dirty="0"/>
              <a:t>(1) </a:t>
            </a:r>
            <a:r>
              <a:rPr lang="zh-CN" altLang="en-US" dirty="0"/>
              <a:t>微波波段频率很高，频段范围很宽，其通信信道的容量很大。</a:t>
            </a:r>
          </a:p>
          <a:p>
            <a:pPr lvl="1">
              <a:lnSpc>
                <a:spcPts val="2600"/>
              </a:lnSpc>
            </a:pPr>
            <a:r>
              <a:rPr lang="en-US" altLang="zh-CN" dirty="0"/>
              <a:t>(2) </a:t>
            </a:r>
            <a:r>
              <a:rPr lang="zh-CN" altLang="en-US" dirty="0"/>
              <a:t>工业干扰和天电干扰对微波通信的危害小，微波传输质量较高。</a:t>
            </a:r>
          </a:p>
          <a:p>
            <a:pPr lvl="1">
              <a:lnSpc>
                <a:spcPts val="2600"/>
              </a:lnSpc>
            </a:pPr>
            <a:r>
              <a:rPr lang="en-US" altLang="zh-CN" dirty="0"/>
              <a:t>(3) </a:t>
            </a:r>
            <a:r>
              <a:rPr lang="zh-CN" altLang="en-US" dirty="0"/>
              <a:t>与相同容量和长度的电缆载波通信比较，微波接力通信建设投资少，见效快，易于实施。</a:t>
            </a:r>
            <a:endParaRPr lang="en-US" altLang="zh-CN" dirty="0"/>
          </a:p>
          <a:p>
            <a:pPr>
              <a:lnSpc>
                <a:spcPts val="26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主要</a:t>
            </a:r>
            <a:r>
              <a:rPr lang="zh-CN" altLang="en-US" dirty="0">
                <a:solidFill>
                  <a:srgbClr val="0000FF"/>
                </a:solidFill>
              </a:rPr>
              <a:t>缺点：</a:t>
            </a:r>
          </a:p>
          <a:p>
            <a:pPr lvl="1">
              <a:lnSpc>
                <a:spcPts val="2600"/>
              </a:lnSpc>
            </a:pPr>
            <a:r>
              <a:rPr lang="en-US" altLang="zh-CN" dirty="0"/>
              <a:t>(1) </a:t>
            </a:r>
            <a:r>
              <a:rPr lang="zh-CN" altLang="en-US" dirty="0"/>
              <a:t>相邻站之间必须直视（常称为</a:t>
            </a:r>
            <a:r>
              <a:rPr lang="zh-CN" altLang="en-US" dirty="0" smtClean="0"/>
              <a:t>视距 </a:t>
            </a:r>
            <a:r>
              <a:rPr lang="en-US" altLang="zh-CN" dirty="0" smtClean="0"/>
              <a:t>LOS </a:t>
            </a:r>
            <a:r>
              <a:rPr lang="en-US" altLang="zh-CN" dirty="0"/>
              <a:t>(Line Of Sight)</a:t>
            </a:r>
            <a:r>
              <a:rPr lang="zh-CN" altLang="en-US" dirty="0"/>
              <a:t>），不能有</a:t>
            </a:r>
            <a:r>
              <a:rPr lang="zh-CN" altLang="en-US" dirty="0" smtClean="0"/>
              <a:t>障碍物</a:t>
            </a:r>
            <a:r>
              <a:rPr lang="zh-CN" altLang="en-US" dirty="0"/>
              <a:t>，</a:t>
            </a:r>
            <a:r>
              <a:rPr lang="zh-CN" altLang="en-US" dirty="0" smtClean="0"/>
              <a:t>存在</a:t>
            </a:r>
            <a:r>
              <a:rPr lang="zh-CN" altLang="en-US" dirty="0"/>
              <a:t>多径效应。</a:t>
            </a:r>
          </a:p>
          <a:p>
            <a:pPr lvl="1">
              <a:lnSpc>
                <a:spcPts val="2600"/>
              </a:lnSpc>
            </a:pPr>
            <a:r>
              <a:rPr lang="en-US" altLang="zh-CN" dirty="0"/>
              <a:t>(2) </a:t>
            </a:r>
            <a:r>
              <a:rPr lang="zh-CN" altLang="en-US" dirty="0"/>
              <a:t>有时会受到恶劣气候的影响。</a:t>
            </a:r>
          </a:p>
          <a:p>
            <a:pPr lvl="1">
              <a:lnSpc>
                <a:spcPts val="2600"/>
              </a:lnSpc>
            </a:pPr>
            <a:r>
              <a:rPr lang="en-US" altLang="zh-CN" dirty="0"/>
              <a:t>(3) </a:t>
            </a:r>
            <a:r>
              <a:rPr lang="zh-CN" altLang="en-US" dirty="0"/>
              <a:t>与电缆通信系统比较，微波通信的隐蔽性和保密性较差。</a:t>
            </a:r>
          </a:p>
          <a:p>
            <a:pPr lvl="1">
              <a:lnSpc>
                <a:spcPts val="2600"/>
              </a:lnSpc>
            </a:pPr>
            <a:r>
              <a:rPr lang="en-US" altLang="zh-CN" dirty="0"/>
              <a:t>(4) </a:t>
            </a:r>
            <a:r>
              <a:rPr lang="zh-CN" altLang="en-US" dirty="0"/>
              <a:t>对大量中继站的使用和维护要耗费较多的人力和物力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远距离微波通信：</a:t>
            </a:r>
            <a:r>
              <a:rPr lang="zh-CN" altLang="en-US" dirty="0">
                <a:solidFill>
                  <a:srgbClr val="FFFF00"/>
                </a:solidFill>
              </a:rPr>
              <a:t>微波接力</a:t>
            </a:r>
          </a:p>
        </p:txBody>
      </p:sp>
    </p:spTree>
    <p:extLst>
      <p:ext uri="{BB962C8B-B14F-4D97-AF65-F5344CB8AC3E}">
        <p14:creationId xmlns:p14="http://schemas.microsoft.com/office/powerpoint/2010/main" val="319001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卫星通信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63729" y="971991"/>
            <a:ext cx="442686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通信容量大，通信距离远，通信比较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稳定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费用与通信距离无关。</a:t>
            </a:r>
          </a:p>
        </p:txBody>
      </p:sp>
      <p:sp>
        <p:nvSpPr>
          <p:cNvPr id="49" name="矩形 48"/>
          <p:cNvSpPr/>
          <p:nvPr/>
        </p:nvSpPr>
        <p:spPr>
          <a:xfrm>
            <a:off x="663728" y="1808855"/>
            <a:ext cx="4757639" cy="422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传播时延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较大：在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250~300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7019" y="2264631"/>
            <a:ext cx="4723432" cy="11408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卫星信道的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传播时延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较大”并不等于“用卫星信道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传送数据的时延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较大”。</a:t>
            </a:r>
          </a:p>
        </p:txBody>
      </p:sp>
      <p:sp>
        <p:nvSpPr>
          <p:cNvPr id="51" name="矩形 50"/>
          <p:cNvSpPr/>
          <p:nvPr/>
        </p:nvSpPr>
        <p:spPr>
          <a:xfrm>
            <a:off x="663728" y="3584981"/>
            <a:ext cx="4572000" cy="422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保密性相对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较差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。造价较高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5505442" y="1168997"/>
            <a:ext cx="3288302" cy="2532146"/>
            <a:chOff x="5500067" y="1113556"/>
            <a:chExt cx="3581787" cy="2744339"/>
          </a:xfrm>
        </p:grpSpPr>
        <p:grpSp>
          <p:nvGrpSpPr>
            <p:cNvPr id="46" name="组合 45"/>
            <p:cNvGrpSpPr/>
            <p:nvPr/>
          </p:nvGrpSpPr>
          <p:grpSpPr>
            <a:xfrm>
              <a:off x="5500067" y="1289262"/>
              <a:ext cx="3581787" cy="2568633"/>
              <a:chOff x="5845150" y="1523458"/>
              <a:chExt cx="3286773" cy="2284898"/>
            </a:xfrm>
          </p:grpSpPr>
          <p:graphicFrame>
            <p:nvGraphicFramePr>
              <p:cNvPr id="5" name="Object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0706143"/>
                  </p:ext>
                </p:extLst>
              </p:nvPr>
            </p:nvGraphicFramePr>
            <p:xfrm>
              <a:off x="6897189" y="2534385"/>
              <a:ext cx="628758" cy="5821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1" name="绘图" r:id="rId3" imgW="294485" imgH="2535960" progId="">
                      <p:embed/>
                    </p:oleObj>
                  </mc:Choice>
                  <mc:Fallback>
                    <p:oleObj name="绘图" r:id="rId3" imgW="294485" imgH="2535960" progId="">
                      <p:embed/>
                      <p:pic>
                        <p:nvPicPr>
                          <p:cNvPr id="0" name="Picture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97189" y="2534385"/>
                            <a:ext cx="628758" cy="5821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150946">
                <a:off x="6752495" y="1523458"/>
                <a:ext cx="918145" cy="683738"/>
              </a:xfrm>
              <a:prstGeom prst="rect">
                <a:avLst/>
              </a:prstGeom>
            </p:spPr>
          </p:pic>
          <p:cxnSp>
            <p:nvCxnSpPr>
              <p:cNvPr id="9" name="直接连接符 8"/>
              <p:cNvCxnSpPr>
                <a:endCxn id="5" idx="1"/>
              </p:cNvCxnSpPr>
              <p:nvPr/>
            </p:nvCxnSpPr>
            <p:spPr>
              <a:xfrm flipH="1">
                <a:off x="6897189" y="2003669"/>
                <a:ext cx="265543" cy="821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endCxn id="5" idx="3"/>
              </p:cNvCxnSpPr>
              <p:nvPr/>
            </p:nvCxnSpPr>
            <p:spPr>
              <a:xfrm>
                <a:off x="7211567" y="2003669"/>
                <a:ext cx="314380" cy="82177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170623">
                <a:off x="7797191" y="3007415"/>
                <a:ext cx="918145" cy="683738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909173">
                <a:off x="5845150" y="3007416"/>
                <a:ext cx="918145" cy="683738"/>
              </a:xfrm>
              <a:prstGeom prst="rect">
                <a:avLst/>
              </a:prstGeom>
            </p:spPr>
          </p:pic>
          <p:cxnSp>
            <p:nvCxnSpPr>
              <p:cNvPr id="20" name="直接连接符 19"/>
              <p:cNvCxnSpPr/>
              <p:nvPr/>
            </p:nvCxnSpPr>
            <p:spPr>
              <a:xfrm flipV="1">
                <a:off x="6419555" y="2597083"/>
                <a:ext cx="580918" cy="6597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6425005" y="3116512"/>
                <a:ext cx="918261" cy="17776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H="1" flipV="1">
                <a:off x="7085841" y="3116511"/>
                <a:ext cx="1049784" cy="17776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 flipV="1">
                <a:off x="7392450" y="2612554"/>
                <a:ext cx="743175" cy="64429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7764037" y="1865327"/>
                <a:ext cx="37158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7764037" y="2612554"/>
                <a:ext cx="37158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/>
              <p:nvPr/>
            </p:nvCxnSpPr>
            <p:spPr>
              <a:xfrm>
                <a:off x="7882166" y="1865327"/>
                <a:ext cx="0" cy="747227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矩形 44"/>
              <p:cNvSpPr/>
              <p:nvPr/>
            </p:nvSpPr>
            <p:spPr>
              <a:xfrm>
                <a:off x="7849796" y="2082587"/>
                <a:ext cx="1282127" cy="296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 </a:t>
                </a:r>
                <a:r>
                  <a:rPr lang="zh-CN" altLang="en-US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 </a:t>
                </a:r>
                <a:r>
                  <a:rPr lang="en-US" altLang="zh-CN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 </a:t>
                </a:r>
                <a:r>
                  <a:rPr lang="zh-CN" altLang="en-US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千</a:t>
                </a: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公里</a:t>
                </a: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6494866" y="1113556"/>
              <a:ext cx="983388" cy="348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同步卫星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41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卫星通信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33689" y="3629618"/>
            <a:ext cx="7073992" cy="9936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低轨道卫星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通信系统（卫星高度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2000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以下）已开始使用。目前，大功率、大容量、低轨道宽带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卫星已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开始在空间部署，并构成了空间高速链路。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33688" y="1100764"/>
            <a:ext cx="3338316" cy="2598526"/>
            <a:chOff x="5221598" y="1330787"/>
            <a:chExt cx="3338316" cy="2598526"/>
          </a:xfrm>
        </p:grpSpPr>
        <p:pic>
          <p:nvPicPr>
            <p:cNvPr id="10246" name="Picture 6" descr="https://www.nextbigcoins.io/wp-content/uploads/2018/04/starlinkspacex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598" y="1330787"/>
              <a:ext cx="3338316" cy="1966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5308834" y="3221427"/>
              <a:ext cx="316384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zh-CN" sz="1600" b="1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SpaceX</a:t>
              </a:r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 </a:t>
              </a:r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2015 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 </a:t>
              </a:r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 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月提出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了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“星链”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Starlink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）计划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24328" y="1100764"/>
            <a:ext cx="2391764" cy="2410856"/>
            <a:chOff x="2667917" y="1330786"/>
            <a:chExt cx="2391764" cy="2410856"/>
          </a:xfrm>
        </p:grpSpPr>
        <p:pic>
          <p:nvPicPr>
            <p:cNvPr id="10248" name="Picture 8" descr="See the source imag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19" b="16262"/>
            <a:stretch/>
          </p:blipFill>
          <p:spPr bwMode="auto">
            <a:xfrm>
              <a:off x="2667917" y="1330786"/>
              <a:ext cx="2391764" cy="1966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2745544" y="3290236"/>
              <a:ext cx="2236510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鸿雁卫星星座通信系统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8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5922" y="421814"/>
            <a:ext cx="6165609" cy="659315"/>
          </a:xfrm>
        </p:spPr>
        <p:txBody>
          <a:bodyPr/>
          <a:lstStyle/>
          <a:p>
            <a:r>
              <a:rPr kumimoji="1" lang="zh-CN" altLang="en-US" dirty="0"/>
              <a:t>物理层接口特性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369" y="1006338"/>
            <a:ext cx="7886700" cy="3863318"/>
          </a:xfrm>
        </p:spPr>
        <p:txBody>
          <a:bodyPr>
            <a:noAutofit/>
          </a:bodyPr>
          <a:lstStyle/>
          <a:p>
            <a:pPr>
              <a:lnSpc>
                <a:spcPts val="2250"/>
              </a:lnSpc>
            </a:pPr>
            <a:r>
              <a:rPr lang="zh-CN" altLang="en-US" sz="1600" b="1" dirty="0">
                <a:solidFill>
                  <a:srgbClr val="5B307E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数据终端设备</a:t>
            </a:r>
            <a:r>
              <a:rPr lang="en-US" altLang="zh-CN" sz="1600" b="1" dirty="0">
                <a:solidFill>
                  <a:srgbClr val="5B307E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(DTE)</a:t>
            </a:r>
          </a:p>
          <a:p>
            <a:pPr lvl="1">
              <a:lnSpc>
                <a:spcPts val="225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一种具有一定的数据处理和转发能力的设备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225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可以是数据的源点或终点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ts val="2250"/>
              </a:lnSpc>
            </a:pPr>
            <a:r>
              <a:rPr lang="zh-CN" altLang="en-US" sz="1600" b="1" dirty="0">
                <a:solidFill>
                  <a:srgbClr val="5B307E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数据电路终结设备</a:t>
            </a:r>
            <a:r>
              <a:rPr lang="en-US" altLang="zh-CN" sz="1600" b="1" dirty="0">
                <a:solidFill>
                  <a:srgbClr val="5B307E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(DCE)</a:t>
            </a:r>
          </a:p>
          <a:p>
            <a:pPr lvl="1">
              <a:lnSpc>
                <a:spcPts val="225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DTE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和传输线路之间提供信号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2250"/>
              </a:lnSpc>
              <a:buNone/>
            </a:pP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变换和编码的功能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225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负责建立、保持和释放数据链路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ts val="225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标准化的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DTE/DCE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接口具有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225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机械特性、电气特性</a:t>
            </a:r>
            <a:endParaRPr lang="en-US" altLang="zh-CN" sz="1600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225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功能特性、过程特性</a:t>
            </a:r>
          </a:p>
          <a:p>
            <a:pPr marL="171450" lvl="1">
              <a:lnSpc>
                <a:spcPts val="2250"/>
              </a:lnSpc>
              <a:buFont typeface="Wingdings" pitchFamily="2" charset="2"/>
              <a:buChar char="Ø"/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物理层协议是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DTE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DCE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间的约定，规定了两者之间的接口特性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1" indent="0">
              <a:lnSpc>
                <a:spcPts val="1950"/>
              </a:lnSpc>
              <a:buNone/>
            </a:pPr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95422" y="4152978"/>
            <a:ext cx="23542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数据通信系统组成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B496181-32B4-634D-8DF0-55E24906CFE7}"/>
              </a:ext>
            </a:extLst>
          </p:cNvPr>
          <p:cNvGrpSpPr/>
          <p:nvPr/>
        </p:nvGrpSpPr>
        <p:grpSpPr>
          <a:xfrm>
            <a:off x="4200975" y="1658203"/>
            <a:ext cx="4765607" cy="2528141"/>
            <a:chOff x="5273748" y="2727756"/>
            <a:chExt cx="6988767" cy="305709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63A02BB-1428-4E61-8284-F5B352AD0436}"/>
                </a:ext>
              </a:extLst>
            </p:cNvPr>
            <p:cNvGrpSpPr/>
            <p:nvPr/>
          </p:nvGrpSpPr>
          <p:grpSpPr>
            <a:xfrm>
              <a:off x="5337705" y="2727756"/>
              <a:ext cx="6924810" cy="3057096"/>
              <a:chOff x="5401523" y="2825089"/>
              <a:chExt cx="6797035" cy="3057096"/>
            </a:xfrm>
          </p:grpSpPr>
          <p:sp>
            <p:nvSpPr>
              <p:cNvPr id="10" name="矩形: 圆角 78">
                <a:extLst>
                  <a:ext uri="{FF2B5EF4-FFF2-40B4-BE49-F238E27FC236}">
                    <a16:creationId xmlns:a16="http://schemas.microsoft.com/office/drawing/2014/main" id="{6CE837A9-9AA7-4A06-9926-6B1979571EB4}"/>
                  </a:ext>
                </a:extLst>
              </p:cNvPr>
              <p:cNvSpPr/>
              <p:nvPr/>
            </p:nvSpPr>
            <p:spPr>
              <a:xfrm>
                <a:off x="5436587" y="2825089"/>
                <a:ext cx="6675508" cy="3057096"/>
              </a:xfrm>
              <a:prstGeom prst="roundRect">
                <a:avLst>
                  <a:gd name="adj" fmla="val 842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 dirty="0"/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576887" y="3271824"/>
                <a:ext cx="6067425" cy="2305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0959978" y="2932857"/>
                <a:ext cx="1238580" cy="33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用户环境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401523" y="5392207"/>
                <a:ext cx="1238580" cy="33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用户设施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740112" y="5392207"/>
                <a:ext cx="1238580" cy="33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用户设施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991308" y="4768366"/>
                <a:ext cx="1238580" cy="33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通信设施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078990" y="5150224"/>
                <a:ext cx="1238580" cy="33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通信环境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308801" y="2932857"/>
                <a:ext cx="1770190" cy="558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信号线和控制线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330098" y="2932857"/>
                <a:ext cx="1770190" cy="558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信号线和控制线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758130" y="3870191"/>
                <a:ext cx="1770190" cy="33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串行比特传输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273748" y="2891912"/>
              <a:ext cx="1238580" cy="334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用户环境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605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56963" y="2177144"/>
            <a:ext cx="8048776" cy="2159722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8"/>
          <p:cNvSpPr>
            <a:spLocks noChangeArrowheads="1"/>
          </p:cNvSpPr>
          <p:nvPr/>
        </p:nvSpPr>
        <p:spPr bwMode="auto">
          <a:xfrm>
            <a:off x="556963" y="977770"/>
            <a:ext cx="8048776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rgbClr val="0070C0"/>
              </a:buClr>
            </a:pP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无线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局域网：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zh-CN" altLang="zh-CN" sz="2000" b="1" dirty="0" smtClean="0">
                <a:latin typeface="微软雅黑" pitchFamily="34" charset="-122"/>
                <a:ea typeface="微软雅黑" pitchFamily="34" charset="-122"/>
              </a:rPr>
              <a:t>无线信道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的计算机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局域网。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ts val="3000"/>
              </a:lnSpc>
              <a:buClr>
                <a:srgbClr val="0070C0"/>
              </a:buClr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无线电频段：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通常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必须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得到无线电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频谱管理机构的</a:t>
            </a:r>
            <a:r>
              <a:rPr lang="zh-CN" altLang="en-US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许可证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b="1" dirty="0" smtClean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ts val="3000"/>
              </a:lnSpc>
              <a:buClr>
                <a:srgbClr val="0070C0"/>
              </a:buClr>
            </a:pP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ISM 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频段：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自由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使用。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638076" y="2306162"/>
            <a:ext cx="5822428" cy="1851823"/>
            <a:chOff x="1619788" y="2215097"/>
            <a:chExt cx="5822428" cy="1851823"/>
          </a:xfrm>
        </p:grpSpPr>
        <p:grpSp>
          <p:nvGrpSpPr>
            <p:cNvPr id="8" name="组合 7"/>
            <p:cNvGrpSpPr/>
            <p:nvPr/>
          </p:nvGrpSpPr>
          <p:grpSpPr>
            <a:xfrm>
              <a:off x="1619788" y="2215097"/>
              <a:ext cx="5822428" cy="1851823"/>
              <a:chOff x="507339" y="3213083"/>
              <a:chExt cx="9327781" cy="2966700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507339" y="3213083"/>
                <a:ext cx="9054171" cy="7346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85000"/>
                  </a:lnSpc>
                </a:pPr>
                <a:r>
                  <a:rPr lang="en-US" altLang="zh-CN" sz="14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                26                      </a:t>
                </a:r>
                <a:r>
                  <a:rPr lang="en-US" altLang="zh-CN" sz="1400" b="1" dirty="0" smtClean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83.5                                    125</a:t>
                </a:r>
                <a:endParaRPr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l">
                  <a:lnSpc>
                    <a:spcPct val="85000"/>
                  </a:lnSpc>
                </a:pPr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频带</a:t>
                </a:r>
                <a:r>
                  <a:rPr lang="zh-CN" altLang="en-US" sz="14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       </a:t>
                </a:r>
                <a:r>
                  <a:rPr lang="en-US" altLang="zh-CN" sz="14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MHz                    </a:t>
                </a:r>
                <a:r>
                  <a:rPr lang="en-US" altLang="zh-CN" sz="1400" b="1" dirty="0" err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MHz</a:t>
                </a:r>
                <a:r>
                  <a:rPr lang="en-US" altLang="zh-CN" sz="14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                                    </a:t>
                </a:r>
                <a:r>
                  <a:rPr lang="en-US" altLang="zh-CN" sz="1400" b="1" dirty="0" err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MHz</a:t>
                </a:r>
                <a:endParaRPr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" name="Text Box 6"/>
              <p:cNvSpPr txBox="1">
                <a:spLocks noChangeArrowheads="1"/>
              </p:cNvSpPr>
              <p:nvPr/>
            </p:nvSpPr>
            <p:spPr bwMode="auto">
              <a:xfrm>
                <a:off x="507339" y="5445107"/>
                <a:ext cx="9327781" cy="7346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lnSpc>
                    <a:spcPct val="85000"/>
                  </a:lnSpc>
                </a:pPr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频率</a:t>
                </a:r>
                <a:r>
                  <a:rPr lang="zh-CN" altLang="en-US" sz="14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    </a:t>
                </a:r>
                <a:r>
                  <a:rPr lang="en-US" altLang="zh-CN" sz="14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902    </a:t>
                </a:r>
                <a:r>
                  <a:rPr lang="en-US" altLang="zh-CN" sz="1400" b="1" dirty="0" smtClean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928       </a:t>
                </a:r>
                <a:r>
                  <a:rPr lang="en-US" altLang="zh-CN" sz="14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2.4            </a:t>
                </a:r>
                <a:r>
                  <a:rPr lang="en-US" altLang="zh-CN" sz="1400" b="1" dirty="0" smtClean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2.4835          5.725               </a:t>
                </a:r>
                <a:r>
                  <a:rPr lang="en-US" altLang="zh-CN" sz="14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5.850</a:t>
                </a:r>
              </a:p>
              <a:p>
                <a:pPr algn="l">
                  <a:lnSpc>
                    <a:spcPct val="85000"/>
                  </a:lnSpc>
                </a:pPr>
                <a:r>
                  <a:rPr lang="en-US" altLang="zh-CN" sz="14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           MHz   </a:t>
                </a:r>
                <a:r>
                  <a:rPr lang="en-US" altLang="zh-CN" sz="1400" b="1" dirty="0" err="1" smtClean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MHz</a:t>
                </a:r>
                <a:r>
                  <a:rPr lang="en-US" altLang="zh-CN" sz="1400" b="1" dirty="0" smtClean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     GHz             </a:t>
                </a:r>
                <a:r>
                  <a:rPr lang="en-US" altLang="zh-CN" sz="1400" b="1" dirty="0" err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GHz</a:t>
                </a:r>
                <a:r>
                  <a:rPr lang="en-US" altLang="zh-CN" sz="140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         </a:t>
                </a:r>
                <a:r>
                  <a:rPr lang="en-US" altLang="zh-CN" sz="1400" b="1" dirty="0" smtClean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   </a:t>
                </a:r>
                <a:r>
                  <a:rPr lang="en-US" altLang="zh-CN" sz="1400" b="1" dirty="0" err="1" smtClean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GHz</a:t>
                </a:r>
                <a:r>
                  <a:rPr lang="en-US" altLang="zh-CN" sz="1400" b="1" dirty="0" smtClean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                 </a:t>
                </a:r>
                <a:r>
                  <a:rPr lang="en-US" altLang="zh-CN" sz="1400" b="1" dirty="0" err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GHz</a:t>
                </a:r>
                <a:endParaRPr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Line 7"/>
              <p:cNvSpPr>
                <a:spLocks noChangeShapeType="1"/>
              </p:cNvSpPr>
              <p:nvPr/>
            </p:nvSpPr>
            <p:spPr bwMode="auto">
              <a:xfrm>
                <a:off x="1396471" y="4062395"/>
                <a:ext cx="801422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396471" y="5356207"/>
                <a:ext cx="801422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1792023" y="4062395"/>
                <a:ext cx="693077" cy="1293812"/>
              </a:xfrm>
              <a:prstGeom prst="rect">
                <a:avLst/>
              </a:prstGeom>
              <a:solidFill>
                <a:srgbClr val="99FF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3769783" y="4062395"/>
                <a:ext cx="1485900" cy="1293812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7035669" y="4062395"/>
                <a:ext cx="2079228" cy="1293812"/>
              </a:xfrm>
              <a:prstGeom prst="rect">
                <a:avLst/>
              </a:prstGeom>
              <a:solidFill>
                <a:srgbClr val="FF00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792023" y="3933807"/>
                <a:ext cx="69307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3769783" y="3933807"/>
                <a:ext cx="14859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7035669" y="3933807"/>
                <a:ext cx="20792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088814" y="3279209"/>
              <a:ext cx="415498" cy="369332"/>
              <a:chOff x="3088814" y="3270065"/>
              <a:chExt cx="415498" cy="36933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101696" y="3454731"/>
                <a:ext cx="402616" cy="153602"/>
              </a:xfrm>
              <a:prstGeom prst="rect">
                <a:avLst/>
              </a:prstGeom>
              <a:solidFill>
                <a:srgbClr val="C5E5F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Text Box 16"/>
              <p:cNvSpPr txBox="1">
                <a:spLocks noChangeArrowheads="1"/>
              </p:cNvSpPr>
              <p:nvPr/>
            </p:nvSpPr>
            <p:spPr bwMode="auto">
              <a:xfrm>
                <a:off x="3088814" y="3270065"/>
                <a:ext cx="41549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b="1" dirty="0">
                    <a:latin typeface="微软雅黑" pitchFamily="34" charset="-122"/>
                    <a:ea typeface="微软雅黑" pitchFamily="34" charset="-122"/>
                    <a:sym typeface="Symbol" pitchFamily="18" charset="2"/>
                  </a:rPr>
                  <a:t>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088814" y="2499742"/>
              <a:ext cx="415498" cy="369332"/>
              <a:chOff x="3088814" y="3270065"/>
              <a:chExt cx="415498" cy="369332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101696" y="3454731"/>
                <a:ext cx="402616" cy="153602"/>
              </a:xfrm>
              <a:prstGeom prst="rect">
                <a:avLst/>
              </a:prstGeom>
              <a:solidFill>
                <a:srgbClr val="C5E5F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Text Box 16"/>
              <p:cNvSpPr txBox="1">
                <a:spLocks noChangeArrowheads="1"/>
              </p:cNvSpPr>
              <p:nvPr/>
            </p:nvSpPr>
            <p:spPr bwMode="auto">
              <a:xfrm>
                <a:off x="3088814" y="3270065"/>
                <a:ext cx="41549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b="1" dirty="0">
                    <a:latin typeface="微软雅黑" pitchFamily="34" charset="-122"/>
                    <a:ea typeface="微软雅黑" pitchFamily="34" charset="-122"/>
                    <a:sym typeface="Symbol" pitchFamily="18" charset="2"/>
                  </a:rPr>
                  <a:t></a:t>
                </a: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4959472" y="3279209"/>
              <a:ext cx="415498" cy="369332"/>
              <a:chOff x="3088814" y="3270065"/>
              <a:chExt cx="415498" cy="36933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3101696" y="3454731"/>
                <a:ext cx="402616" cy="153602"/>
              </a:xfrm>
              <a:prstGeom prst="rect">
                <a:avLst/>
              </a:prstGeom>
              <a:solidFill>
                <a:srgbClr val="C5E5F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Text Box 16"/>
              <p:cNvSpPr txBox="1">
                <a:spLocks noChangeArrowheads="1"/>
              </p:cNvSpPr>
              <p:nvPr/>
            </p:nvSpPr>
            <p:spPr bwMode="auto">
              <a:xfrm>
                <a:off x="3088814" y="3270065"/>
                <a:ext cx="41549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b="1" dirty="0">
                    <a:latin typeface="微软雅黑" pitchFamily="34" charset="-122"/>
                    <a:ea typeface="微软雅黑" pitchFamily="34" charset="-122"/>
                    <a:sym typeface="Symbol" pitchFamily="18" charset="2"/>
                  </a:rPr>
                  <a:t>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959472" y="2499742"/>
              <a:ext cx="415498" cy="369332"/>
              <a:chOff x="3088814" y="3270065"/>
              <a:chExt cx="415498" cy="369332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101696" y="3454731"/>
                <a:ext cx="402616" cy="153602"/>
              </a:xfrm>
              <a:prstGeom prst="rect">
                <a:avLst/>
              </a:prstGeom>
              <a:solidFill>
                <a:srgbClr val="C5E5F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Text Box 16"/>
              <p:cNvSpPr txBox="1">
                <a:spLocks noChangeArrowheads="1"/>
              </p:cNvSpPr>
              <p:nvPr/>
            </p:nvSpPr>
            <p:spPr bwMode="auto">
              <a:xfrm>
                <a:off x="3088814" y="3270065"/>
                <a:ext cx="41549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b="1" dirty="0">
                    <a:latin typeface="微软雅黑" pitchFamily="34" charset="-122"/>
                    <a:ea typeface="微软雅黑" pitchFamily="34" charset="-122"/>
                    <a:sym typeface="Symbol" pitchFamily="18" charset="2"/>
                  </a:rPr>
                  <a:t></a:t>
                </a:r>
              </a:p>
            </p:txBody>
          </p:sp>
        </p:grpSp>
      </p:grpSp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 无线局域网使用的 </a:t>
            </a:r>
            <a:r>
              <a:rPr lang="en-US" altLang="zh-CN" dirty="0"/>
              <a:t>ISM </a:t>
            </a:r>
            <a:r>
              <a:rPr lang="zh-CN" altLang="en-US" dirty="0"/>
              <a:t>频段</a:t>
            </a:r>
          </a:p>
        </p:txBody>
      </p:sp>
    </p:spTree>
    <p:extLst>
      <p:ext uri="{BB962C8B-B14F-4D97-AF65-F5344CB8AC3E}">
        <p14:creationId xmlns:p14="http://schemas.microsoft.com/office/powerpoint/2010/main" val="37347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629135" y="2589381"/>
            <a:ext cx="5775326" cy="330200"/>
          </a:xfrm>
          <a:prstGeom prst="rect">
            <a:avLst/>
          </a:prstGeom>
          <a:solidFill>
            <a:srgbClr val="0098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629135" y="1388221"/>
            <a:ext cx="5775326" cy="330200"/>
          </a:xfrm>
          <a:prstGeom prst="rect">
            <a:avLst/>
          </a:prstGeom>
          <a:solidFill>
            <a:srgbClr val="0098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629135" y="1994646"/>
            <a:ext cx="5775326" cy="330200"/>
          </a:xfrm>
          <a:prstGeom prst="rect">
            <a:avLst/>
          </a:prstGeom>
          <a:solidFill>
            <a:srgbClr val="1956B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auto">
          <a:xfrm>
            <a:off x="3637198" y="1316783"/>
            <a:ext cx="0" cy="1800225"/>
          </a:xfrm>
          <a:prstGeom prst="line">
            <a:avLst/>
          </a:prstGeom>
          <a:noFill/>
          <a:ln w="28575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700573" y="1134221"/>
            <a:ext cx="561611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2.4.1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频分复用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、时分复用和统计时分复用</a:t>
            </a:r>
          </a:p>
          <a:p>
            <a:pPr eaLnBrk="0" hangingPunct="0"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2.4.2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波分复用</a:t>
            </a:r>
          </a:p>
          <a:p>
            <a:pPr eaLnBrk="0" hangingPunct="0"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2.4.3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码分复用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27"/>
          <p:cNvSpPr>
            <a:spLocks noChangeArrowheads="1"/>
          </p:cNvSpPr>
          <p:nvPr/>
        </p:nvSpPr>
        <p:spPr bwMode="auto">
          <a:xfrm>
            <a:off x="639730" y="1388221"/>
            <a:ext cx="1636540" cy="155563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fr-FR">
              <a:latin typeface="宋体" charset="-122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48619" y="1483153"/>
            <a:ext cx="162765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fr-FR" altLang="zh-CN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en-US" altLang="zh-CN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  <a:p>
            <a:pPr eaLnBrk="0" hangingPunct="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信道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复用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endParaRPr lang="zh-CN" altLang="fr-FR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318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2.4.1  </a:t>
            </a:r>
            <a:r>
              <a:rPr lang="zh-CN" altLang="en-US" dirty="0"/>
              <a:t>频分复用、时分复用和统计时分复用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复用</a:t>
            </a:r>
            <a:r>
              <a:rPr lang="zh-CN" altLang="en-US" dirty="0"/>
              <a:t> </a:t>
            </a:r>
            <a:r>
              <a:rPr lang="en-US" altLang="zh-CN" dirty="0"/>
              <a:t>(multiplexing) </a:t>
            </a:r>
            <a:r>
              <a:rPr lang="zh-CN" altLang="en-US" dirty="0" smtClean="0"/>
              <a:t>：允许</a:t>
            </a:r>
            <a:r>
              <a:rPr lang="zh-CN" altLang="en-US" dirty="0"/>
              <a:t>用户使用一个共享信道进行</a:t>
            </a:r>
            <a:r>
              <a:rPr lang="zh-CN" altLang="en-US" dirty="0" smtClean="0"/>
              <a:t>通信。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359446" y="1515868"/>
            <a:ext cx="6522720" cy="2908086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998524" y="1565660"/>
            <a:ext cx="5168206" cy="1317176"/>
            <a:chOff x="1442906" y="2204864"/>
            <a:chExt cx="7099300" cy="1809336"/>
          </a:xfrm>
        </p:grpSpPr>
        <p:sp>
          <p:nvSpPr>
            <p:cNvPr id="7" name="Line 39"/>
            <p:cNvSpPr>
              <a:spLocks noChangeShapeType="1"/>
            </p:cNvSpPr>
            <p:nvPr/>
          </p:nvSpPr>
          <p:spPr bwMode="auto">
            <a:xfrm>
              <a:off x="1840178" y="2546177"/>
              <a:ext cx="638214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Line 40"/>
            <p:cNvSpPr>
              <a:spLocks noChangeShapeType="1"/>
            </p:cNvSpPr>
            <p:nvPr/>
          </p:nvSpPr>
          <p:spPr bwMode="auto">
            <a:xfrm>
              <a:off x="1840178" y="3039889"/>
              <a:ext cx="638214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Line 41"/>
            <p:cNvSpPr>
              <a:spLocks noChangeShapeType="1"/>
            </p:cNvSpPr>
            <p:nvPr/>
          </p:nvSpPr>
          <p:spPr bwMode="auto">
            <a:xfrm>
              <a:off x="1840178" y="3533602"/>
              <a:ext cx="638214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Oval 42"/>
            <p:cNvSpPr>
              <a:spLocks noChangeArrowheads="1"/>
            </p:cNvSpPr>
            <p:nvPr/>
          </p:nvSpPr>
          <p:spPr bwMode="auto">
            <a:xfrm>
              <a:off x="1442906" y="2357265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1400" b="1" baseline="-25000" dirty="0"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1" name="Oval 43"/>
            <p:cNvSpPr>
              <a:spLocks noChangeArrowheads="1"/>
            </p:cNvSpPr>
            <p:nvPr/>
          </p:nvSpPr>
          <p:spPr bwMode="auto">
            <a:xfrm>
              <a:off x="8144934" y="2357265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1400" b="1" baseline="-25000" dirty="0"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12" name="Oval 44"/>
            <p:cNvSpPr>
              <a:spLocks noChangeArrowheads="1"/>
            </p:cNvSpPr>
            <p:nvPr/>
          </p:nvSpPr>
          <p:spPr bwMode="auto">
            <a:xfrm>
              <a:off x="1442906" y="2850978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1400" b="1" baseline="-25000"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3" name="Oval 45"/>
            <p:cNvSpPr>
              <a:spLocks noChangeArrowheads="1"/>
            </p:cNvSpPr>
            <p:nvPr/>
          </p:nvSpPr>
          <p:spPr bwMode="auto">
            <a:xfrm>
              <a:off x="8144934" y="2850978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1400" b="1" baseline="-25000"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14" name="Oval 46"/>
            <p:cNvSpPr>
              <a:spLocks noChangeArrowheads="1"/>
            </p:cNvSpPr>
            <p:nvPr/>
          </p:nvSpPr>
          <p:spPr bwMode="auto">
            <a:xfrm>
              <a:off x="1442906" y="3344689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1400" b="1" baseline="-25000" dirty="0"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5" name="Oval 47"/>
            <p:cNvSpPr>
              <a:spLocks noChangeArrowheads="1"/>
            </p:cNvSpPr>
            <p:nvPr/>
          </p:nvSpPr>
          <p:spPr bwMode="auto">
            <a:xfrm>
              <a:off x="8144934" y="3344689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1400" b="1" baseline="-25000"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16" name="Text Box 60"/>
            <p:cNvSpPr txBox="1">
              <a:spLocks noChangeArrowheads="1"/>
            </p:cNvSpPr>
            <p:nvPr/>
          </p:nvSpPr>
          <p:spPr bwMode="auto">
            <a:xfrm>
              <a:off x="3766221" y="3591424"/>
              <a:ext cx="2389571" cy="422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(a) </a:t>
              </a:r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使用单独的信道</a:t>
              </a:r>
            </a:p>
          </p:txBody>
        </p:sp>
        <p:sp>
          <p:nvSpPr>
            <p:cNvPr id="17" name="Line 64"/>
            <p:cNvSpPr>
              <a:spLocks noChangeShapeType="1"/>
            </p:cNvSpPr>
            <p:nvPr/>
          </p:nvSpPr>
          <p:spPr bwMode="auto">
            <a:xfrm>
              <a:off x="3676915" y="2431877"/>
              <a:ext cx="239051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Line 65"/>
            <p:cNvSpPr>
              <a:spLocks noChangeShapeType="1"/>
            </p:cNvSpPr>
            <p:nvPr/>
          </p:nvSpPr>
          <p:spPr bwMode="auto">
            <a:xfrm>
              <a:off x="3676915" y="2912889"/>
              <a:ext cx="239051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Line 66"/>
            <p:cNvSpPr>
              <a:spLocks noChangeShapeType="1"/>
            </p:cNvSpPr>
            <p:nvPr/>
          </p:nvSpPr>
          <p:spPr bwMode="auto">
            <a:xfrm>
              <a:off x="3676915" y="3417714"/>
              <a:ext cx="239051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AutoShape 78"/>
            <p:cNvSpPr>
              <a:spLocks noChangeArrowheads="1"/>
            </p:cNvSpPr>
            <p:nvPr/>
          </p:nvSpPr>
          <p:spPr bwMode="auto">
            <a:xfrm>
              <a:off x="4793060" y="3192289"/>
              <a:ext cx="178858" cy="171450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Oval 80"/>
            <p:cNvSpPr>
              <a:spLocks noChangeArrowheads="1"/>
            </p:cNvSpPr>
            <p:nvPr/>
          </p:nvSpPr>
          <p:spPr bwMode="auto">
            <a:xfrm>
              <a:off x="1921008" y="2357264"/>
              <a:ext cx="159940" cy="152400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Oval 81"/>
            <p:cNvSpPr>
              <a:spLocks noChangeArrowheads="1"/>
            </p:cNvSpPr>
            <p:nvPr/>
          </p:nvSpPr>
          <p:spPr bwMode="auto">
            <a:xfrm>
              <a:off x="4801658" y="2204864"/>
              <a:ext cx="159941" cy="152400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Oval 82"/>
            <p:cNvSpPr>
              <a:spLocks noChangeArrowheads="1"/>
            </p:cNvSpPr>
            <p:nvPr/>
          </p:nvSpPr>
          <p:spPr bwMode="auto">
            <a:xfrm>
              <a:off x="7904163" y="2357264"/>
              <a:ext cx="159941" cy="152400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Rectangle 83"/>
            <p:cNvSpPr>
              <a:spLocks noChangeArrowheads="1"/>
            </p:cNvSpPr>
            <p:nvPr/>
          </p:nvSpPr>
          <p:spPr bwMode="auto">
            <a:xfrm>
              <a:off x="7904163" y="2887489"/>
              <a:ext cx="127265" cy="122238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Rectangle 84"/>
            <p:cNvSpPr>
              <a:spLocks noChangeArrowheads="1"/>
            </p:cNvSpPr>
            <p:nvPr/>
          </p:nvSpPr>
          <p:spPr bwMode="auto">
            <a:xfrm>
              <a:off x="1921008" y="2887489"/>
              <a:ext cx="128984" cy="122238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Rectangle 85"/>
            <p:cNvSpPr>
              <a:spLocks noChangeArrowheads="1"/>
            </p:cNvSpPr>
            <p:nvPr/>
          </p:nvSpPr>
          <p:spPr bwMode="auto">
            <a:xfrm>
              <a:off x="4817137" y="2736678"/>
              <a:ext cx="128984" cy="122237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AutoShape 86"/>
            <p:cNvSpPr>
              <a:spLocks noChangeArrowheads="1"/>
            </p:cNvSpPr>
            <p:nvPr/>
          </p:nvSpPr>
          <p:spPr bwMode="auto">
            <a:xfrm>
              <a:off x="7905328" y="3309765"/>
              <a:ext cx="178858" cy="169863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AutoShape 87"/>
            <p:cNvSpPr>
              <a:spLocks noChangeArrowheads="1"/>
            </p:cNvSpPr>
            <p:nvPr/>
          </p:nvSpPr>
          <p:spPr bwMode="auto">
            <a:xfrm>
              <a:off x="1895211" y="3324052"/>
              <a:ext cx="178858" cy="171450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998524" y="3093975"/>
            <a:ext cx="5168206" cy="1130668"/>
            <a:chOff x="1442906" y="4221088"/>
            <a:chExt cx="7099300" cy="1553139"/>
          </a:xfrm>
        </p:grpSpPr>
        <p:sp>
          <p:nvSpPr>
            <p:cNvPr id="30" name="Text Box 92"/>
            <p:cNvSpPr txBox="1">
              <a:spLocks noChangeArrowheads="1"/>
            </p:cNvSpPr>
            <p:nvPr/>
          </p:nvSpPr>
          <p:spPr bwMode="auto">
            <a:xfrm>
              <a:off x="4518274" y="4421112"/>
              <a:ext cx="440834" cy="422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>
                  <a:latin typeface="微软雅黑" pitchFamily="34" charset="-122"/>
                  <a:ea typeface="微软雅黑" pitchFamily="34" charset="-122"/>
                </a:rPr>
                <a:t>+</a:t>
              </a:r>
            </a:p>
          </p:txBody>
        </p:sp>
        <p:sp>
          <p:nvSpPr>
            <p:cNvPr id="31" name="Text Box 93"/>
            <p:cNvSpPr txBox="1">
              <a:spLocks noChangeArrowheads="1"/>
            </p:cNvSpPr>
            <p:nvPr/>
          </p:nvSpPr>
          <p:spPr bwMode="auto">
            <a:xfrm>
              <a:off x="3944925" y="4403926"/>
              <a:ext cx="1948046" cy="422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 smtClean="0">
                  <a:latin typeface="微软雅黑" pitchFamily="34" charset="-122"/>
                  <a:ea typeface="微软雅黑" pitchFamily="34" charset="-122"/>
                </a:rPr>
                <a:t>(               )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 Box 37"/>
            <p:cNvSpPr txBox="1">
              <a:spLocks noChangeArrowheads="1"/>
            </p:cNvSpPr>
            <p:nvPr/>
          </p:nvSpPr>
          <p:spPr bwMode="auto">
            <a:xfrm>
              <a:off x="4925864" y="4421112"/>
              <a:ext cx="440834" cy="422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+</a:t>
              </a:r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>
              <a:off x="1840178" y="4903712"/>
              <a:ext cx="63821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Line 48"/>
            <p:cNvSpPr>
              <a:spLocks noChangeShapeType="1"/>
            </p:cNvSpPr>
            <p:nvPr/>
          </p:nvSpPr>
          <p:spPr bwMode="auto">
            <a:xfrm>
              <a:off x="2717271" y="4903712"/>
              <a:ext cx="470879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Line 49"/>
            <p:cNvSpPr>
              <a:spLocks noChangeShapeType="1"/>
            </p:cNvSpPr>
            <p:nvPr/>
          </p:nvSpPr>
          <p:spPr bwMode="auto">
            <a:xfrm>
              <a:off x="7426061" y="4979912"/>
              <a:ext cx="877094" cy="3794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Line 50"/>
            <p:cNvSpPr>
              <a:spLocks noChangeShapeType="1"/>
            </p:cNvSpPr>
            <p:nvPr/>
          </p:nvSpPr>
          <p:spPr bwMode="auto">
            <a:xfrm flipH="1">
              <a:off x="7426061" y="4448099"/>
              <a:ext cx="877094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Line 51"/>
            <p:cNvSpPr>
              <a:spLocks noChangeShapeType="1"/>
            </p:cNvSpPr>
            <p:nvPr/>
          </p:nvSpPr>
          <p:spPr bwMode="auto">
            <a:xfrm flipV="1">
              <a:off x="1759347" y="4979912"/>
              <a:ext cx="878813" cy="3794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Line 52"/>
            <p:cNvSpPr>
              <a:spLocks noChangeShapeType="1"/>
            </p:cNvSpPr>
            <p:nvPr/>
          </p:nvSpPr>
          <p:spPr bwMode="auto">
            <a:xfrm>
              <a:off x="1759347" y="4448099"/>
              <a:ext cx="878813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Oval 53"/>
            <p:cNvSpPr>
              <a:spLocks noChangeArrowheads="1"/>
            </p:cNvSpPr>
            <p:nvPr/>
          </p:nvSpPr>
          <p:spPr bwMode="auto">
            <a:xfrm>
              <a:off x="1442906" y="4221088"/>
              <a:ext cx="397271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1400" b="1" baseline="-25000" dirty="0"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40" name="Oval 54"/>
            <p:cNvSpPr>
              <a:spLocks noChangeArrowheads="1"/>
            </p:cNvSpPr>
            <p:nvPr/>
          </p:nvSpPr>
          <p:spPr bwMode="auto">
            <a:xfrm>
              <a:off x="8144934" y="4221088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1400" b="1" baseline="-25000" dirty="0"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41" name="Oval 55"/>
            <p:cNvSpPr>
              <a:spLocks noChangeArrowheads="1"/>
            </p:cNvSpPr>
            <p:nvPr/>
          </p:nvSpPr>
          <p:spPr bwMode="auto">
            <a:xfrm>
              <a:off x="1442906" y="4703688"/>
              <a:ext cx="397271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1400" b="1" baseline="-25000" dirty="0"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42" name="Oval 56"/>
            <p:cNvSpPr>
              <a:spLocks noChangeArrowheads="1"/>
            </p:cNvSpPr>
            <p:nvPr/>
          </p:nvSpPr>
          <p:spPr bwMode="auto">
            <a:xfrm>
              <a:off x="8144934" y="4703688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1400" b="1" baseline="-25000"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43" name="Oval 57"/>
            <p:cNvSpPr>
              <a:spLocks noChangeArrowheads="1"/>
            </p:cNvSpPr>
            <p:nvPr/>
          </p:nvSpPr>
          <p:spPr bwMode="auto">
            <a:xfrm>
              <a:off x="1442906" y="5208513"/>
              <a:ext cx="397271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1400" b="1" baseline="-25000" dirty="0"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44" name="Oval 58"/>
            <p:cNvSpPr>
              <a:spLocks noChangeArrowheads="1"/>
            </p:cNvSpPr>
            <p:nvPr/>
          </p:nvSpPr>
          <p:spPr bwMode="auto">
            <a:xfrm>
              <a:off x="8144934" y="5208513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1400" b="1" baseline="-25000"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45" name="Text Box 59"/>
            <p:cNvSpPr txBox="1">
              <a:spLocks noChangeArrowheads="1"/>
            </p:cNvSpPr>
            <p:nvPr/>
          </p:nvSpPr>
          <p:spPr bwMode="auto">
            <a:xfrm>
              <a:off x="4328715" y="4929112"/>
              <a:ext cx="1240145" cy="422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共享信道</a:t>
              </a:r>
            </a:p>
          </p:txBody>
        </p:sp>
        <p:sp>
          <p:nvSpPr>
            <p:cNvPr id="46" name="Text Box 61"/>
            <p:cNvSpPr txBox="1">
              <a:spLocks noChangeArrowheads="1"/>
            </p:cNvSpPr>
            <p:nvPr/>
          </p:nvSpPr>
          <p:spPr bwMode="auto">
            <a:xfrm>
              <a:off x="3916411" y="5351450"/>
              <a:ext cx="2164969" cy="422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(b) </a:t>
              </a:r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使用共享信道</a:t>
              </a:r>
            </a:p>
          </p:txBody>
        </p:sp>
        <p:sp>
          <p:nvSpPr>
            <p:cNvPr id="47" name="Oval 62"/>
            <p:cNvSpPr>
              <a:spLocks noChangeArrowheads="1"/>
            </p:cNvSpPr>
            <p:nvPr/>
          </p:nvSpPr>
          <p:spPr bwMode="auto">
            <a:xfrm>
              <a:off x="2431785" y="4702100"/>
              <a:ext cx="717154" cy="3794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复用</a:t>
              </a:r>
            </a:p>
          </p:txBody>
        </p:sp>
        <p:sp>
          <p:nvSpPr>
            <p:cNvPr id="48" name="Oval 63"/>
            <p:cNvSpPr>
              <a:spLocks noChangeArrowheads="1"/>
            </p:cNvSpPr>
            <p:nvPr/>
          </p:nvSpPr>
          <p:spPr bwMode="auto">
            <a:xfrm>
              <a:off x="7047706" y="4716387"/>
              <a:ext cx="717154" cy="3794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分用</a:t>
              </a:r>
            </a:p>
          </p:txBody>
        </p:sp>
        <p:sp>
          <p:nvSpPr>
            <p:cNvPr id="49" name="Line 67"/>
            <p:cNvSpPr>
              <a:spLocks noChangeShapeType="1"/>
            </p:cNvSpPr>
            <p:nvPr/>
          </p:nvSpPr>
          <p:spPr bwMode="auto">
            <a:xfrm>
              <a:off x="3676915" y="4776712"/>
              <a:ext cx="2390510" cy="0"/>
            </a:xfrm>
            <a:prstGeom prst="line">
              <a:avLst/>
            </a:prstGeom>
            <a:noFill/>
            <a:ln w="28575">
              <a:solidFill>
                <a:srgbClr val="9900CC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Line 68"/>
            <p:cNvSpPr>
              <a:spLocks noChangeShapeType="1"/>
            </p:cNvSpPr>
            <p:nvPr/>
          </p:nvSpPr>
          <p:spPr bwMode="auto">
            <a:xfrm>
              <a:off x="1910689" y="4859262"/>
              <a:ext cx="3989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Line 69"/>
            <p:cNvSpPr>
              <a:spLocks noChangeShapeType="1"/>
            </p:cNvSpPr>
            <p:nvPr/>
          </p:nvSpPr>
          <p:spPr bwMode="auto">
            <a:xfrm>
              <a:off x="7744222" y="4829099"/>
              <a:ext cx="3989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Line 70"/>
            <p:cNvSpPr>
              <a:spLocks noChangeShapeType="1"/>
            </p:cNvSpPr>
            <p:nvPr/>
          </p:nvSpPr>
          <p:spPr bwMode="auto">
            <a:xfrm rot="1484370">
              <a:off x="1979481" y="4554462"/>
              <a:ext cx="3989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Line 71"/>
            <p:cNvSpPr>
              <a:spLocks noChangeShapeType="1"/>
            </p:cNvSpPr>
            <p:nvPr/>
          </p:nvSpPr>
          <p:spPr bwMode="auto">
            <a:xfrm rot="1484370">
              <a:off x="7802695" y="5171999"/>
              <a:ext cx="3989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Line 72"/>
            <p:cNvSpPr>
              <a:spLocks noChangeShapeType="1"/>
            </p:cNvSpPr>
            <p:nvPr/>
          </p:nvSpPr>
          <p:spPr bwMode="auto">
            <a:xfrm rot="-1648508">
              <a:off x="1922727" y="5138663"/>
              <a:ext cx="398992" cy="158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Line 73"/>
            <p:cNvSpPr>
              <a:spLocks noChangeShapeType="1"/>
            </p:cNvSpPr>
            <p:nvPr/>
          </p:nvSpPr>
          <p:spPr bwMode="auto">
            <a:xfrm rot="-1648508">
              <a:off x="7659952" y="4563988"/>
              <a:ext cx="398992" cy="158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Oval 74"/>
            <p:cNvSpPr>
              <a:spLocks noChangeArrowheads="1"/>
            </p:cNvSpPr>
            <p:nvPr/>
          </p:nvSpPr>
          <p:spPr bwMode="auto">
            <a:xfrm>
              <a:off x="2098146" y="4293096"/>
              <a:ext cx="159941" cy="152400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Oval 75"/>
            <p:cNvSpPr>
              <a:spLocks noChangeArrowheads="1"/>
            </p:cNvSpPr>
            <p:nvPr/>
          </p:nvSpPr>
          <p:spPr bwMode="auto">
            <a:xfrm>
              <a:off x="7728744" y="4365104"/>
              <a:ext cx="159941" cy="150812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Rectangle 76"/>
            <p:cNvSpPr>
              <a:spLocks noChangeArrowheads="1"/>
            </p:cNvSpPr>
            <p:nvPr/>
          </p:nvSpPr>
          <p:spPr bwMode="auto">
            <a:xfrm>
              <a:off x="2012157" y="4692574"/>
              <a:ext cx="128985" cy="122238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Rectangle 77"/>
            <p:cNvSpPr>
              <a:spLocks noChangeArrowheads="1"/>
            </p:cNvSpPr>
            <p:nvPr/>
          </p:nvSpPr>
          <p:spPr bwMode="auto">
            <a:xfrm>
              <a:off x="7874927" y="4679874"/>
              <a:ext cx="128984" cy="122238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AutoShape 79"/>
            <p:cNvSpPr>
              <a:spLocks noChangeArrowheads="1"/>
            </p:cNvSpPr>
            <p:nvPr/>
          </p:nvSpPr>
          <p:spPr bwMode="auto">
            <a:xfrm>
              <a:off x="7919641" y="4962449"/>
              <a:ext cx="178858" cy="171450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AutoShape 88"/>
            <p:cNvSpPr>
              <a:spLocks noChangeArrowheads="1"/>
            </p:cNvSpPr>
            <p:nvPr/>
          </p:nvSpPr>
          <p:spPr bwMode="auto">
            <a:xfrm>
              <a:off x="1943364" y="4978325"/>
              <a:ext cx="180579" cy="169863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Oval 89"/>
            <p:cNvSpPr>
              <a:spLocks noChangeArrowheads="1"/>
            </p:cNvSpPr>
            <p:nvPr/>
          </p:nvSpPr>
          <p:spPr bwMode="auto">
            <a:xfrm>
              <a:off x="4428845" y="4548112"/>
              <a:ext cx="159940" cy="152400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Rectangle 90"/>
            <p:cNvSpPr>
              <a:spLocks noChangeArrowheads="1"/>
            </p:cNvSpPr>
            <p:nvPr/>
          </p:nvSpPr>
          <p:spPr bwMode="auto">
            <a:xfrm>
              <a:off x="4827836" y="4562399"/>
              <a:ext cx="128984" cy="122238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AutoShape 91"/>
            <p:cNvSpPr>
              <a:spLocks noChangeArrowheads="1"/>
            </p:cNvSpPr>
            <p:nvPr/>
          </p:nvSpPr>
          <p:spPr bwMode="auto">
            <a:xfrm>
              <a:off x="5206190" y="4536999"/>
              <a:ext cx="178858" cy="171450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6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66344" y="975751"/>
            <a:ext cx="4114365" cy="3172691"/>
          </a:xfrm>
        </p:spPr>
        <p:txBody>
          <a:bodyPr/>
          <a:lstStyle/>
          <a:p>
            <a:r>
              <a:rPr lang="zh-CN" altLang="en-US" dirty="0" smtClean="0"/>
              <a:t>最基本。</a:t>
            </a:r>
            <a:endParaRPr lang="en-US" altLang="zh-CN" dirty="0" smtClean="0"/>
          </a:p>
          <a:p>
            <a:r>
              <a:rPr lang="zh-CN" altLang="en-US" dirty="0"/>
              <a:t>将整个带宽分为多份，用户在分配到一定的频带后，在通信过程中</a:t>
            </a:r>
            <a:r>
              <a:rPr lang="zh-CN" altLang="en-US" dirty="0">
                <a:solidFill>
                  <a:srgbClr val="C00000"/>
                </a:solidFill>
              </a:rPr>
              <a:t>自始至终</a:t>
            </a:r>
            <a:r>
              <a:rPr lang="zh-CN" altLang="en-US" dirty="0"/>
              <a:t>都占用这个频带。</a:t>
            </a:r>
          </a:p>
          <a:p>
            <a:r>
              <a:rPr lang="zh-CN" altLang="en-US" dirty="0" smtClean="0"/>
              <a:t>所有</a:t>
            </a:r>
            <a:r>
              <a:rPr lang="zh-CN" altLang="en-US" dirty="0"/>
              <a:t>用户在同样的时间占用</a:t>
            </a:r>
            <a:r>
              <a:rPr lang="zh-CN" altLang="en-US" dirty="0">
                <a:solidFill>
                  <a:srgbClr val="C00000"/>
                </a:solidFill>
              </a:rPr>
              <a:t>不同的</a:t>
            </a:r>
            <a:r>
              <a:rPr lang="zh-CN" altLang="en-US" dirty="0" smtClean="0"/>
              <a:t>带宽（即频带）资源。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频分复用 </a:t>
            </a:r>
            <a:r>
              <a:rPr lang="en-US" altLang="zh-CN" dirty="0"/>
              <a:t>FDM (Frequency Division Multiplexing)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704915" y="1100542"/>
            <a:ext cx="4004378" cy="2982879"/>
            <a:chOff x="1729417" y="3361217"/>
            <a:chExt cx="7124058" cy="2982879"/>
          </a:xfrm>
        </p:grpSpPr>
        <p:sp>
          <p:nvSpPr>
            <p:cNvPr id="7" name="Text Box 29"/>
            <p:cNvSpPr txBox="1">
              <a:spLocks noChangeArrowheads="1"/>
            </p:cNvSpPr>
            <p:nvPr/>
          </p:nvSpPr>
          <p:spPr bwMode="auto">
            <a:xfrm>
              <a:off x="1729417" y="3361217"/>
              <a:ext cx="967348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zh-CN" altLang="en-US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频率</a:t>
              </a:r>
            </a:p>
          </p:txBody>
        </p:sp>
        <p:sp>
          <p:nvSpPr>
            <p:cNvPr id="8" name="Text Box 30"/>
            <p:cNvSpPr txBox="1">
              <a:spLocks noChangeArrowheads="1"/>
            </p:cNvSpPr>
            <p:nvPr/>
          </p:nvSpPr>
          <p:spPr bwMode="auto">
            <a:xfrm>
              <a:off x="7886127" y="6057864"/>
              <a:ext cx="967348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zh-CN" altLang="en-US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时间</a:t>
              </a:r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2192736" y="3915303"/>
              <a:ext cx="6005512" cy="387350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2192736" y="4302653"/>
              <a:ext cx="6005512" cy="387350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Rectangle 34"/>
            <p:cNvSpPr>
              <a:spLocks noChangeArrowheads="1"/>
            </p:cNvSpPr>
            <p:nvPr/>
          </p:nvSpPr>
          <p:spPr bwMode="auto">
            <a:xfrm>
              <a:off x="2192736" y="5077353"/>
              <a:ext cx="6005512" cy="38735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Rectangle 35"/>
            <p:cNvSpPr>
              <a:spLocks noChangeArrowheads="1"/>
            </p:cNvSpPr>
            <p:nvPr/>
          </p:nvSpPr>
          <p:spPr bwMode="auto">
            <a:xfrm>
              <a:off x="2192736" y="5464703"/>
              <a:ext cx="6005512" cy="387350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 Box 36"/>
            <p:cNvSpPr txBox="1">
              <a:spLocks noChangeArrowheads="1"/>
            </p:cNvSpPr>
            <p:nvPr/>
          </p:nvSpPr>
          <p:spPr bwMode="auto">
            <a:xfrm>
              <a:off x="4765546" y="5521853"/>
              <a:ext cx="1173301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zh-CN" altLang="en-US" sz="1400" b="1">
                  <a:latin typeface="微软雅黑" pitchFamily="34" charset="-122"/>
                  <a:ea typeface="微软雅黑" pitchFamily="34" charset="-122"/>
                </a:rPr>
                <a:t>频带 </a:t>
              </a:r>
              <a:r>
                <a:rPr kumimoji="1" lang="en-US" altLang="zh-CN" sz="1400" b="1"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4" name="Text Box 37"/>
            <p:cNvSpPr txBox="1">
              <a:spLocks noChangeArrowheads="1"/>
            </p:cNvSpPr>
            <p:nvPr/>
          </p:nvSpPr>
          <p:spPr bwMode="auto">
            <a:xfrm>
              <a:off x="4765546" y="5132916"/>
              <a:ext cx="1173301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zh-CN" altLang="en-US" sz="1400" b="1">
                  <a:latin typeface="微软雅黑" pitchFamily="34" charset="-122"/>
                  <a:ea typeface="微软雅黑" pitchFamily="34" charset="-122"/>
                </a:rPr>
                <a:t>频带 </a:t>
              </a:r>
              <a:r>
                <a:rPr kumimoji="1" lang="en-US" altLang="zh-CN" sz="1400" b="1"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15" name="Text Box 39"/>
            <p:cNvSpPr txBox="1">
              <a:spLocks noChangeArrowheads="1"/>
            </p:cNvSpPr>
            <p:nvPr/>
          </p:nvSpPr>
          <p:spPr bwMode="auto">
            <a:xfrm>
              <a:off x="4915163" y="4307733"/>
              <a:ext cx="604202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latin typeface="微软雅黑" pitchFamily="34" charset="-122"/>
                  <a:ea typeface="微软雅黑" pitchFamily="34" charset="-122"/>
                  <a:sym typeface="Symbol" pitchFamily="18" charset="2"/>
                </a:rPr>
                <a:t></a:t>
              </a:r>
              <a:endParaRPr kumimoji="1" lang="zh-CN" altLang="zh-CN" sz="1400" b="1" dirty="0">
                <a:latin typeface="微软雅黑" pitchFamily="34" charset="-122"/>
                <a:ea typeface="微软雅黑" pitchFamily="34" charset="-122"/>
                <a:sym typeface="Symbol" pitchFamily="18" charset="2"/>
              </a:endParaRPr>
            </a:p>
          </p:txBody>
        </p:sp>
        <p:sp>
          <p:nvSpPr>
            <p:cNvPr id="16" name="Text Box 40"/>
            <p:cNvSpPr txBox="1">
              <a:spLocks noChangeArrowheads="1"/>
            </p:cNvSpPr>
            <p:nvPr/>
          </p:nvSpPr>
          <p:spPr bwMode="auto">
            <a:xfrm>
              <a:off x="4765546" y="3958166"/>
              <a:ext cx="1183938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zh-CN" altLang="en-US" sz="1400" b="1" dirty="0">
                  <a:latin typeface="微软雅黑" pitchFamily="34" charset="-122"/>
                  <a:ea typeface="微软雅黑" pitchFamily="34" charset="-122"/>
                </a:rPr>
                <a:t>频带 </a:t>
              </a:r>
              <a:r>
                <a:rPr kumimoji="1" lang="en-US" altLang="zh-CN" sz="1400" b="1" dirty="0">
                  <a:latin typeface="微软雅黑" pitchFamily="34" charset="-122"/>
                  <a:ea typeface="微软雅黑" pitchFamily="34" charset="-122"/>
                </a:rPr>
                <a:t>n</a:t>
              </a:r>
            </a:p>
          </p:txBody>
        </p:sp>
        <p:sp>
          <p:nvSpPr>
            <p:cNvPr id="17" name="Rectangle 34"/>
            <p:cNvSpPr>
              <a:spLocks noChangeArrowheads="1"/>
            </p:cNvSpPr>
            <p:nvPr/>
          </p:nvSpPr>
          <p:spPr bwMode="auto">
            <a:xfrm>
              <a:off x="2199896" y="4690002"/>
              <a:ext cx="6005512" cy="387351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38"/>
            <p:cNvSpPr txBox="1">
              <a:spLocks noChangeArrowheads="1"/>
            </p:cNvSpPr>
            <p:nvPr/>
          </p:nvSpPr>
          <p:spPr bwMode="auto">
            <a:xfrm>
              <a:off x="4765546" y="4753572"/>
              <a:ext cx="1173301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zh-CN" altLang="en-US" sz="1400" b="1" dirty="0">
                  <a:latin typeface="微软雅黑" pitchFamily="34" charset="-122"/>
                  <a:ea typeface="微软雅黑" pitchFamily="34" charset="-122"/>
                </a:rPr>
                <a:t>频带 </a:t>
              </a:r>
              <a:r>
                <a:rPr kumimoji="1" lang="en-US" altLang="zh-CN" sz="1400" b="1" dirty="0"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  <p:cxnSp>
          <p:nvCxnSpPr>
            <p:cNvPr id="19" name="直接箭头连接符 18"/>
            <p:cNvCxnSpPr>
              <a:stCxn id="20" idx="0"/>
            </p:cNvCxnSpPr>
            <p:nvPr/>
          </p:nvCxnSpPr>
          <p:spPr bwMode="auto">
            <a:xfrm>
              <a:off x="2192735" y="6030580"/>
              <a:ext cx="643267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Line 41"/>
            <p:cNvSpPr>
              <a:spLocks noChangeShapeType="1"/>
            </p:cNvSpPr>
            <p:nvPr/>
          </p:nvSpPr>
          <p:spPr bwMode="auto">
            <a:xfrm rot="-5400000">
              <a:off x="983457" y="4821302"/>
              <a:ext cx="2418555" cy="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92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将时间划分为一段段</a:t>
            </a:r>
            <a:r>
              <a:rPr lang="zh-CN" altLang="en-US" dirty="0">
                <a:solidFill>
                  <a:srgbClr val="C00000"/>
                </a:solidFill>
              </a:rPr>
              <a:t>等长的</a:t>
            </a:r>
            <a:r>
              <a:rPr lang="zh-CN" altLang="en-US" dirty="0"/>
              <a:t>时分复用帧（</a:t>
            </a:r>
            <a:r>
              <a:rPr lang="en-US" altLang="zh-CN" dirty="0"/>
              <a:t>TDM</a:t>
            </a:r>
            <a:r>
              <a:rPr lang="zh-CN" altLang="en-US" dirty="0"/>
              <a:t>帧）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每</a:t>
            </a:r>
            <a:r>
              <a:rPr lang="zh-CN" altLang="en-US" dirty="0"/>
              <a:t>一个时分复用的用户</a:t>
            </a:r>
            <a:r>
              <a:rPr lang="zh-CN" altLang="en-US" dirty="0">
                <a:solidFill>
                  <a:srgbClr val="0000FF"/>
                </a:solidFill>
              </a:rPr>
              <a:t>在每一个 </a:t>
            </a:r>
            <a:r>
              <a:rPr lang="en-US" altLang="zh-CN" dirty="0">
                <a:solidFill>
                  <a:srgbClr val="0000FF"/>
                </a:solidFill>
              </a:rPr>
              <a:t>TDM </a:t>
            </a:r>
            <a:r>
              <a:rPr lang="zh-CN" altLang="en-US" dirty="0">
                <a:solidFill>
                  <a:srgbClr val="0000FF"/>
                </a:solidFill>
              </a:rPr>
              <a:t>帧中占用固定序号的</a:t>
            </a:r>
            <a:r>
              <a:rPr lang="zh-CN" altLang="en-US" dirty="0">
                <a:solidFill>
                  <a:srgbClr val="C00000"/>
                </a:solidFill>
              </a:rPr>
              <a:t>时隙。</a:t>
            </a:r>
          </a:p>
          <a:p>
            <a:r>
              <a:rPr lang="zh-CN" altLang="en-US" dirty="0"/>
              <a:t>每一个用户所占用的时隙是</a:t>
            </a:r>
            <a:r>
              <a:rPr lang="zh-CN" altLang="en-US" dirty="0">
                <a:solidFill>
                  <a:srgbClr val="C00000"/>
                </a:solidFill>
              </a:rPr>
              <a:t>周期性</a:t>
            </a:r>
            <a:r>
              <a:rPr lang="zh-CN" altLang="en-US" dirty="0"/>
              <a:t>地出现（其周期就是</a:t>
            </a:r>
            <a:r>
              <a:rPr lang="en-US" altLang="zh-CN" dirty="0"/>
              <a:t>TDM</a:t>
            </a:r>
            <a:r>
              <a:rPr lang="zh-CN" altLang="en-US" dirty="0"/>
              <a:t>帧的长度）的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TDM </a:t>
            </a:r>
            <a:r>
              <a:rPr lang="zh-CN" altLang="en-US" dirty="0"/>
              <a:t>信号也称为</a:t>
            </a:r>
            <a:r>
              <a:rPr lang="zh-CN" altLang="en-US" dirty="0">
                <a:solidFill>
                  <a:srgbClr val="0000FF"/>
                </a:solidFill>
              </a:rPr>
              <a:t>等时</a:t>
            </a:r>
            <a:r>
              <a:rPr lang="zh-CN" altLang="en-US" dirty="0"/>
              <a:t> </a:t>
            </a:r>
            <a:r>
              <a:rPr lang="en-US" altLang="zh-CN" dirty="0"/>
              <a:t>(isochronous) </a:t>
            </a:r>
            <a:r>
              <a:rPr lang="zh-CN" altLang="en-US" dirty="0"/>
              <a:t>信号。</a:t>
            </a:r>
          </a:p>
          <a:p>
            <a:r>
              <a:rPr lang="zh-CN" altLang="en-US" dirty="0" smtClean="0"/>
              <a:t>所有</a:t>
            </a:r>
            <a:r>
              <a:rPr lang="zh-CN" altLang="en-US" dirty="0"/>
              <a:t>用户在不同的时间占用</a:t>
            </a:r>
            <a:r>
              <a:rPr lang="zh-CN" altLang="en-US" dirty="0">
                <a:solidFill>
                  <a:srgbClr val="C00000"/>
                </a:solidFill>
              </a:rPr>
              <a:t>同样的</a:t>
            </a:r>
            <a:r>
              <a:rPr lang="zh-CN" altLang="en-US" dirty="0"/>
              <a:t>频带宽度。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时分复用 </a:t>
            </a:r>
            <a:r>
              <a:rPr lang="en-US" altLang="zh-CN" dirty="0" smtClean="0"/>
              <a:t>TDM </a:t>
            </a:r>
            <a:r>
              <a:rPr lang="en-US" altLang="zh-CN" dirty="0"/>
              <a:t>(Time Division Multiplexing)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9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时分复用 </a:t>
            </a:r>
            <a:r>
              <a:rPr lang="en-US" altLang="zh-CN" dirty="0" smtClean="0"/>
              <a:t>TDM </a:t>
            </a:r>
            <a:r>
              <a:rPr lang="en-US" altLang="zh-CN" dirty="0"/>
              <a:t>(Time Division Multiplexing)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91799" y="1045896"/>
            <a:ext cx="7794557" cy="3256443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1353090" y="4073052"/>
            <a:ext cx="6053803" cy="1015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50934" y="1328971"/>
            <a:ext cx="543739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频率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406893" y="3909041"/>
            <a:ext cx="543739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637477" y="1780078"/>
            <a:ext cx="284385" cy="170994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B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923434" y="1780078"/>
            <a:ext cx="284385" cy="170994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C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207819" y="1780078"/>
            <a:ext cx="284386" cy="170994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D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778162" y="1780078"/>
            <a:ext cx="284385" cy="170994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B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064119" y="1780078"/>
            <a:ext cx="284385" cy="170994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C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3348504" y="1780078"/>
            <a:ext cx="284386" cy="170994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D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3918847" y="1780078"/>
            <a:ext cx="284385" cy="170994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B</a:t>
            </a: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4204804" y="1780078"/>
            <a:ext cx="284385" cy="170994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C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489189" y="1780078"/>
            <a:ext cx="284386" cy="170994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D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5059533" y="1780078"/>
            <a:ext cx="284385" cy="170994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B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5345490" y="1780078"/>
            <a:ext cx="284385" cy="170994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C</a:t>
            </a: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5629874" y="1780078"/>
            <a:ext cx="284386" cy="170994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D</a:t>
            </a:r>
          </a:p>
        </p:txBody>
      </p:sp>
      <p:grpSp>
        <p:nvGrpSpPr>
          <p:cNvPr id="22" name="Group 18"/>
          <p:cNvGrpSpPr>
            <a:grpSpLocks/>
          </p:cNvGrpSpPr>
          <p:nvPr/>
        </p:nvGrpSpPr>
        <p:grpSpPr bwMode="auto">
          <a:xfrm>
            <a:off x="1353091" y="1780078"/>
            <a:ext cx="3706442" cy="1709940"/>
            <a:chOff x="930" y="1661"/>
            <a:chExt cx="2359" cy="1179"/>
          </a:xfrm>
        </p:grpSpPr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930" y="1661"/>
              <a:ext cx="181" cy="1179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656" y="1661"/>
              <a:ext cx="181" cy="1179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1400" b="1"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382" y="1661"/>
              <a:ext cx="181" cy="1179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1400" b="1"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3108" y="1661"/>
              <a:ext cx="181" cy="1179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1400" b="1"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</p:grpSp>
      <p:grpSp>
        <p:nvGrpSpPr>
          <p:cNvPr id="27" name="Group 30"/>
          <p:cNvGrpSpPr>
            <a:grpSpLocks/>
          </p:cNvGrpSpPr>
          <p:nvPr/>
        </p:nvGrpSpPr>
        <p:grpSpPr bwMode="auto">
          <a:xfrm>
            <a:off x="1353090" y="3556734"/>
            <a:ext cx="1139115" cy="416246"/>
            <a:chOff x="930" y="2886"/>
            <a:chExt cx="725" cy="287"/>
          </a:xfrm>
        </p:grpSpPr>
        <p:sp>
          <p:nvSpPr>
            <p:cNvPr id="28" name="Text Box 31"/>
            <p:cNvSpPr txBox="1">
              <a:spLocks noChangeArrowheads="1"/>
            </p:cNvSpPr>
            <p:nvPr/>
          </p:nvSpPr>
          <p:spPr bwMode="auto">
            <a:xfrm>
              <a:off x="1017" y="2976"/>
              <a:ext cx="545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TDM </a:t>
              </a:r>
              <a:r>
                <a:rPr kumimoji="1" lang="zh-CN" altLang="en-US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帧</a:t>
              </a:r>
            </a:p>
          </p:txBody>
        </p:sp>
        <p:sp>
          <p:nvSpPr>
            <p:cNvPr id="29" name="AutoShape 32"/>
            <p:cNvSpPr>
              <a:spLocks/>
            </p:cNvSpPr>
            <p:nvPr/>
          </p:nvSpPr>
          <p:spPr bwMode="auto">
            <a:xfrm rot="16200000" flipV="1">
              <a:off x="1248" y="2568"/>
              <a:ext cx="90" cy="725"/>
            </a:xfrm>
            <a:prstGeom prst="leftBrace">
              <a:avLst>
                <a:gd name="adj1" fmla="val 6713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Group 33"/>
          <p:cNvGrpSpPr>
            <a:grpSpLocks/>
          </p:cNvGrpSpPr>
          <p:nvPr/>
        </p:nvGrpSpPr>
        <p:grpSpPr bwMode="auto">
          <a:xfrm>
            <a:off x="2492206" y="3556734"/>
            <a:ext cx="1139113" cy="416246"/>
            <a:chOff x="1655" y="2886"/>
            <a:chExt cx="725" cy="287"/>
          </a:xfrm>
        </p:grpSpPr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1748" y="2976"/>
              <a:ext cx="545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TDM </a:t>
              </a:r>
              <a:r>
                <a:rPr kumimoji="1" lang="zh-CN" altLang="en-US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帧</a:t>
              </a:r>
            </a:p>
          </p:txBody>
        </p:sp>
        <p:sp>
          <p:nvSpPr>
            <p:cNvPr id="32" name="AutoShape 35"/>
            <p:cNvSpPr>
              <a:spLocks/>
            </p:cNvSpPr>
            <p:nvPr/>
          </p:nvSpPr>
          <p:spPr bwMode="auto">
            <a:xfrm rot="16200000" flipV="1">
              <a:off x="1973" y="2568"/>
              <a:ext cx="90" cy="725"/>
            </a:xfrm>
            <a:prstGeom prst="leftBrace">
              <a:avLst>
                <a:gd name="adj1" fmla="val 6713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Group 36"/>
          <p:cNvGrpSpPr>
            <a:grpSpLocks/>
          </p:cNvGrpSpPr>
          <p:nvPr/>
        </p:nvGrpSpPr>
        <p:grpSpPr bwMode="auto">
          <a:xfrm>
            <a:off x="3631318" y="3556734"/>
            <a:ext cx="1139115" cy="416246"/>
            <a:chOff x="2380" y="2886"/>
            <a:chExt cx="725" cy="287"/>
          </a:xfrm>
        </p:grpSpPr>
        <p:sp>
          <p:nvSpPr>
            <p:cNvPr id="34" name="Text Box 37"/>
            <p:cNvSpPr txBox="1">
              <a:spLocks noChangeArrowheads="1"/>
            </p:cNvSpPr>
            <p:nvPr/>
          </p:nvSpPr>
          <p:spPr bwMode="auto">
            <a:xfrm>
              <a:off x="2474" y="2976"/>
              <a:ext cx="545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TDM </a:t>
              </a:r>
              <a:r>
                <a:rPr kumimoji="1" lang="zh-CN" altLang="en-US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帧</a:t>
              </a:r>
            </a:p>
          </p:txBody>
        </p:sp>
        <p:sp>
          <p:nvSpPr>
            <p:cNvPr id="35" name="AutoShape 38"/>
            <p:cNvSpPr>
              <a:spLocks/>
            </p:cNvSpPr>
            <p:nvPr/>
          </p:nvSpPr>
          <p:spPr bwMode="auto">
            <a:xfrm rot="16200000" flipV="1">
              <a:off x="2698" y="2568"/>
              <a:ext cx="90" cy="725"/>
            </a:xfrm>
            <a:prstGeom prst="leftBrace">
              <a:avLst>
                <a:gd name="adj1" fmla="val 6713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Group 39"/>
          <p:cNvGrpSpPr>
            <a:grpSpLocks/>
          </p:cNvGrpSpPr>
          <p:nvPr/>
        </p:nvGrpSpPr>
        <p:grpSpPr bwMode="auto">
          <a:xfrm>
            <a:off x="4770433" y="3556734"/>
            <a:ext cx="1139113" cy="416246"/>
            <a:chOff x="3105" y="2886"/>
            <a:chExt cx="725" cy="287"/>
          </a:xfrm>
        </p:grpSpPr>
        <p:sp>
          <p:nvSpPr>
            <p:cNvPr id="37" name="Text Box 40"/>
            <p:cNvSpPr txBox="1">
              <a:spLocks noChangeArrowheads="1"/>
            </p:cNvSpPr>
            <p:nvPr/>
          </p:nvSpPr>
          <p:spPr bwMode="auto">
            <a:xfrm>
              <a:off x="3200" y="2976"/>
              <a:ext cx="545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TDM </a:t>
              </a:r>
              <a:r>
                <a:rPr kumimoji="1" lang="zh-CN" altLang="en-US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帧</a:t>
              </a:r>
            </a:p>
          </p:txBody>
        </p:sp>
        <p:sp>
          <p:nvSpPr>
            <p:cNvPr id="38" name="AutoShape 41"/>
            <p:cNvSpPr>
              <a:spLocks/>
            </p:cNvSpPr>
            <p:nvPr/>
          </p:nvSpPr>
          <p:spPr bwMode="auto">
            <a:xfrm rot="16200000" flipV="1">
              <a:off x="3423" y="2568"/>
              <a:ext cx="90" cy="725"/>
            </a:xfrm>
            <a:prstGeom prst="leftBrace">
              <a:avLst>
                <a:gd name="adj1" fmla="val 6713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Rectangle 42"/>
          <p:cNvSpPr>
            <a:spLocks noChangeArrowheads="1"/>
          </p:cNvSpPr>
          <p:nvPr/>
        </p:nvSpPr>
        <p:spPr bwMode="auto">
          <a:xfrm>
            <a:off x="6282395" y="2404865"/>
            <a:ext cx="355868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sp>
        <p:nvSpPr>
          <p:cNvPr id="40" name="Line 43"/>
          <p:cNvSpPr>
            <a:spLocks noChangeShapeType="1"/>
          </p:cNvSpPr>
          <p:nvPr/>
        </p:nvSpPr>
        <p:spPr bwMode="auto">
          <a:xfrm rot="16200000">
            <a:off x="-2969" y="2722794"/>
            <a:ext cx="2712119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Group 44"/>
          <p:cNvGrpSpPr>
            <a:grpSpLocks/>
          </p:cNvGrpSpPr>
          <p:nvPr/>
        </p:nvGrpSpPr>
        <p:grpSpPr bwMode="auto">
          <a:xfrm>
            <a:off x="5914261" y="3556734"/>
            <a:ext cx="1139113" cy="416246"/>
            <a:chOff x="3105" y="2886"/>
            <a:chExt cx="725" cy="287"/>
          </a:xfrm>
        </p:grpSpPr>
        <p:sp>
          <p:nvSpPr>
            <p:cNvPr id="42" name="Text Box 45"/>
            <p:cNvSpPr txBox="1">
              <a:spLocks noChangeArrowheads="1"/>
            </p:cNvSpPr>
            <p:nvPr/>
          </p:nvSpPr>
          <p:spPr bwMode="auto">
            <a:xfrm>
              <a:off x="3200" y="2976"/>
              <a:ext cx="545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TDM </a:t>
              </a:r>
              <a:r>
                <a:rPr kumimoji="1" lang="zh-CN" altLang="en-US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帧</a:t>
              </a:r>
            </a:p>
          </p:txBody>
        </p:sp>
        <p:sp>
          <p:nvSpPr>
            <p:cNvPr id="43" name="AutoShape 46"/>
            <p:cNvSpPr>
              <a:spLocks/>
            </p:cNvSpPr>
            <p:nvPr/>
          </p:nvSpPr>
          <p:spPr bwMode="auto">
            <a:xfrm rot="16200000" flipV="1">
              <a:off x="3423" y="2568"/>
              <a:ext cx="90" cy="725"/>
            </a:xfrm>
            <a:prstGeom prst="leftBrace">
              <a:avLst>
                <a:gd name="adj1" fmla="val 6713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Group 52"/>
          <p:cNvGrpSpPr>
            <a:grpSpLocks/>
          </p:cNvGrpSpPr>
          <p:nvPr/>
        </p:nvGrpSpPr>
        <p:grpSpPr bwMode="auto">
          <a:xfrm>
            <a:off x="2492205" y="1648098"/>
            <a:ext cx="4562741" cy="2171146"/>
            <a:chOff x="1655" y="1570"/>
            <a:chExt cx="2904" cy="1497"/>
          </a:xfrm>
        </p:grpSpPr>
        <p:sp>
          <p:nvSpPr>
            <p:cNvPr id="45" name="Line 47"/>
            <p:cNvSpPr>
              <a:spLocks noChangeShapeType="1"/>
            </p:cNvSpPr>
            <p:nvPr/>
          </p:nvSpPr>
          <p:spPr bwMode="auto">
            <a:xfrm>
              <a:off x="1655" y="1570"/>
              <a:ext cx="0" cy="149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2381" y="1570"/>
              <a:ext cx="0" cy="149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Line 49"/>
            <p:cNvSpPr>
              <a:spLocks noChangeShapeType="1"/>
            </p:cNvSpPr>
            <p:nvPr/>
          </p:nvSpPr>
          <p:spPr bwMode="auto">
            <a:xfrm>
              <a:off x="3107" y="1570"/>
              <a:ext cx="0" cy="149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Line 50"/>
            <p:cNvSpPr>
              <a:spLocks noChangeShapeType="1"/>
            </p:cNvSpPr>
            <p:nvPr/>
          </p:nvSpPr>
          <p:spPr bwMode="auto">
            <a:xfrm>
              <a:off x="3833" y="1570"/>
              <a:ext cx="0" cy="149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Line 51"/>
            <p:cNvSpPr>
              <a:spLocks noChangeShapeType="1"/>
            </p:cNvSpPr>
            <p:nvPr/>
          </p:nvSpPr>
          <p:spPr bwMode="auto">
            <a:xfrm>
              <a:off x="4559" y="1570"/>
              <a:ext cx="0" cy="149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0" name="Text Box 53"/>
          <p:cNvSpPr txBox="1">
            <a:spLocks noChangeArrowheads="1"/>
          </p:cNvSpPr>
          <p:nvPr/>
        </p:nvSpPr>
        <p:spPr bwMode="auto">
          <a:xfrm>
            <a:off x="2688916" y="1137019"/>
            <a:ext cx="1082349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sz="1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周期性出现</a:t>
            </a:r>
          </a:p>
        </p:txBody>
      </p:sp>
      <p:sp>
        <p:nvSpPr>
          <p:cNvPr id="52" name="Line 26"/>
          <p:cNvSpPr>
            <a:spLocks noChangeShapeType="1"/>
          </p:cNvSpPr>
          <p:nvPr/>
        </p:nvSpPr>
        <p:spPr bwMode="auto">
          <a:xfrm flipH="1">
            <a:off x="1494497" y="1385588"/>
            <a:ext cx="1711814" cy="3292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>
            <a:off x="2628896" y="1385588"/>
            <a:ext cx="577414" cy="329226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Line 28"/>
          <p:cNvSpPr>
            <a:spLocks noChangeShapeType="1"/>
          </p:cNvSpPr>
          <p:nvPr/>
        </p:nvSpPr>
        <p:spPr bwMode="auto">
          <a:xfrm>
            <a:off x="3206311" y="1385588"/>
            <a:ext cx="558559" cy="3292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Line 29"/>
          <p:cNvSpPr>
            <a:spLocks noChangeShapeType="1"/>
          </p:cNvSpPr>
          <p:nvPr/>
        </p:nvSpPr>
        <p:spPr bwMode="auto">
          <a:xfrm>
            <a:off x="3206311" y="1385588"/>
            <a:ext cx="1692960" cy="3292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365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35" presetClass="emph" presetSubtype="0" repeatCount="4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让 </a:t>
            </a:r>
            <a:r>
              <a:rPr lang="en-US" altLang="zh-CN" dirty="0" smtClean="0"/>
              <a:t>N </a:t>
            </a:r>
            <a:r>
              <a:rPr lang="zh-CN" altLang="en-US" dirty="0" smtClean="0"/>
              <a:t>个</a:t>
            </a:r>
            <a:r>
              <a:rPr lang="zh-CN" altLang="en-US" dirty="0"/>
              <a:t>用户</a:t>
            </a:r>
            <a:r>
              <a:rPr lang="zh-CN" altLang="en-US" dirty="0">
                <a:solidFill>
                  <a:srgbClr val="C00000"/>
                </a:solidFill>
              </a:rPr>
              <a:t>各使用</a:t>
            </a:r>
            <a:r>
              <a:rPr lang="zh-CN" altLang="en-US" dirty="0"/>
              <a:t>一个频带，或让更多的用户</a:t>
            </a:r>
            <a:r>
              <a:rPr lang="zh-CN" altLang="en-US" dirty="0">
                <a:solidFill>
                  <a:srgbClr val="C00000"/>
                </a:solidFill>
              </a:rPr>
              <a:t>轮流</a:t>
            </a:r>
            <a:r>
              <a:rPr lang="zh-CN" altLang="en-US" dirty="0"/>
              <a:t>使用</a:t>
            </a:r>
            <a:r>
              <a:rPr lang="zh-CN" altLang="en-US" dirty="0" smtClean="0"/>
              <a:t>这 </a:t>
            </a:r>
            <a:r>
              <a:rPr lang="en-US" altLang="zh-CN" dirty="0" smtClean="0"/>
              <a:t>N </a:t>
            </a:r>
            <a:r>
              <a:rPr lang="zh-CN" altLang="en-US" dirty="0" smtClean="0"/>
              <a:t>个</a:t>
            </a:r>
            <a:r>
              <a:rPr lang="zh-CN" altLang="en-US" dirty="0"/>
              <a:t>频带。这种方式称为</a:t>
            </a:r>
            <a:r>
              <a:rPr lang="zh-CN" altLang="en-US" dirty="0">
                <a:solidFill>
                  <a:srgbClr val="C00000"/>
                </a:solidFill>
              </a:rPr>
              <a:t>频分多址</a:t>
            </a:r>
            <a:r>
              <a:rPr lang="zh-CN" altLang="en-US" dirty="0" smtClean="0">
                <a:solidFill>
                  <a:srgbClr val="C00000"/>
                </a:solidFill>
              </a:rPr>
              <a:t>接入 </a:t>
            </a:r>
            <a:r>
              <a:rPr lang="en-US" altLang="zh-CN" dirty="0" smtClean="0">
                <a:solidFill>
                  <a:srgbClr val="C00000"/>
                </a:solidFill>
              </a:rPr>
              <a:t>FDMA </a:t>
            </a:r>
            <a:r>
              <a:rPr lang="en-US" altLang="zh-CN" dirty="0"/>
              <a:t>(Frequency Division Multiple Access)</a:t>
            </a:r>
            <a:r>
              <a:rPr lang="zh-CN" altLang="en-US" dirty="0"/>
              <a:t>，简称为</a:t>
            </a:r>
            <a:r>
              <a:rPr lang="zh-CN" altLang="en-US" dirty="0">
                <a:solidFill>
                  <a:srgbClr val="0000FF"/>
                </a:solidFill>
              </a:rPr>
              <a:t>频分多址</a:t>
            </a:r>
            <a:r>
              <a:rPr lang="zh-CN" altLang="en-US" dirty="0" smtClean="0">
                <a:solidFill>
                  <a:srgbClr val="0000FF"/>
                </a:solidFill>
              </a:rPr>
              <a:t>。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可让</a:t>
            </a:r>
            <a:r>
              <a:rPr lang="en-US" altLang="zh-CN" dirty="0" smtClean="0"/>
              <a:t> N </a:t>
            </a:r>
            <a:r>
              <a:rPr lang="zh-CN" altLang="en-US" dirty="0" smtClean="0"/>
              <a:t>个</a:t>
            </a:r>
            <a:r>
              <a:rPr lang="zh-CN" altLang="en-US" dirty="0"/>
              <a:t>用户各使用一个时隙，或让更多的用户轮流使用</a:t>
            </a:r>
            <a:r>
              <a:rPr lang="zh-CN" altLang="en-US" dirty="0" smtClean="0"/>
              <a:t>这 </a:t>
            </a:r>
            <a:r>
              <a:rPr lang="en-US" altLang="zh-CN" dirty="0" smtClean="0"/>
              <a:t>N </a:t>
            </a:r>
            <a:r>
              <a:rPr lang="zh-CN" altLang="en-US" dirty="0" smtClean="0"/>
              <a:t>个</a:t>
            </a:r>
            <a:r>
              <a:rPr lang="zh-CN" altLang="en-US" dirty="0"/>
              <a:t>时隙。这种方式称为</a:t>
            </a:r>
            <a:r>
              <a:rPr lang="zh-CN" altLang="en-US" dirty="0">
                <a:solidFill>
                  <a:srgbClr val="C00000"/>
                </a:solidFill>
              </a:rPr>
              <a:t>时分多址</a:t>
            </a:r>
            <a:r>
              <a:rPr lang="zh-CN" altLang="en-US" dirty="0" smtClean="0">
                <a:solidFill>
                  <a:srgbClr val="C00000"/>
                </a:solidFill>
              </a:rPr>
              <a:t>接入 </a:t>
            </a:r>
            <a:r>
              <a:rPr lang="en-US" altLang="zh-CN" dirty="0" smtClean="0">
                <a:solidFill>
                  <a:srgbClr val="C00000"/>
                </a:solidFill>
              </a:rPr>
              <a:t>TDMA </a:t>
            </a:r>
            <a:r>
              <a:rPr lang="en-US" altLang="zh-CN" dirty="0"/>
              <a:t>(Time Division Multiple Access)</a:t>
            </a:r>
            <a:r>
              <a:rPr lang="zh-CN" altLang="en-US" dirty="0"/>
              <a:t>，简称为</a:t>
            </a:r>
            <a:r>
              <a:rPr lang="zh-CN" altLang="en-US" dirty="0">
                <a:solidFill>
                  <a:srgbClr val="0000FF"/>
                </a:solidFill>
              </a:rPr>
              <a:t>时分多址</a:t>
            </a:r>
            <a:r>
              <a:rPr lang="zh-CN" altLang="en-US" dirty="0" smtClean="0">
                <a:solidFill>
                  <a:srgbClr val="0000FF"/>
                </a:solidFill>
              </a:rPr>
              <a:t>。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频分多址与时分多址</a:t>
            </a:r>
          </a:p>
        </p:txBody>
      </p:sp>
    </p:spTree>
    <p:extLst>
      <p:ext uri="{BB962C8B-B14F-4D97-AF65-F5344CB8AC3E}">
        <p14:creationId xmlns:p14="http://schemas.microsoft.com/office/powerpoint/2010/main" val="335217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591799" y="1515263"/>
            <a:ext cx="7794557" cy="2272938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成对使用。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复用器 </a:t>
            </a:r>
            <a:r>
              <a:rPr lang="en-US" altLang="zh-CN" dirty="0"/>
              <a:t>(multiplexer</a:t>
            </a:r>
            <a:r>
              <a:rPr lang="en-US" altLang="zh-CN" dirty="0" smtClean="0"/>
              <a:t>) </a:t>
            </a:r>
            <a:r>
              <a:rPr lang="zh-CN" altLang="en-US" dirty="0" smtClean="0"/>
              <a:t>和分用器 </a:t>
            </a:r>
            <a:r>
              <a:rPr lang="en-US" altLang="zh-CN" dirty="0" smtClean="0"/>
              <a:t>(</a:t>
            </a:r>
            <a:r>
              <a:rPr lang="en-US" altLang="zh-CN" dirty="0" err="1"/>
              <a:t>demultiplexer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853242" y="1786303"/>
            <a:ext cx="5149918" cy="1765695"/>
            <a:chOff x="1853242" y="1969211"/>
            <a:chExt cx="5149918" cy="1765695"/>
          </a:xfrm>
        </p:grpSpPr>
        <p:sp>
          <p:nvSpPr>
            <p:cNvPr id="6" name="Line 19"/>
            <p:cNvSpPr>
              <a:spLocks noChangeShapeType="1"/>
            </p:cNvSpPr>
            <p:nvPr/>
          </p:nvSpPr>
          <p:spPr bwMode="auto">
            <a:xfrm>
              <a:off x="2213836" y="2853473"/>
              <a:ext cx="46647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auto">
            <a:xfrm>
              <a:off x="3863781" y="2512797"/>
              <a:ext cx="10054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共享信道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Line 21"/>
            <p:cNvSpPr>
              <a:spLocks noChangeShapeType="1"/>
            </p:cNvSpPr>
            <p:nvPr/>
          </p:nvSpPr>
          <p:spPr bwMode="auto">
            <a:xfrm>
              <a:off x="3316151" y="2853473"/>
              <a:ext cx="2254445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Line 22"/>
            <p:cNvSpPr>
              <a:spLocks noChangeShapeType="1"/>
            </p:cNvSpPr>
            <p:nvPr/>
          </p:nvSpPr>
          <p:spPr bwMode="auto">
            <a:xfrm>
              <a:off x="6061308" y="2958170"/>
              <a:ext cx="690956" cy="5305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Line 23"/>
            <p:cNvSpPr>
              <a:spLocks noChangeShapeType="1"/>
            </p:cNvSpPr>
            <p:nvPr/>
          </p:nvSpPr>
          <p:spPr bwMode="auto">
            <a:xfrm flipH="1">
              <a:off x="6061308" y="2215389"/>
              <a:ext cx="690956" cy="4230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24"/>
            <p:cNvSpPr>
              <a:spLocks noChangeShapeType="1"/>
            </p:cNvSpPr>
            <p:nvPr/>
          </p:nvSpPr>
          <p:spPr bwMode="auto">
            <a:xfrm flipV="1">
              <a:off x="2213835" y="2958170"/>
              <a:ext cx="576868" cy="5305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>
              <a:off x="2213835" y="2215389"/>
              <a:ext cx="576868" cy="4230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val 26"/>
            <p:cNvSpPr>
              <a:spLocks noChangeArrowheads="1"/>
            </p:cNvSpPr>
            <p:nvPr/>
          </p:nvSpPr>
          <p:spPr bwMode="auto">
            <a:xfrm>
              <a:off x="1853242" y="1969211"/>
              <a:ext cx="419094" cy="3876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="1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4" name="Oval 27"/>
            <p:cNvSpPr>
              <a:spLocks noChangeArrowheads="1"/>
            </p:cNvSpPr>
            <p:nvPr/>
          </p:nvSpPr>
          <p:spPr bwMode="auto">
            <a:xfrm>
              <a:off x="6581712" y="1969211"/>
              <a:ext cx="421448" cy="3876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="1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5" name="Oval 28"/>
            <p:cNvSpPr>
              <a:spLocks noChangeArrowheads="1"/>
            </p:cNvSpPr>
            <p:nvPr/>
          </p:nvSpPr>
          <p:spPr bwMode="auto">
            <a:xfrm>
              <a:off x="1853242" y="2641251"/>
              <a:ext cx="419094" cy="3876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en-US" altLang="zh-CN" sz="1600" b="1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6" name="Oval 29"/>
            <p:cNvSpPr>
              <a:spLocks noChangeArrowheads="1"/>
            </p:cNvSpPr>
            <p:nvPr/>
          </p:nvSpPr>
          <p:spPr bwMode="auto">
            <a:xfrm>
              <a:off x="6581712" y="2641251"/>
              <a:ext cx="421448" cy="3876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en-US" altLang="zh-CN" sz="1600" b="1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7" name="Oval 30"/>
            <p:cNvSpPr>
              <a:spLocks noChangeArrowheads="1"/>
            </p:cNvSpPr>
            <p:nvPr/>
          </p:nvSpPr>
          <p:spPr bwMode="auto">
            <a:xfrm>
              <a:off x="1853242" y="3347246"/>
              <a:ext cx="419094" cy="3876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8" name="Oval 31"/>
            <p:cNvSpPr>
              <a:spLocks noChangeArrowheads="1"/>
            </p:cNvSpPr>
            <p:nvPr/>
          </p:nvSpPr>
          <p:spPr bwMode="auto">
            <a:xfrm>
              <a:off x="6581712" y="3347246"/>
              <a:ext cx="421448" cy="3876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2660545" y="2569094"/>
              <a:ext cx="891503" cy="5305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复用器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2262" y="2569094"/>
              <a:ext cx="855171" cy="5305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分用器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75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时分复用会导致信道</a:t>
            </a:r>
            <a:r>
              <a:rPr lang="zh-CN" altLang="en-US" dirty="0"/>
              <a:t>利用率不高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39546" y="1041663"/>
            <a:ext cx="8048776" cy="2941047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25271" y="1365365"/>
            <a:ext cx="8061238" cy="2289027"/>
            <a:chOff x="518863" y="1990305"/>
            <a:chExt cx="8061238" cy="2289027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6024015" y="2934795"/>
              <a:ext cx="211025" cy="302442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00FF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Freeform 4"/>
            <p:cNvSpPr>
              <a:spLocks/>
            </p:cNvSpPr>
            <p:nvPr/>
          </p:nvSpPr>
          <p:spPr bwMode="auto">
            <a:xfrm>
              <a:off x="6866730" y="2934795"/>
              <a:ext cx="209638" cy="302442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00FF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7287393" y="2934795"/>
              <a:ext cx="211025" cy="302442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FFCC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7919082" y="2934795"/>
              <a:ext cx="209638" cy="302442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814378" y="2934795"/>
              <a:ext cx="209638" cy="302442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FFFF66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4971663" y="2937359"/>
              <a:ext cx="211025" cy="303723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FFFF66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762026" y="2937359"/>
              <a:ext cx="209638" cy="303723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FFCC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796154" y="2023625"/>
              <a:ext cx="491468" cy="303724"/>
            </a:xfrm>
            <a:custGeom>
              <a:avLst/>
              <a:gdLst>
                <a:gd name="T0" fmla="*/ 0 w 1008"/>
                <a:gd name="T1" fmla="*/ 192 h 192"/>
                <a:gd name="T2" fmla="*/ 0 w 1008"/>
                <a:gd name="T3" fmla="*/ 0 h 192"/>
                <a:gd name="T4" fmla="*/ 1008 w 1008"/>
                <a:gd name="T5" fmla="*/ 0 h 192"/>
                <a:gd name="T6" fmla="*/ 1008 w 1008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192">
                  <a:moveTo>
                    <a:pt x="0" y="192"/>
                  </a:moveTo>
                  <a:lnTo>
                    <a:pt x="0" y="0"/>
                  </a:lnTo>
                  <a:lnTo>
                    <a:pt x="1008" y="0"/>
                  </a:lnTo>
                  <a:lnTo>
                    <a:pt x="1008" y="192"/>
                  </a:lnTo>
                </a:path>
              </a:pathLst>
            </a:custGeom>
            <a:solidFill>
              <a:srgbClr val="FFCC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323139" y="2631071"/>
              <a:ext cx="982936" cy="303724"/>
            </a:xfrm>
            <a:custGeom>
              <a:avLst/>
              <a:gdLst>
                <a:gd name="T0" fmla="*/ 0 w 1008"/>
                <a:gd name="T1" fmla="*/ 192 h 192"/>
                <a:gd name="T2" fmla="*/ 0 w 1008"/>
                <a:gd name="T3" fmla="*/ 0 h 192"/>
                <a:gd name="T4" fmla="*/ 1008 w 1008"/>
                <a:gd name="T5" fmla="*/ 0 h 192"/>
                <a:gd name="T6" fmla="*/ 1008 w 1008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192">
                  <a:moveTo>
                    <a:pt x="0" y="192"/>
                  </a:moveTo>
                  <a:lnTo>
                    <a:pt x="0" y="0"/>
                  </a:lnTo>
                  <a:lnTo>
                    <a:pt x="1008" y="0"/>
                  </a:lnTo>
                  <a:lnTo>
                    <a:pt x="1008" y="192"/>
                  </a:lnTo>
                </a:path>
              </a:pathLst>
            </a:custGeom>
            <a:solidFill>
              <a:srgbClr val="FFFF66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1814606" y="3237237"/>
              <a:ext cx="981547" cy="303723"/>
            </a:xfrm>
            <a:custGeom>
              <a:avLst/>
              <a:gdLst>
                <a:gd name="T0" fmla="*/ 0 w 1008"/>
                <a:gd name="T1" fmla="*/ 192 h 192"/>
                <a:gd name="T2" fmla="*/ 0 w 1008"/>
                <a:gd name="T3" fmla="*/ 0 h 192"/>
                <a:gd name="T4" fmla="*/ 1008 w 1008"/>
                <a:gd name="T5" fmla="*/ 0 h 192"/>
                <a:gd name="T6" fmla="*/ 1008 w 1008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192">
                  <a:moveTo>
                    <a:pt x="0" y="192"/>
                  </a:moveTo>
                  <a:lnTo>
                    <a:pt x="0" y="0"/>
                  </a:lnTo>
                  <a:lnTo>
                    <a:pt x="1008" y="0"/>
                  </a:lnTo>
                  <a:lnTo>
                    <a:pt x="1008" y="192"/>
                  </a:lnTo>
                </a:path>
              </a:pathLst>
            </a:custGeom>
            <a:solidFill>
              <a:srgbClr val="00FF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796154" y="3844684"/>
              <a:ext cx="491468" cy="303723"/>
            </a:xfrm>
            <a:custGeom>
              <a:avLst/>
              <a:gdLst>
                <a:gd name="T0" fmla="*/ 0 w 1008"/>
                <a:gd name="T1" fmla="*/ 192 h 192"/>
                <a:gd name="T2" fmla="*/ 0 w 1008"/>
                <a:gd name="T3" fmla="*/ 0 h 192"/>
                <a:gd name="T4" fmla="*/ 1008 w 1008"/>
                <a:gd name="T5" fmla="*/ 0 h 192"/>
                <a:gd name="T6" fmla="*/ 1008 w 1008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192">
                  <a:moveTo>
                    <a:pt x="0" y="192"/>
                  </a:moveTo>
                  <a:lnTo>
                    <a:pt x="0" y="0"/>
                  </a:lnTo>
                  <a:lnTo>
                    <a:pt x="1008" y="0"/>
                  </a:lnTo>
                  <a:lnTo>
                    <a:pt x="1008" y="192"/>
                  </a:lnTo>
                </a:path>
              </a:pathLst>
            </a:cu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949678" y="2005686"/>
              <a:ext cx="31931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949678" y="2613131"/>
              <a:ext cx="3080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949678" y="322057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949678" y="3828022"/>
              <a:ext cx="32733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4620416" y="3237237"/>
              <a:ext cx="371932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5182689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2901665" y="1992868"/>
              <a:ext cx="30328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1413380" y="2628510"/>
              <a:ext cx="32092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微软雅黑" pitchFamily="34" charset="-122"/>
                  <a:ea typeface="微软雅黑" pitchFamily="34" charset="-122"/>
                </a:rPr>
                <a:t>b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422695" y="3212888"/>
              <a:ext cx="29046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微软雅黑" pitchFamily="34" charset="-122"/>
                  <a:ea typeface="微软雅黑" pitchFamily="34" charset="-122"/>
                </a:rPr>
                <a:t>c</a:t>
              </a: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2872513" y="3824181"/>
              <a:ext cx="32092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微软雅黑" pitchFamily="34" charset="-122"/>
                  <a:ea typeface="微软雅黑" pitchFamily="34" charset="-122"/>
                </a:rPr>
                <a:t>d</a:t>
              </a:r>
            </a:p>
          </p:txBody>
        </p:sp>
        <p:sp>
          <p:nvSpPr>
            <p:cNvPr id="28" name="Text Box 29"/>
            <p:cNvSpPr txBox="1">
              <a:spLocks noChangeArrowheads="1"/>
            </p:cNvSpPr>
            <p:nvPr/>
          </p:nvSpPr>
          <p:spPr bwMode="auto">
            <a:xfrm>
              <a:off x="3480599" y="2005686"/>
              <a:ext cx="2584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t</a:t>
              </a:r>
            </a:p>
          </p:txBody>
        </p:sp>
        <p:sp>
          <p:nvSpPr>
            <p:cNvPr id="29" name="Text Box 30"/>
            <p:cNvSpPr txBox="1">
              <a:spLocks noChangeArrowheads="1"/>
            </p:cNvSpPr>
            <p:nvPr/>
          </p:nvSpPr>
          <p:spPr bwMode="auto">
            <a:xfrm>
              <a:off x="3480599" y="2627227"/>
              <a:ext cx="2584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t</a:t>
              </a: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3480599" y="3248771"/>
              <a:ext cx="2584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t</a:t>
              </a:r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3480599" y="3870314"/>
              <a:ext cx="2584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t</a:t>
              </a:r>
            </a:p>
          </p:txBody>
        </p:sp>
        <p:sp>
          <p:nvSpPr>
            <p:cNvPr id="32" name="Text Box 33"/>
            <p:cNvSpPr txBox="1">
              <a:spLocks noChangeArrowheads="1"/>
            </p:cNvSpPr>
            <p:nvPr/>
          </p:nvSpPr>
          <p:spPr bwMode="auto">
            <a:xfrm>
              <a:off x="8321697" y="3170678"/>
              <a:ext cx="2584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t</a:t>
              </a:r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6655703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1814606" y="2857903"/>
              <a:ext cx="0" cy="768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>
              <a:off x="2306075" y="3465349"/>
              <a:ext cx="0" cy="75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>
              <a:off x="2796153" y="2857903"/>
              <a:ext cx="0" cy="768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1814606" y="4072796"/>
              <a:ext cx="0" cy="75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>
              <a:off x="3287622" y="3465349"/>
              <a:ext cx="0" cy="75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2796153" y="4072796"/>
              <a:ext cx="0" cy="75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>
              <a:off x="4762025" y="3314129"/>
              <a:ext cx="0" cy="151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5603351" y="3314129"/>
              <a:ext cx="0" cy="151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6444678" y="3314129"/>
              <a:ext cx="0" cy="151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7287393" y="3314129"/>
              <a:ext cx="0" cy="151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4762026" y="3389739"/>
              <a:ext cx="8413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5603352" y="3389739"/>
              <a:ext cx="8413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6444679" y="3389739"/>
              <a:ext cx="8427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Text Box 48"/>
            <p:cNvSpPr txBox="1">
              <a:spLocks noChangeArrowheads="1"/>
            </p:cNvSpPr>
            <p:nvPr/>
          </p:nvSpPr>
          <p:spPr bwMode="auto">
            <a:xfrm>
              <a:off x="5747700" y="3971555"/>
              <a:ext cx="142539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4 </a:t>
              </a:r>
              <a:r>
                <a:rPr kumimoji="1" lang="zh-CN" altLang="en-US" sz="14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个时分复用帧</a:t>
              </a:r>
            </a:p>
          </p:txBody>
        </p:sp>
        <p:sp>
          <p:nvSpPr>
            <p:cNvPr id="48" name="Text Box 49"/>
            <p:cNvSpPr txBox="1">
              <a:spLocks noChangeArrowheads="1"/>
            </p:cNvSpPr>
            <p:nvPr/>
          </p:nvSpPr>
          <p:spPr bwMode="auto">
            <a:xfrm>
              <a:off x="4971663" y="3348731"/>
              <a:ext cx="41069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#1</a:t>
              </a:r>
            </a:p>
          </p:txBody>
        </p:sp>
        <p:sp>
          <p:nvSpPr>
            <p:cNvPr id="49" name="Line 50"/>
            <p:cNvSpPr>
              <a:spLocks noChangeShapeType="1"/>
            </p:cNvSpPr>
            <p:nvPr/>
          </p:nvSpPr>
          <p:spPr bwMode="auto">
            <a:xfrm>
              <a:off x="3631927" y="2370921"/>
              <a:ext cx="919073" cy="56387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>
              <a:off x="3631927" y="2952736"/>
              <a:ext cx="848268" cy="13327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Line 52"/>
            <p:cNvSpPr>
              <a:spLocks noChangeShapeType="1"/>
            </p:cNvSpPr>
            <p:nvPr/>
          </p:nvSpPr>
          <p:spPr bwMode="auto">
            <a:xfrm flipV="1">
              <a:off x="3694402" y="3237237"/>
              <a:ext cx="785793" cy="29603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Line 53"/>
            <p:cNvSpPr>
              <a:spLocks noChangeShapeType="1"/>
            </p:cNvSpPr>
            <p:nvPr/>
          </p:nvSpPr>
          <p:spPr bwMode="auto">
            <a:xfrm flipV="1">
              <a:off x="3708285" y="3389739"/>
              <a:ext cx="842714" cy="6830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Text Box 54"/>
            <p:cNvSpPr txBox="1">
              <a:spLocks noChangeArrowheads="1"/>
            </p:cNvSpPr>
            <p:nvPr/>
          </p:nvSpPr>
          <p:spPr bwMode="auto">
            <a:xfrm>
              <a:off x="3694401" y="3592222"/>
              <a:ext cx="36420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④</a:t>
              </a:r>
            </a:p>
          </p:txBody>
        </p:sp>
        <p:sp>
          <p:nvSpPr>
            <p:cNvPr id="54" name="Text Box 55"/>
            <p:cNvSpPr txBox="1">
              <a:spLocks noChangeArrowheads="1"/>
            </p:cNvSpPr>
            <p:nvPr/>
          </p:nvSpPr>
          <p:spPr bwMode="auto">
            <a:xfrm>
              <a:off x="3694401" y="3146594"/>
              <a:ext cx="36420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③</a:t>
              </a:r>
            </a:p>
          </p:txBody>
        </p:sp>
        <p:sp>
          <p:nvSpPr>
            <p:cNvPr id="55" name="Text Box 56"/>
            <p:cNvSpPr txBox="1">
              <a:spLocks noChangeArrowheads="1"/>
            </p:cNvSpPr>
            <p:nvPr/>
          </p:nvSpPr>
          <p:spPr bwMode="auto">
            <a:xfrm>
              <a:off x="3694401" y="2661829"/>
              <a:ext cx="36420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②</a:t>
              </a:r>
            </a:p>
          </p:txBody>
        </p:sp>
        <p:sp>
          <p:nvSpPr>
            <p:cNvPr id="56" name="Text Box 57"/>
            <p:cNvSpPr txBox="1">
              <a:spLocks noChangeArrowheads="1"/>
            </p:cNvSpPr>
            <p:nvPr/>
          </p:nvSpPr>
          <p:spPr bwMode="auto">
            <a:xfrm>
              <a:off x="3694401" y="2196631"/>
              <a:ext cx="36420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①</a:t>
              </a:r>
            </a:p>
          </p:txBody>
        </p:sp>
        <p:sp>
          <p:nvSpPr>
            <p:cNvPr id="57" name="Freeform 58"/>
            <p:cNvSpPr>
              <a:spLocks/>
            </p:cNvSpPr>
            <p:nvPr/>
          </p:nvSpPr>
          <p:spPr bwMode="auto">
            <a:xfrm>
              <a:off x="1323139" y="2023625"/>
              <a:ext cx="491468" cy="303724"/>
            </a:xfrm>
            <a:custGeom>
              <a:avLst/>
              <a:gdLst>
                <a:gd name="T0" fmla="*/ 0 w 1008"/>
                <a:gd name="T1" fmla="*/ 192 h 192"/>
                <a:gd name="T2" fmla="*/ 0 w 1008"/>
                <a:gd name="T3" fmla="*/ 0 h 192"/>
                <a:gd name="T4" fmla="*/ 1008 w 1008"/>
                <a:gd name="T5" fmla="*/ 0 h 192"/>
                <a:gd name="T6" fmla="*/ 1008 w 1008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192">
                  <a:moveTo>
                    <a:pt x="0" y="192"/>
                  </a:moveTo>
                  <a:lnTo>
                    <a:pt x="0" y="0"/>
                  </a:lnTo>
                  <a:lnTo>
                    <a:pt x="1008" y="0"/>
                  </a:lnTo>
                  <a:lnTo>
                    <a:pt x="1008" y="192"/>
                  </a:lnTo>
                </a:path>
              </a:pathLst>
            </a:custGeom>
            <a:solidFill>
              <a:srgbClr val="FFCC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Line 59"/>
            <p:cNvSpPr>
              <a:spLocks noChangeShapeType="1"/>
            </p:cNvSpPr>
            <p:nvPr/>
          </p:nvSpPr>
          <p:spPr bwMode="auto">
            <a:xfrm>
              <a:off x="3287622" y="2857903"/>
              <a:ext cx="0" cy="768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Line 60"/>
            <p:cNvSpPr>
              <a:spLocks noChangeShapeType="1"/>
            </p:cNvSpPr>
            <p:nvPr/>
          </p:nvSpPr>
          <p:spPr bwMode="auto">
            <a:xfrm>
              <a:off x="1323139" y="4057417"/>
              <a:ext cx="0" cy="75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Text Box 61"/>
            <p:cNvSpPr txBox="1">
              <a:spLocks noChangeArrowheads="1"/>
            </p:cNvSpPr>
            <p:nvPr/>
          </p:nvSpPr>
          <p:spPr bwMode="auto">
            <a:xfrm>
              <a:off x="1413380" y="1990305"/>
              <a:ext cx="30328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 dirty="0"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61" name="Text Box 62"/>
            <p:cNvSpPr txBox="1">
              <a:spLocks noChangeArrowheads="1"/>
            </p:cNvSpPr>
            <p:nvPr/>
          </p:nvSpPr>
          <p:spPr bwMode="auto">
            <a:xfrm>
              <a:off x="1928449" y="3202636"/>
              <a:ext cx="29046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微软雅黑" pitchFamily="34" charset="-122"/>
                  <a:ea typeface="微软雅黑" pitchFamily="34" charset="-122"/>
                </a:rPr>
                <a:t>c</a:t>
              </a:r>
            </a:p>
          </p:txBody>
        </p:sp>
        <p:sp>
          <p:nvSpPr>
            <p:cNvPr id="62" name="Text Box 63"/>
            <p:cNvSpPr txBox="1">
              <a:spLocks noChangeArrowheads="1"/>
            </p:cNvSpPr>
            <p:nvPr/>
          </p:nvSpPr>
          <p:spPr bwMode="auto">
            <a:xfrm>
              <a:off x="1952050" y="2631073"/>
              <a:ext cx="32092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微软雅黑" pitchFamily="34" charset="-122"/>
                  <a:ea typeface="微软雅黑" pitchFamily="34" charset="-122"/>
                </a:rPr>
                <a:t>b</a:t>
              </a:r>
            </a:p>
          </p:txBody>
        </p:sp>
        <p:sp>
          <p:nvSpPr>
            <p:cNvPr id="63" name="Line 64"/>
            <p:cNvSpPr>
              <a:spLocks noChangeShapeType="1"/>
            </p:cNvSpPr>
            <p:nvPr/>
          </p:nvSpPr>
          <p:spPr bwMode="auto">
            <a:xfrm>
              <a:off x="5392326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Line 65"/>
            <p:cNvSpPr>
              <a:spLocks noChangeShapeType="1"/>
            </p:cNvSpPr>
            <p:nvPr/>
          </p:nvSpPr>
          <p:spPr bwMode="auto">
            <a:xfrm>
              <a:off x="5603351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Line 66"/>
            <p:cNvSpPr>
              <a:spLocks noChangeShapeType="1"/>
            </p:cNvSpPr>
            <p:nvPr/>
          </p:nvSpPr>
          <p:spPr bwMode="auto">
            <a:xfrm>
              <a:off x="7287393" y="3389739"/>
              <a:ext cx="8413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Line 67"/>
            <p:cNvSpPr>
              <a:spLocks noChangeShapeType="1"/>
            </p:cNvSpPr>
            <p:nvPr/>
          </p:nvSpPr>
          <p:spPr bwMode="auto">
            <a:xfrm>
              <a:off x="8128720" y="3314129"/>
              <a:ext cx="0" cy="151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Line 68"/>
            <p:cNvSpPr>
              <a:spLocks noChangeShapeType="1"/>
            </p:cNvSpPr>
            <p:nvPr/>
          </p:nvSpPr>
          <p:spPr bwMode="auto">
            <a:xfrm>
              <a:off x="7708056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Line 69"/>
            <p:cNvSpPr>
              <a:spLocks noChangeShapeType="1"/>
            </p:cNvSpPr>
            <p:nvPr/>
          </p:nvSpPr>
          <p:spPr bwMode="auto">
            <a:xfrm>
              <a:off x="6444678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Text Box 72"/>
            <p:cNvSpPr txBox="1">
              <a:spLocks noChangeArrowheads="1"/>
            </p:cNvSpPr>
            <p:nvPr/>
          </p:nvSpPr>
          <p:spPr bwMode="auto">
            <a:xfrm>
              <a:off x="3807039" y="3918907"/>
              <a:ext cx="90281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40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时分复用</a:t>
              </a:r>
            </a:p>
          </p:txBody>
        </p:sp>
        <p:sp>
          <p:nvSpPr>
            <p:cNvPr id="70" name="Text Box 73"/>
            <p:cNvSpPr txBox="1">
              <a:spLocks noChangeArrowheads="1"/>
            </p:cNvSpPr>
            <p:nvPr/>
          </p:nvSpPr>
          <p:spPr bwMode="auto">
            <a:xfrm>
              <a:off x="5814378" y="3348731"/>
              <a:ext cx="41069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#2</a:t>
              </a:r>
            </a:p>
          </p:txBody>
        </p:sp>
        <p:sp>
          <p:nvSpPr>
            <p:cNvPr id="71" name="Text Box 74"/>
            <p:cNvSpPr txBox="1">
              <a:spLocks noChangeArrowheads="1"/>
            </p:cNvSpPr>
            <p:nvPr/>
          </p:nvSpPr>
          <p:spPr bwMode="auto">
            <a:xfrm>
              <a:off x="6697353" y="3348731"/>
              <a:ext cx="41069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#3</a:t>
              </a:r>
            </a:p>
          </p:txBody>
        </p:sp>
        <p:sp>
          <p:nvSpPr>
            <p:cNvPr id="72" name="Text Box 75"/>
            <p:cNvSpPr txBox="1">
              <a:spLocks noChangeArrowheads="1"/>
            </p:cNvSpPr>
            <p:nvPr/>
          </p:nvSpPr>
          <p:spPr bwMode="auto">
            <a:xfrm>
              <a:off x="7538680" y="3348731"/>
              <a:ext cx="41069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#4</a:t>
              </a:r>
            </a:p>
          </p:txBody>
        </p:sp>
        <p:sp>
          <p:nvSpPr>
            <p:cNvPr id="73" name="Line 76"/>
            <p:cNvSpPr>
              <a:spLocks noChangeShapeType="1"/>
            </p:cNvSpPr>
            <p:nvPr/>
          </p:nvSpPr>
          <p:spPr bwMode="auto">
            <a:xfrm>
              <a:off x="5252106" y="3669113"/>
              <a:ext cx="1052352" cy="303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Line 77"/>
            <p:cNvSpPr>
              <a:spLocks noChangeShapeType="1"/>
            </p:cNvSpPr>
            <p:nvPr/>
          </p:nvSpPr>
          <p:spPr bwMode="auto">
            <a:xfrm>
              <a:off x="6024015" y="3669113"/>
              <a:ext cx="420662" cy="303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Line 78"/>
            <p:cNvSpPr>
              <a:spLocks noChangeShapeType="1"/>
            </p:cNvSpPr>
            <p:nvPr/>
          </p:nvSpPr>
          <p:spPr bwMode="auto">
            <a:xfrm flipH="1">
              <a:off x="6515483" y="3669113"/>
              <a:ext cx="351247" cy="303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Line 79"/>
            <p:cNvSpPr>
              <a:spLocks noChangeShapeType="1"/>
            </p:cNvSpPr>
            <p:nvPr/>
          </p:nvSpPr>
          <p:spPr bwMode="auto">
            <a:xfrm flipV="1">
              <a:off x="6655704" y="3669113"/>
              <a:ext cx="1052352" cy="303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Text Box 80"/>
            <p:cNvSpPr txBox="1">
              <a:spLocks noChangeArrowheads="1"/>
            </p:cNvSpPr>
            <p:nvPr/>
          </p:nvSpPr>
          <p:spPr bwMode="auto">
            <a:xfrm>
              <a:off x="518863" y="1993171"/>
              <a:ext cx="54373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4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用户</a:t>
              </a:r>
            </a:p>
          </p:txBody>
        </p:sp>
        <p:sp>
          <p:nvSpPr>
            <p:cNvPr id="78" name="Line 81"/>
            <p:cNvSpPr>
              <a:spLocks noChangeShapeType="1"/>
            </p:cNvSpPr>
            <p:nvPr/>
          </p:nvSpPr>
          <p:spPr bwMode="auto">
            <a:xfrm>
              <a:off x="1253723" y="2327349"/>
              <a:ext cx="231434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Line 82"/>
            <p:cNvSpPr>
              <a:spLocks noChangeShapeType="1"/>
            </p:cNvSpPr>
            <p:nvPr/>
          </p:nvSpPr>
          <p:spPr bwMode="auto">
            <a:xfrm>
              <a:off x="1253723" y="2934795"/>
              <a:ext cx="231434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Line 83"/>
            <p:cNvSpPr>
              <a:spLocks noChangeShapeType="1"/>
            </p:cNvSpPr>
            <p:nvPr/>
          </p:nvSpPr>
          <p:spPr bwMode="auto">
            <a:xfrm>
              <a:off x="1253723" y="3540959"/>
              <a:ext cx="231434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Line 84"/>
            <p:cNvSpPr>
              <a:spLocks noChangeShapeType="1"/>
            </p:cNvSpPr>
            <p:nvPr/>
          </p:nvSpPr>
          <p:spPr bwMode="auto">
            <a:xfrm>
              <a:off x="1253723" y="4148406"/>
              <a:ext cx="231434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2" name="Group 85"/>
            <p:cNvGrpSpPr>
              <a:grpSpLocks/>
            </p:cNvGrpSpPr>
            <p:nvPr/>
          </p:nvGrpSpPr>
          <p:grpSpPr bwMode="auto">
            <a:xfrm>
              <a:off x="4764802" y="2778448"/>
              <a:ext cx="3367338" cy="871442"/>
              <a:chOff x="1655" y="1570"/>
              <a:chExt cx="2919" cy="1497"/>
            </a:xfrm>
          </p:grpSpPr>
          <p:sp>
            <p:nvSpPr>
              <p:cNvPr id="91" name="Line 86"/>
              <p:cNvSpPr>
                <a:spLocks noChangeShapeType="1"/>
              </p:cNvSpPr>
              <p:nvPr/>
            </p:nvSpPr>
            <p:spPr bwMode="auto">
              <a:xfrm>
                <a:off x="1655" y="1570"/>
                <a:ext cx="0" cy="1497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Line 87"/>
              <p:cNvSpPr>
                <a:spLocks noChangeShapeType="1"/>
              </p:cNvSpPr>
              <p:nvPr/>
            </p:nvSpPr>
            <p:spPr bwMode="auto">
              <a:xfrm>
                <a:off x="2381" y="1570"/>
                <a:ext cx="0" cy="1497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3" name="Line 88"/>
              <p:cNvSpPr>
                <a:spLocks noChangeShapeType="1"/>
              </p:cNvSpPr>
              <p:nvPr/>
            </p:nvSpPr>
            <p:spPr bwMode="auto">
              <a:xfrm>
                <a:off x="3107" y="1570"/>
                <a:ext cx="0" cy="1497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4" name="Line 89"/>
              <p:cNvSpPr>
                <a:spLocks noChangeShapeType="1"/>
              </p:cNvSpPr>
              <p:nvPr/>
            </p:nvSpPr>
            <p:spPr bwMode="auto">
              <a:xfrm>
                <a:off x="3833" y="1570"/>
                <a:ext cx="0" cy="1497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5" name="Line 90"/>
              <p:cNvSpPr>
                <a:spLocks noChangeShapeType="1"/>
              </p:cNvSpPr>
              <p:nvPr/>
            </p:nvSpPr>
            <p:spPr bwMode="auto">
              <a:xfrm>
                <a:off x="4574" y="1570"/>
                <a:ext cx="0" cy="1497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83" name="矩形 82"/>
            <p:cNvSpPr/>
            <p:nvPr/>
          </p:nvSpPr>
          <p:spPr>
            <a:xfrm>
              <a:off x="4660026" y="2025454"/>
              <a:ext cx="3468694" cy="6565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CN" altLang="zh-CN" sz="1400" b="1" dirty="0" smtClean="0">
                  <a:solidFill>
                    <a:srgbClr val="000066"/>
                  </a:solidFill>
                  <a:latin typeface="微软雅黑" pitchFamily="34" charset="-122"/>
                  <a:ea typeface="微软雅黑" pitchFamily="34" charset="-122"/>
                </a:rPr>
                <a:t>当用户</a:t>
              </a:r>
              <a:r>
                <a:rPr lang="zh-CN" altLang="zh-CN" sz="1400" b="1" dirty="0">
                  <a:solidFill>
                    <a:srgbClr val="000066"/>
                  </a:solidFill>
                  <a:latin typeface="微软雅黑" pitchFamily="34" charset="-122"/>
                  <a:ea typeface="微软雅黑" pitchFamily="34" charset="-122"/>
                </a:rPr>
                <a:t>暂时无数据发送时</a:t>
              </a:r>
              <a:r>
                <a:rPr lang="zh-CN" altLang="zh-CN" sz="1400" b="1" dirty="0" smtClean="0">
                  <a:solidFill>
                    <a:srgbClr val="000066"/>
                  </a:solidFill>
                  <a:latin typeface="微软雅黑" pitchFamily="34" charset="-122"/>
                  <a:ea typeface="微软雅黑" pitchFamily="34" charset="-122"/>
                </a:rPr>
                <a:t>，分</a:t>
              </a:r>
              <a:r>
                <a:rPr lang="zh-CN" altLang="zh-CN" sz="1400" b="1" dirty="0">
                  <a:solidFill>
                    <a:srgbClr val="000066"/>
                  </a:solidFill>
                  <a:latin typeface="微软雅黑" pitchFamily="34" charset="-122"/>
                  <a:ea typeface="微软雅黑" pitchFamily="34" charset="-122"/>
                </a:rPr>
                <a:t>配给该用户的时隙只能处于</a:t>
              </a:r>
              <a:r>
                <a:rPr lang="zh-CN" altLang="zh-CN" sz="1400" b="1" dirty="0" smtClean="0">
                  <a:solidFill>
                    <a:srgbClr val="000066"/>
                  </a:solidFill>
                  <a:latin typeface="微软雅黑" pitchFamily="34" charset="-122"/>
                  <a:ea typeface="微软雅黑" pitchFamily="34" charset="-122"/>
                </a:rPr>
                <a:t>空闲状态</a:t>
              </a:r>
              <a:r>
                <a:rPr lang="zh-CN" altLang="en-US" sz="1400" b="1" dirty="0" smtClean="0">
                  <a:solidFill>
                    <a:srgbClr val="000066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400" b="1" dirty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Text Box 21"/>
            <p:cNvSpPr txBox="1">
              <a:spLocks noChangeArrowheads="1"/>
            </p:cNvSpPr>
            <p:nvPr/>
          </p:nvSpPr>
          <p:spPr bwMode="auto">
            <a:xfrm>
              <a:off x="7261014" y="2923261"/>
              <a:ext cx="30328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85" name="Text Box 22"/>
            <p:cNvSpPr txBox="1">
              <a:spLocks noChangeArrowheads="1"/>
            </p:cNvSpPr>
            <p:nvPr/>
          </p:nvSpPr>
          <p:spPr bwMode="auto">
            <a:xfrm>
              <a:off x="4936955" y="2923261"/>
              <a:ext cx="32092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 dirty="0">
                  <a:latin typeface="微软雅黑" pitchFamily="34" charset="-122"/>
                  <a:ea typeface="微软雅黑" pitchFamily="34" charset="-122"/>
                </a:rPr>
                <a:t>b</a:t>
              </a:r>
            </a:p>
          </p:txBody>
        </p:sp>
        <p:sp>
          <p:nvSpPr>
            <p:cNvPr id="86" name="Text Box 26"/>
            <p:cNvSpPr txBox="1">
              <a:spLocks noChangeArrowheads="1"/>
            </p:cNvSpPr>
            <p:nvPr/>
          </p:nvSpPr>
          <p:spPr bwMode="auto">
            <a:xfrm>
              <a:off x="5785222" y="2923261"/>
              <a:ext cx="32092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 dirty="0">
                  <a:latin typeface="微软雅黑" pitchFamily="34" charset="-122"/>
                  <a:ea typeface="微软雅黑" pitchFamily="34" charset="-122"/>
                </a:rPr>
                <a:t>b</a:t>
              </a:r>
            </a:p>
          </p:txBody>
        </p:sp>
        <p:sp>
          <p:nvSpPr>
            <p:cNvPr id="87" name="Text Box 28"/>
            <p:cNvSpPr txBox="1">
              <a:spLocks noChangeArrowheads="1"/>
            </p:cNvSpPr>
            <p:nvPr/>
          </p:nvSpPr>
          <p:spPr bwMode="auto">
            <a:xfrm>
              <a:off x="4738425" y="2923261"/>
              <a:ext cx="30328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88" name="Text Box 71"/>
            <p:cNvSpPr txBox="1">
              <a:spLocks noChangeArrowheads="1"/>
            </p:cNvSpPr>
            <p:nvPr/>
          </p:nvSpPr>
          <p:spPr bwMode="auto">
            <a:xfrm>
              <a:off x="7884375" y="2923261"/>
              <a:ext cx="32092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微软雅黑" pitchFamily="34" charset="-122"/>
                  <a:ea typeface="微软雅黑" pitchFamily="34" charset="-122"/>
                </a:rPr>
                <a:t>d</a:t>
              </a:r>
            </a:p>
          </p:txBody>
        </p:sp>
        <p:sp>
          <p:nvSpPr>
            <p:cNvPr id="89" name="Text Box 27"/>
            <p:cNvSpPr txBox="1">
              <a:spLocks noChangeArrowheads="1"/>
            </p:cNvSpPr>
            <p:nvPr/>
          </p:nvSpPr>
          <p:spPr bwMode="auto">
            <a:xfrm>
              <a:off x="5998832" y="2923261"/>
              <a:ext cx="29046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 dirty="0">
                  <a:latin typeface="微软雅黑" pitchFamily="34" charset="-122"/>
                  <a:ea typeface="微软雅黑" pitchFamily="34" charset="-122"/>
                </a:rPr>
                <a:t>c</a:t>
              </a:r>
            </a:p>
          </p:txBody>
        </p:sp>
        <p:sp>
          <p:nvSpPr>
            <p:cNvPr id="90" name="Text Box 70"/>
            <p:cNvSpPr txBox="1">
              <a:spLocks noChangeArrowheads="1"/>
            </p:cNvSpPr>
            <p:nvPr/>
          </p:nvSpPr>
          <p:spPr bwMode="auto">
            <a:xfrm>
              <a:off x="6829632" y="2923261"/>
              <a:ext cx="29046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 dirty="0">
                  <a:latin typeface="微软雅黑" pitchFamily="34" charset="-122"/>
                  <a:ea typeface="微软雅黑" pitchFamily="34" charset="-122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49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统计时分复用 </a:t>
            </a:r>
            <a:r>
              <a:rPr lang="en-US" altLang="zh-CN" dirty="0"/>
              <a:t>STDM  (Statistic TDM)</a:t>
            </a:r>
            <a:endParaRPr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556963" y="1041663"/>
            <a:ext cx="8048776" cy="2987040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Freeform 85"/>
          <p:cNvSpPr>
            <a:spLocks/>
          </p:cNvSpPr>
          <p:nvPr/>
        </p:nvSpPr>
        <p:spPr bwMode="auto">
          <a:xfrm>
            <a:off x="6858997" y="2336523"/>
            <a:ext cx="234229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00FFCC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Freeform 86"/>
          <p:cNvSpPr>
            <a:spLocks/>
          </p:cNvSpPr>
          <p:nvPr/>
        </p:nvSpPr>
        <p:spPr bwMode="auto">
          <a:xfrm>
            <a:off x="7800044" y="2336523"/>
            <a:ext cx="234229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CC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Freeform 87"/>
          <p:cNvSpPr>
            <a:spLocks/>
          </p:cNvSpPr>
          <p:nvPr/>
        </p:nvSpPr>
        <p:spPr bwMode="auto">
          <a:xfrm>
            <a:off x="7485902" y="2336523"/>
            <a:ext cx="235607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66FF33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Freeform 88"/>
          <p:cNvSpPr>
            <a:spLocks/>
          </p:cNvSpPr>
          <p:nvPr/>
        </p:nvSpPr>
        <p:spPr bwMode="auto">
          <a:xfrm>
            <a:off x="7171760" y="2336523"/>
            <a:ext cx="235607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00FFCC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Freeform 89"/>
          <p:cNvSpPr>
            <a:spLocks/>
          </p:cNvSpPr>
          <p:nvPr/>
        </p:nvSpPr>
        <p:spPr bwMode="auto">
          <a:xfrm>
            <a:off x="6544855" y="2336523"/>
            <a:ext cx="235606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FF66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Freeform 90"/>
          <p:cNvSpPr>
            <a:spLocks/>
          </p:cNvSpPr>
          <p:nvPr/>
        </p:nvSpPr>
        <p:spPr bwMode="auto">
          <a:xfrm>
            <a:off x="6230712" y="2336523"/>
            <a:ext cx="235606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FF66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Freeform 91"/>
          <p:cNvSpPr>
            <a:spLocks/>
          </p:cNvSpPr>
          <p:nvPr/>
        </p:nvSpPr>
        <p:spPr bwMode="auto">
          <a:xfrm>
            <a:off x="5917948" y="2336523"/>
            <a:ext cx="234229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CC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 Box 92"/>
          <p:cNvSpPr txBox="1">
            <a:spLocks noChangeArrowheads="1"/>
          </p:cNvSpPr>
          <p:nvPr/>
        </p:nvSpPr>
        <p:spPr bwMode="auto">
          <a:xfrm>
            <a:off x="717510" y="1397026"/>
            <a:ext cx="54373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14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</a:p>
        </p:txBody>
      </p:sp>
      <p:sp>
        <p:nvSpPr>
          <p:cNvPr id="99" name="Freeform 93"/>
          <p:cNvSpPr>
            <a:spLocks/>
          </p:cNvSpPr>
          <p:nvPr/>
        </p:nvSpPr>
        <p:spPr bwMode="auto">
          <a:xfrm>
            <a:off x="3225527" y="1429624"/>
            <a:ext cx="549748" cy="323044"/>
          </a:xfrm>
          <a:custGeom>
            <a:avLst/>
            <a:gdLst>
              <a:gd name="T0" fmla="*/ 0 w 1008"/>
              <a:gd name="T1" fmla="*/ 192 h 192"/>
              <a:gd name="T2" fmla="*/ 0 w 1008"/>
              <a:gd name="T3" fmla="*/ 0 h 192"/>
              <a:gd name="T4" fmla="*/ 1008 w 1008"/>
              <a:gd name="T5" fmla="*/ 0 h 192"/>
              <a:gd name="T6" fmla="*/ 1008 w 100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CC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Freeform 94"/>
          <p:cNvSpPr>
            <a:spLocks/>
          </p:cNvSpPr>
          <p:nvPr/>
        </p:nvSpPr>
        <p:spPr bwMode="auto">
          <a:xfrm>
            <a:off x="1579037" y="2075713"/>
            <a:ext cx="1098120" cy="321773"/>
          </a:xfrm>
          <a:custGeom>
            <a:avLst/>
            <a:gdLst>
              <a:gd name="T0" fmla="*/ 0 w 1008"/>
              <a:gd name="T1" fmla="*/ 192 h 192"/>
              <a:gd name="T2" fmla="*/ 0 w 1008"/>
              <a:gd name="T3" fmla="*/ 0 h 192"/>
              <a:gd name="T4" fmla="*/ 1008 w 1008"/>
              <a:gd name="T5" fmla="*/ 0 h 192"/>
              <a:gd name="T6" fmla="*/ 1008 w 100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FF66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Freeform 95"/>
          <p:cNvSpPr>
            <a:spLocks/>
          </p:cNvSpPr>
          <p:nvPr/>
        </p:nvSpPr>
        <p:spPr bwMode="auto">
          <a:xfrm>
            <a:off x="2127407" y="2720531"/>
            <a:ext cx="1098120" cy="323044"/>
          </a:xfrm>
          <a:custGeom>
            <a:avLst/>
            <a:gdLst>
              <a:gd name="T0" fmla="*/ 0 w 1008"/>
              <a:gd name="T1" fmla="*/ 192 h 192"/>
              <a:gd name="T2" fmla="*/ 0 w 1008"/>
              <a:gd name="T3" fmla="*/ 0 h 192"/>
              <a:gd name="T4" fmla="*/ 1008 w 1008"/>
              <a:gd name="T5" fmla="*/ 0 h 192"/>
              <a:gd name="T6" fmla="*/ 1008 w 100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00FFCC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Freeform 96"/>
          <p:cNvSpPr>
            <a:spLocks/>
          </p:cNvSpPr>
          <p:nvPr/>
        </p:nvSpPr>
        <p:spPr bwMode="auto">
          <a:xfrm>
            <a:off x="2677157" y="3365348"/>
            <a:ext cx="548370" cy="323044"/>
          </a:xfrm>
          <a:custGeom>
            <a:avLst/>
            <a:gdLst>
              <a:gd name="T0" fmla="*/ 0 w 1008"/>
              <a:gd name="T1" fmla="*/ 192 h 192"/>
              <a:gd name="T2" fmla="*/ 0 w 1008"/>
              <a:gd name="T3" fmla="*/ 0 h 192"/>
              <a:gd name="T4" fmla="*/ 1008 w 1008"/>
              <a:gd name="T5" fmla="*/ 0 h 192"/>
              <a:gd name="T6" fmla="*/ 1008 w 100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66FF33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Text Box 97"/>
          <p:cNvSpPr txBox="1">
            <a:spLocks noChangeArrowheads="1"/>
          </p:cNvSpPr>
          <p:nvPr/>
        </p:nvSpPr>
        <p:spPr bwMode="auto">
          <a:xfrm>
            <a:off x="1185763" y="1400373"/>
            <a:ext cx="3193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A</a:t>
            </a:r>
          </a:p>
        </p:txBody>
      </p:sp>
      <p:sp>
        <p:nvSpPr>
          <p:cNvPr id="104" name="Text Box 98"/>
          <p:cNvSpPr txBox="1">
            <a:spLocks noChangeArrowheads="1"/>
          </p:cNvSpPr>
          <p:nvPr/>
        </p:nvSpPr>
        <p:spPr bwMode="auto">
          <a:xfrm>
            <a:off x="1185763" y="2045189"/>
            <a:ext cx="3080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B</a:t>
            </a:r>
          </a:p>
        </p:txBody>
      </p:sp>
      <p:sp>
        <p:nvSpPr>
          <p:cNvPr id="105" name="Text Box 99"/>
          <p:cNvSpPr txBox="1">
            <a:spLocks noChangeArrowheads="1"/>
          </p:cNvSpPr>
          <p:nvPr/>
        </p:nvSpPr>
        <p:spPr bwMode="auto">
          <a:xfrm>
            <a:off x="1185763" y="2691279"/>
            <a:ext cx="3048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C</a:t>
            </a:r>
          </a:p>
        </p:txBody>
      </p:sp>
      <p:sp>
        <p:nvSpPr>
          <p:cNvPr id="106" name="Text Box 100"/>
          <p:cNvSpPr txBox="1">
            <a:spLocks noChangeArrowheads="1"/>
          </p:cNvSpPr>
          <p:nvPr/>
        </p:nvSpPr>
        <p:spPr bwMode="auto">
          <a:xfrm>
            <a:off x="1185763" y="3336096"/>
            <a:ext cx="3273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D</a:t>
            </a:r>
          </a:p>
        </p:txBody>
      </p:sp>
      <p:sp>
        <p:nvSpPr>
          <p:cNvPr id="107" name="Line 101"/>
          <p:cNvSpPr>
            <a:spLocks noChangeShapeType="1"/>
          </p:cNvSpPr>
          <p:nvPr/>
        </p:nvSpPr>
        <p:spPr bwMode="auto">
          <a:xfrm>
            <a:off x="5682343" y="2659567"/>
            <a:ext cx="2587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Text Box 102"/>
          <p:cNvSpPr txBox="1">
            <a:spLocks noChangeArrowheads="1"/>
          </p:cNvSpPr>
          <p:nvPr/>
        </p:nvSpPr>
        <p:spPr bwMode="auto">
          <a:xfrm>
            <a:off x="3344018" y="1416906"/>
            <a:ext cx="2888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a</a:t>
            </a:r>
          </a:p>
        </p:txBody>
      </p:sp>
      <p:sp>
        <p:nvSpPr>
          <p:cNvPr id="109" name="Text Box 105"/>
          <p:cNvSpPr txBox="1">
            <a:spLocks noChangeArrowheads="1"/>
          </p:cNvSpPr>
          <p:nvPr/>
        </p:nvSpPr>
        <p:spPr bwMode="auto">
          <a:xfrm>
            <a:off x="1742997" y="2064267"/>
            <a:ext cx="3048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b</a:t>
            </a:r>
          </a:p>
        </p:txBody>
      </p:sp>
      <p:sp>
        <p:nvSpPr>
          <p:cNvPr id="110" name="Text Box 106"/>
          <p:cNvSpPr txBox="1">
            <a:spLocks noChangeArrowheads="1"/>
          </p:cNvSpPr>
          <p:nvPr/>
        </p:nvSpPr>
        <p:spPr bwMode="auto">
          <a:xfrm>
            <a:off x="2808047" y="2701453"/>
            <a:ext cx="2776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c</a:t>
            </a:r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2810803" y="3365348"/>
            <a:ext cx="3032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d</a:t>
            </a:r>
          </a:p>
        </p:txBody>
      </p:sp>
      <p:sp>
        <p:nvSpPr>
          <p:cNvPr id="112" name="Text Box 111"/>
          <p:cNvSpPr txBox="1">
            <a:spLocks noChangeArrowheads="1"/>
          </p:cNvSpPr>
          <p:nvPr/>
        </p:nvSpPr>
        <p:spPr bwMode="auto">
          <a:xfrm>
            <a:off x="3972795" y="1461421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113" name="Text Box 112"/>
          <p:cNvSpPr txBox="1">
            <a:spLocks noChangeArrowheads="1"/>
          </p:cNvSpPr>
          <p:nvPr/>
        </p:nvSpPr>
        <p:spPr bwMode="auto">
          <a:xfrm>
            <a:off x="3972795" y="2121499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114" name="Text Box 113"/>
          <p:cNvSpPr txBox="1">
            <a:spLocks noChangeArrowheads="1"/>
          </p:cNvSpPr>
          <p:nvPr/>
        </p:nvSpPr>
        <p:spPr bwMode="auto">
          <a:xfrm>
            <a:off x="3972795" y="2782850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115" name="Text Box 114"/>
          <p:cNvSpPr txBox="1">
            <a:spLocks noChangeArrowheads="1"/>
          </p:cNvSpPr>
          <p:nvPr/>
        </p:nvSpPr>
        <p:spPr bwMode="auto">
          <a:xfrm>
            <a:off x="3972795" y="3442930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116" name="Text Box 115"/>
          <p:cNvSpPr txBox="1">
            <a:spLocks noChangeArrowheads="1"/>
          </p:cNvSpPr>
          <p:nvPr/>
        </p:nvSpPr>
        <p:spPr bwMode="auto">
          <a:xfrm>
            <a:off x="8235452" y="2554382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117" name="Line 116"/>
          <p:cNvSpPr>
            <a:spLocks noChangeShapeType="1"/>
          </p:cNvSpPr>
          <p:nvPr/>
        </p:nvSpPr>
        <p:spPr bwMode="auto">
          <a:xfrm>
            <a:off x="2127407" y="2317361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Line 117"/>
          <p:cNvSpPr>
            <a:spLocks noChangeShapeType="1"/>
          </p:cNvSpPr>
          <p:nvPr/>
        </p:nvSpPr>
        <p:spPr bwMode="auto">
          <a:xfrm>
            <a:off x="2677156" y="2962178"/>
            <a:ext cx="0" cy="8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Line 118"/>
          <p:cNvSpPr>
            <a:spLocks noChangeShapeType="1"/>
          </p:cNvSpPr>
          <p:nvPr/>
        </p:nvSpPr>
        <p:spPr bwMode="auto">
          <a:xfrm>
            <a:off x="3225526" y="2317361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Line 119"/>
          <p:cNvSpPr>
            <a:spLocks noChangeShapeType="1"/>
          </p:cNvSpPr>
          <p:nvPr/>
        </p:nvSpPr>
        <p:spPr bwMode="auto">
          <a:xfrm>
            <a:off x="2127407" y="3608267"/>
            <a:ext cx="0" cy="80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Line 120"/>
          <p:cNvSpPr>
            <a:spLocks noChangeShapeType="1"/>
          </p:cNvSpPr>
          <p:nvPr/>
        </p:nvSpPr>
        <p:spPr bwMode="auto">
          <a:xfrm>
            <a:off x="3775275" y="2962178"/>
            <a:ext cx="0" cy="8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Line 121"/>
          <p:cNvSpPr>
            <a:spLocks noChangeShapeType="1"/>
          </p:cNvSpPr>
          <p:nvPr/>
        </p:nvSpPr>
        <p:spPr bwMode="auto">
          <a:xfrm>
            <a:off x="3775275" y="3608267"/>
            <a:ext cx="0" cy="80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Line 122"/>
          <p:cNvSpPr>
            <a:spLocks noChangeShapeType="1"/>
          </p:cNvSpPr>
          <p:nvPr/>
        </p:nvSpPr>
        <p:spPr bwMode="auto">
          <a:xfrm>
            <a:off x="5839413" y="2740965"/>
            <a:ext cx="0" cy="16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Line 123"/>
          <p:cNvSpPr>
            <a:spLocks noChangeShapeType="1"/>
          </p:cNvSpPr>
          <p:nvPr/>
        </p:nvSpPr>
        <p:spPr bwMode="auto">
          <a:xfrm>
            <a:off x="6466318" y="2740965"/>
            <a:ext cx="0" cy="16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Line 124"/>
          <p:cNvSpPr>
            <a:spLocks noChangeShapeType="1"/>
          </p:cNvSpPr>
          <p:nvPr/>
        </p:nvSpPr>
        <p:spPr bwMode="auto">
          <a:xfrm>
            <a:off x="7093225" y="2740965"/>
            <a:ext cx="0" cy="16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Line 125"/>
          <p:cNvSpPr>
            <a:spLocks noChangeShapeType="1"/>
          </p:cNvSpPr>
          <p:nvPr/>
        </p:nvSpPr>
        <p:spPr bwMode="auto">
          <a:xfrm>
            <a:off x="5839413" y="2821089"/>
            <a:ext cx="62690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Line 126"/>
          <p:cNvSpPr>
            <a:spLocks noChangeShapeType="1"/>
          </p:cNvSpPr>
          <p:nvPr/>
        </p:nvSpPr>
        <p:spPr bwMode="auto">
          <a:xfrm>
            <a:off x="6466318" y="2821089"/>
            <a:ext cx="62690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Line 127"/>
          <p:cNvSpPr>
            <a:spLocks noChangeShapeType="1"/>
          </p:cNvSpPr>
          <p:nvPr/>
        </p:nvSpPr>
        <p:spPr bwMode="auto">
          <a:xfrm>
            <a:off x="7093225" y="2821089"/>
            <a:ext cx="6282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Text Box 128"/>
          <p:cNvSpPr txBox="1">
            <a:spLocks noChangeArrowheads="1"/>
          </p:cNvSpPr>
          <p:nvPr/>
        </p:nvSpPr>
        <p:spPr bwMode="auto">
          <a:xfrm>
            <a:off x="6042635" y="3443451"/>
            <a:ext cx="13596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3 </a:t>
            </a:r>
            <a:r>
              <a:rPr kumimoji="1" lang="zh-CN" altLang="en-US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个 </a:t>
            </a:r>
            <a:r>
              <a: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STDM </a:t>
            </a:r>
            <a:r>
              <a:rPr kumimoji="1" lang="zh-CN" altLang="en-US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帧</a:t>
            </a:r>
          </a:p>
        </p:txBody>
      </p:sp>
      <p:sp>
        <p:nvSpPr>
          <p:cNvPr id="130" name="Text Box 129"/>
          <p:cNvSpPr txBox="1">
            <a:spLocks noChangeArrowheads="1"/>
          </p:cNvSpPr>
          <p:nvPr/>
        </p:nvSpPr>
        <p:spPr bwMode="auto">
          <a:xfrm>
            <a:off x="5934483" y="2785140"/>
            <a:ext cx="4106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#1</a:t>
            </a:r>
          </a:p>
        </p:txBody>
      </p:sp>
      <p:sp>
        <p:nvSpPr>
          <p:cNvPr id="131" name="Line 130"/>
          <p:cNvSpPr>
            <a:spLocks noChangeShapeType="1"/>
          </p:cNvSpPr>
          <p:nvPr/>
        </p:nvSpPr>
        <p:spPr bwMode="auto">
          <a:xfrm>
            <a:off x="4207997" y="1750124"/>
            <a:ext cx="902117" cy="70315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Line 131"/>
          <p:cNvSpPr>
            <a:spLocks noChangeShapeType="1"/>
          </p:cNvSpPr>
          <p:nvPr/>
        </p:nvSpPr>
        <p:spPr bwMode="auto">
          <a:xfrm>
            <a:off x="4269998" y="2384768"/>
            <a:ext cx="866647" cy="17424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Line 132"/>
          <p:cNvSpPr>
            <a:spLocks noChangeShapeType="1"/>
          </p:cNvSpPr>
          <p:nvPr/>
        </p:nvSpPr>
        <p:spPr bwMode="auto">
          <a:xfrm flipV="1">
            <a:off x="4269998" y="2720530"/>
            <a:ext cx="866647" cy="298879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Line 133"/>
          <p:cNvSpPr>
            <a:spLocks noChangeShapeType="1"/>
          </p:cNvSpPr>
          <p:nvPr/>
        </p:nvSpPr>
        <p:spPr bwMode="auto">
          <a:xfrm flipV="1">
            <a:off x="4207998" y="2829798"/>
            <a:ext cx="928648" cy="82425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5" name="Text Box 134"/>
          <p:cNvSpPr txBox="1">
            <a:spLocks noChangeArrowheads="1"/>
          </p:cNvSpPr>
          <p:nvPr/>
        </p:nvSpPr>
        <p:spPr bwMode="auto">
          <a:xfrm>
            <a:off x="4269998" y="3135147"/>
            <a:ext cx="3642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④</a:t>
            </a:r>
          </a:p>
        </p:txBody>
      </p:sp>
      <p:sp>
        <p:nvSpPr>
          <p:cNvPr id="136" name="Text Box 135"/>
          <p:cNvSpPr txBox="1">
            <a:spLocks noChangeArrowheads="1"/>
          </p:cNvSpPr>
          <p:nvPr/>
        </p:nvSpPr>
        <p:spPr bwMode="auto">
          <a:xfrm>
            <a:off x="4269998" y="2634019"/>
            <a:ext cx="3642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③</a:t>
            </a:r>
          </a:p>
        </p:txBody>
      </p:sp>
      <p:sp>
        <p:nvSpPr>
          <p:cNvPr id="137" name="Text Box 136"/>
          <p:cNvSpPr txBox="1">
            <a:spLocks noChangeArrowheads="1"/>
          </p:cNvSpPr>
          <p:nvPr/>
        </p:nvSpPr>
        <p:spPr bwMode="auto">
          <a:xfrm>
            <a:off x="4269998" y="2096063"/>
            <a:ext cx="3642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②</a:t>
            </a:r>
          </a:p>
        </p:txBody>
      </p:sp>
      <p:sp>
        <p:nvSpPr>
          <p:cNvPr id="138" name="Text Box 137"/>
          <p:cNvSpPr txBox="1">
            <a:spLocks noChangeArrowheads="1"/>
          </p:cNvSpPr>
          <p:nvPr/>
        </p:nvSpPr>
        <p:spPr bwMode="auto">
          <a:xfrm>
            <a:off x="4269998" y="1577157"/>
            <a:ext cx="3642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①</a:t>
            </a:r>
          </a:p>
        </p:txBody>
      </p:sp>
      <p:sp>
        <p:nvSpPr>
          <p:cNvPr id="139" name="Freeform 138"/>
          <p:cNvSpPr>
            <a:spLocks/>
          </p:cNvSpPr>
          <p:nvPr/>
        </p:nvSpPr>
        <p:spPr bwMode="auto">
          <a:xfrm>
            <a:off x="1579037" y="1429624"/>
            <a:ext cx="548370" cy="323044"/>
          </a:xfrm>
          <a:custGeom>
            <a:avLst/>
            <a:gdLst>
              <a:gd name="T0" fmla="*/ 0 w 1008"/>
              <a:gd name="T1" fmla="*/ 192 h 192"/>
              <a:gd name="T2" fmla="*/ 0 w 1008"/>
              <a:gd name="T3" fmla="*/ 0 h 192"/>
              <a:gd name="T4" fmla="*/ 1008 w 1008"/>
              <a:gd name="T5" fmla="*/ 0 h 192"/>
              <a:gd name="T6" fmla="*/ 1008 w 100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CC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0" name="Line 139"/>
          <p:cNvSpPr>
            <a:spLocks noChangeShapeType="1"/>
          </p:cNvSpPr>
          <p:nvPr/>
        </p:nvSpPr>
        <p:spPr bwMode="auto">
          <a:xfrm>
            <a:off x="3775275" y="2317361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1" name="Line 140"/>
          <p:cNvSpPr>
            <a:spLocks noChangeShapeType="1"/>
          </p:cNvSpPr>
          <p:nvPr/>
        </p:nvSpPr>
        <p:spPr bwMode="auto">
          <a:xfrm>
            <a:off x="1657572" y="3608267"/>
            <a:ext cx="0" cy="80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Text Box 141"/>
          <p:cNvSpPr txBox="1">
            <a:spLocks noChangeArrowheads="1"/>
          </p:cNvSpPr>
          <p:nvPr/>
        </p:nvSpPr>
        <p:spPr bwMode="auto">
          <a:xfrm>
            <a:off x="1716818" y="1404188"/>
            <a:ext cx="2888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a</a:t>
            </a:r>
          </a:p>
        </p:txBody>
      </p:sp>
      <p:sp>
        <p:nvSpPr>
          <p:cNvPr id="143" name="Text Box 142"/>
          <p:cNvSpPr txBox="1">
            <a:spLocks noChangeArrowheads="1"/>
          </p:cNvSpPr>
          <p:nvPr/>
        </p:nvSpPr>
        <p:spPr bwMode="auto">
          <a:xfrm>
            <a:off x="2255544" y="2691279"/>
            <a:ext cx="2776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c</a:t>
            </a:r>
          </a:p>
        </p:txBody>
      </p:sp>
      <p:sp>
        <p:nvSpPr>
          <p:cNvPr id="144" name="Text Box 143"/>
          <p:cNvSpPr txBox="1">
            <a:spLocks noChangeArrowheads="1"/>
          </p:cNvSpPr>
          <p:nvPr/>
        </p:nvSpPr>
        <p:spPr bwMode="auto">
          <a:xfrm>
            <a:off x="2281723" y="2066812"/>
            <a:ext cx="3048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b</a:t>
            </a:r>
          </a:p>
        </p:txBody>
      </p:sp>
      <p:sp>
        <p:nvSpPr>
          <p:cNvPr id="145" name="Line 144"/>
          <p:cNvSpPr>
            <a:spLocks noChangeShapeType="1"/>
          </p:cNvSpPr>
          <p:nvPr/>
        </p:nvSpPr>
        <p:spPr bwMode="auto">
          <a:xfrm>
            <a:off x="6544855" y="2579442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6" name="Line 145"/>
          <p:cNvSpPr>
            <a:spLocks noChangeShapeType="1"/>
          </p:cNvSpPr>
          <p:nvPr/>
        </p:nvSpPr>
        <p:spPr bwMode="auto">
          <a:xfrm>
            <a:off x="6780461" y="2579442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" name="Line 146"/>
          <p:cNvSpPr>
            <a:spLocks noChangeShapeType="1"/>
          </p:cNvSpPr>
          <p:nvPr/>
        </p:nvSpPr>
        <p:spPr bwMode="auto">
          <a:xfrm>
            <a:off x="7721509" y="2740965"/>
            <a:ext cx="0" cy="16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8" name="Line 147"/>
          <p:cNvSpPr>
            <a:spLocks noChangeShapeType="1"/>
          </p:cNvSpPr>
          <p:nvPr/>
        </p:nvSpPr>
        <p:spPr bwMode="auto">
          <a:xfrm>
            <a:off x="7721509" y="2579442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Freeform 150"/>
          <p:cNvSpPr>
            <a:spLocks/>
          </p:cNvSpPr>
          <p:nvPr/>
        </p:nvSpPr>
        <p:spPr bwMode="auto">
          <a:xfrm>
            <a:off x="5839413" y="2336523"/>
            <a:ext cx="78535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0" name="Freeform 151"/>
          <p:cNvSpPr>
            <a:spLocks/>
          </p:cNvSpPr>
          <p:nvPr/>
        </p:nvSpPr>
        <p:spPr bwMode="auto">
          <a:xfrm>
            <a:off x="6152176" y="2336523"/>
            <a:ext cx="78536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1" name="Freeform 152"/>
          <p:cNvSpPr>
            <a:spLocks/>
          </p:cNvSpPr>
          <p:nvPr/>
        </p:nvSpPr>
        <p:spPr bwMode="auto">
          <a:xfrm>
            <a:off x="6466318" y="2336523"/>
            <a:ext cx="78536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Freeform 153"/>
          <p:cNvSpPr>
            <a:spLocks/>
          </p:cNvSpPr>
          <p:nvPr/>
        </p:nvSpPr>
        <p:spPr bwMode="auto">
          <a:xfrm>
            <a:off x="6780460" y="2336523"/>
            <a:ext cx="78536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Freeform 154"/>
          <p:cNvSpPr>
            <a:spLocks/>
          </p:cNvSpPr>
          <p:nvPr/>
        </p:nvSpPr>
        <p:spPr bwMode="auto">
          <a:xfrm>
            <a:off x="7093225" y="2336523"/>
            <a:ext cx="78535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4" name="Freeform 155"/>
          <p:cNvSpPr>
            <a:spLocks/>
          </p:cNvSpPr>
          <p:nvPr/>
        </p:nvSpPr>
        <p:spPr bwMode="auto">
          <a:xfrm>
            <a:off x="7407367" y="2336523"/>
            <a:ext cx="78535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5" name="Freeform 156"/>
          <p:cNvSpPr>
            <a:spLocks/>
          </p:cNvSpPr>
          <p:nvPr/>
        </p:nvSpPr>
        <p:spPr bwMode="auto">
          <a:xfrm>
            <a:off x="7721509" y="2336523"/>
            <a:ext cx="78535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Text Box 157"/>
          <p:cNvSpPr txBox="1">
            <a:spLocks noChangeArrowheads="1"/>
          </p:cNvSpPr>
          <p:nvPr/>
        </p:nvSpPr>
        <p:spPr bwMode="auto">
          <a:xfrm>
            <a:off x="6544855" y="2785140"/>
            <a:ext cx="4106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#2</a:t>
            </a:r>
          </a:p>
        </p:txBody>
      </p:sp>
      <p:sp>
        <p:nvSpPr>
          <p:cNvPr id="157" name="Text Box 158"/>
          <p:cNvSpPr txBox="1">
            <a:spLocks noChangeArrowheads="1"/>
          </p:cNvSpPr>
          <p:nvPr/>
        </p:nvSpPr>
        <p:spPr bwMode="auto">
          <a:xfrm>
            <a:off x="7155226" y="2785140"/>
            <a:ext cx="4106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#3</a:t>
            </a:r>
          </a:p>
        </p:txBody>
      </p:sp>
      <p:sp>
        <p:nvSpPr>
          <p:cNvPr id="159" name="Line 160"/>
          <p:cNvSpPr>
            <a:spLocks noChangeShapeType="1"/>
          </p:cNvSpPr>
          <p:nvPr/>
        </p:nvSpPr>
        <p:spPr bwMode="auto">
          <a:xfrm>
            <a:off x="6152177" y="3062736"/>
            <a:ext cx="549748" cy="4031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0" name="Line 161"/>
          <p:cNvSpPr>
            <a:spLocks noChangeShapeType="1"/>
          </p:cNvSpPr>
          <p:nvPr/>
        </p:nvSpPr>
        <p:spPr bwMode="auto">
          <a:xfrm>
            <a:off x="6780461" y="3062736"/>
            <a:ext cx="0" cy="4031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Line 162"/>
          <p:cNvSpPr>
            <a:spLocks noChangeShapeType="1"/>
          </p:cNvSpPr>
          <p:nvPr/>
        </p:nvSpPr>
        <p:spPr bwMode="auto">
          <a:xfrm flipH="1">
            <a:off x="6937532" y="3062736"/>
            <a:ext cx="391300" cy="4031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Line 163"/>
          <p:cNvSpPr>
            <a:spLocks noChangeShapeType="1"/>
          </p:cNvSpPr>
          <p:nvPr/>
        </p:nvSpPr>
        <p:spPr bwMode="auto">
          <a:xfrm>
            <a:off x="1500502" y="1752668"/>
            <a:ext cx="2587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" name="Line 164"/>
          <p:cNvSpPr>
            <a:spLocks noChangeShapeType="1"/>
          </p:cNvSpPr>
          <p:nvPr/>
        </p:nvSpPr>
        <p:spPr bwMode="auto">
          <a:xfrm>
            <a:off x="1500502" y="2397486"/>
            <a:ext cx="2587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Line 165"/>
          <p:cNvSpPr>
            <a:spLocks noChangeShapeType="1"/>
          </p:cNvSpPr>
          <p:nvPr/>
        </p:nvSpPr>
        <p:spPr bwMode="auto">
          <a:xfrm>
            <a:off x="1500502" y="3043575"/>
            <a:ext cx="2587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5" name="Line 166"/>
          <p:cNvSpPr>
            <a:spLocks noChangeShapeType="1"/>
          </p:cNvSpPr>
          <p:nvPr/>
        </p:nvSpPr>
        <p:spPr bwMode="auto">
          <a:xfrm>
            <a:off x="1500502" y="3688391"/>
            <a:ext cx="2587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6" name="Line 170"/>
          <p:cNvSpPr>
            <a:spLocks noChangeShapeType="1"/>
          </p:cNvSpPr>
          <p:nvPr/>
        </p:nvSpPr>
        <p:spPr bwMode="auto">
          <a:xfrm>
            <a:off x="5833901" y="2109750"/>
            <a:ext cx="0" cy="864843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7" name="Line 171"/>
          <p:cNvSpPr>
            <a:spLocks noChangeShapeType="1"/>
          </p:cNvSpPr>
          <p:nvPr/>
        </p:nvSpPr>
        <p:spPr bwMode="auto">
          <a:xfrm>
            <a:off x="6462185" y="2109750"/>
            <a:ext cx="0" cy="864843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8" name="Line 172"/>
          <p:cNvSpPr>
            <a:spLocks noChangeShapeType="1"/>
          </p:cNvSpPr>
          <p:nvPr/>
        </p:nvSpPr>
        <p:spPr bwMode="auto">
          <a:xfrm>
            <a:off x="7090469" y="2109750"/>
            <a:ext cx="0" cy="864843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9" name="Line 173"/>
          <p:cNvSpPr>
            <a:spLocks noChangeShapeType="1"/>
          </p:cNvSpPr>
          <p:nvPr/>
        </p:nvSpPr>
        <p:spPr bwMode="auto">
          <a:xfrm>
            <a:off x="7717375" y="2109750"/>
            <a:ext cx="0" cy="864843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5342807" y="1102535"/>
            <a:ext cx="2879799" cy="910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STDM 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帧</a:t>
            </a:r>
            <a:r>
              <a:rPr lang="zh-CN" altLang="en-US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不是固定分配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时隙，而是</a:t>
            </a:r>
            <a:r>
              <a:rPr lang="zh-CN" altLang="en-US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按需动态地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分配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时隙，因此可以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提高线路的利用率。</a:t>
            </a:r>
          </a:p>
        </p:txBody>
      </p:sp>
      <p:sp>
        <p:nvSpPr>
          <p:cNvPr id="172" name="Text Box 103"/>
          <p:cNvSpPr txBox="1">
            <a:spLocks noChangeArrowheads="1"/>
          </p:cNvSpPr>
          <p:nvPr/>
        </p:nvSpPr>
        <p:spPr bwMode="auto">
          <a:xfrm>
            <a:off x="7779377" y="2333330"/>
            <a:ext cx="2888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a</a:t>
            </a:r>
          </a:p>
        </p:txBody>
      </p:sp>
      <p:sp>
        <p:nvSpPr>
          <p:cNvPr id="173" name="Text Box 104"/>
          <p:cNvSpPr txBox="1">
            <a:spLocks noChangeArrowheads="1"/>
          </p:cNvSpPr>
          <p:nvPr/>
        </p:nvSpPr>
        <p:spPr bwMode="auto">
          <a:xfrm>
            <a:off x="6211424" y="2333330"/>
            <a:ext cx="3048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b</a:t>
            </a:r>
          </a:p>
        </p:txBody>
      </p:sp>
      <p:sp>
        <p:nvSpPr>
          <p:cNvPr id="174" name="Text Box 108"/>
          <p:cNvSpPr txBox="1">
            <a:spLocks noChangeArrowheads="1"/>
          </p:cNvSpPr>
          <p:nvPr/>
        </p:nvSpPr>
        <p:spPr bwMode="auto">
          <a:xfrm>
            <a:off x="6506276" y="2333330"/>
            <a:ext cx="3048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b</a:t>
            </a:r>
          </a:p>
        </p:txBody>
      </p:sp>
      <p:sp>
        <p:nvSpPr>
          <p:cNvPr id="175" name="Text Box 109"/>
          <p:cNvSpPr txBox="1">
            <a:spLocks noChangeArrowheads="1"/>
          </p:cNvSpPr>
          <p:nvPr/>
        </p:nvSpPr>
        <p:spPr bwMode="auto">
          <a:xfrm>
            <a:off x="6819040" y="2333330"/>
            <a:ext cx="2776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c</a:t>
            </a:r>
          </a:p>
        </p:txBody>
      </p:sp>
      <p:sp>
        <p:nvSpPr>
          <p:cNvPr id="176" name="Text Box 110"/>
          <p:cNvSpPr txBox="1">
            <a:spLocks noChangeArrowheads="1"/>
          </p:cNvSpPr>
          <p:nvPr/>
        </p:nvSpPr>
        <p:spPr bwMode="auto">
          <a:xfrm>
            <a:off x="5891769" y="2333330"/>
            <a:ext cx="2888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</a:rPr>
              <a:t>a</a:t>
            </a:r>
          </a:p>
        </p:txBody>
      </p:sp>
      <p:sp>
        <p:nvSpPr>
          <p:cNvPr id="177" name="Text Box 148"/>
          <p:cNvSpPr txBox="1">
            <a:spLocks noChangeArrowheads="1"/>
          </p:cNvSpPr>
          <p:nvPr/>
        </p:nvSpPr>
        <p:spPr bwMode="auto">
          <a:xfrm>
            <a:off x="7142825" y="2333330"/>
            <a:ext cx="2776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c</a:t>
            </a:r>
          </a:p>
        </p:txBody>
      </p:sp>
      <p:sp>
        <p:nvSpPr>
          <p:cNvPr id="178" name="Text Box 149"/>
          <p:cNvSpPr txBox="1">
            <a:spLocks noChangeArrowheads="1"/>
          </p:cNvSpPr>
          <p:nvPr/>
        </p:nvSpPr>
        <p:spPr bwMode="auto">
          <a:xfrm>
            <a:off x="7447323" y="2333330"/>
            <a:ext cx="3032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d</a:t>
            </a:r>
          </a:p>
        </p:txBody>
      </p:sp>
      <p:sp>
        <p:nvSpPr>
          <p:cNvPr id="179" name="等腰三角形 178"/>
          <p:cNvSpPr/>
          <p:nvPr/>
        </p:nvSpPr>
        <p:spPr>
          <a:xfrm rot="5400000">
            <a:off x="4071718" y="2313974"/>
            <a:ext cx="1837509" cy="704668"/>
          </a:xfrm>
          <a:prstGeom prst="triangle">
            <a:avLst>
              <a:gd name="adj" fmla="val 49526"/>
            </a:avLst>
          </a:prstGeom>
          <a:solidFill>
            <a:srgbClr val="FFC000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dirty="0"/>
          </a:p>
        </p:txBody>
      </p:sp>
      <p:sp>
        <p:nvSpPr>
          <p:cNvPr id="180" name="矩形 179"/>
          <p:cNvSpPr/>
          <p:nvPr/>
        </p:nvSpPr>
        <p:spPr>
          <a:xfrm>
            <a:off x="4620721" y="249035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集中器</a:t>
            </a:r>
          </a:p>
        </p:txBody>
      </p:sp>
      <p:cxnSp>
        <p:nvCxnSpPr>
          <p:cNvPr id="182" name="直接连接符 181"/>
          <p:cNvCxnSpPr>
            <a:stCxn id="179" idx="0"/>
          </p:cNvCxnSpPr>
          <p:nvPr/>
        </p:nvCxnSpPr>
        <p:spPr>
          <a:xfrm>
            <a:off x="5342807" y="2657599"/>
            <a:ext cx="221988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3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78">
            <a:extLst>
              <a:ext uri="{FF2B5EF4-FFF2-40B4-BE49-F238E27FC236}">
                <a16:creationId xmlns:a16="http://schemas.microsoft.com/office/drawing/2014/main" id="{6CE837A9-9AA7-4A06-9926-6B1979571EB4}"/>
              </a:ext>
            </a:extLst>
          </p:cNvPr>
          <p:cNvSpPr/>
          <p:nvPr/>
        </p:nvSpPr>
        <p:spPr>
          <a:xfrm>
            <a:off x="574060" y="1856247"/>
            <a:ext cx="7101582" cy="2941757"/>
          </a:xfrm>
          <a:prstGeom prst="roundRect">
            <a:avLst>
              <a:gd name="adj" fmla="val 842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311" y="441635"/>
            <a:ext cx="6165609" cy="659315"/>
          </a:xfrm>
        </p:spPr>
        <p:txBody>
          <a:bodyPr/>
          <a:lstStyle/>
          <a:p>
            <a:r>
              <a:rPr lang="zh-CN" altLang="en-US" dirty="0"/>
              <a:t>物理层机械特性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4060" y="937998"/>
            <a:ext cx="7886700" cy="3736587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涉及接口的物理结构，通常采用接线器来实现机械上的连接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定义接线器的</a:t>
            </a:r>
            <a:r>
              <a:rPr lang="zh-CN" altLang="en-US" sz="18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形状和尺寸、引线数目和排列、固定和锁定装置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等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buNone/>
            </a:pPr>
            <a:endParaRPr lang="zh-CN" altLang="en-US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674585"/>
            <a:ext cx="2057400" cy="273844"/>
          </a:xfrm>
        </p:spPr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F4F5477-0D5B-4A4F-A827-2A7A65375F7F}"/>
              </a:ext>
            </a:extLst>
          </p:cNvPr>
          <p:cNvGrpSpPr/>
          <p:nvPr/>
        </p:nvGrpSpPr>
        <p:grpSpPr>
          <a:xfrm>
            <a:off x="665328" y="1980224"/>
            <a:ext cx="6906796" cy="2694723"/>
            <a:chOff x="974679" y="2525230"/>
            <a:chExt cx="9121486" cy="370803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74680" y="2525230"/>
              <a:ext cx="2887636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702165" y="4433262"/>
              <a:ext cx="2394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7" name="Picture 5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98797" y="2525230"/>
              <a:ext cx="2826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74679" y="4433262"/>
              <a:ext cx="6618301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9" name="Picture 7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946165" y="2525230"/>
              <a:ext cx="315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7845653" y="1980224"/>
            <a:ext cx="415498" cy="25273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各种类型物理接口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C40DDBD-BAC2-4D40-8FEB-5D6110D630DC}"/>
              </a:ext>
            </a:extLst>
          </p:cNvPr>
          <p:cNvSpPr txBox="1"/>
          <p:nvPr/>
        </p:nvSpPr>
        <p:spPr>
          <a:xfrm>
            <a:off x="0" y="4831821"/>
            <a:ext cx="163090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35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物理层基本概念</a:t>
            </a:r>
          </a:p>
        </p:txBody>
      </p:sp>
    </p:spTree>
    <p:extLst>
      <p:ext uri="{BB962C8B-B14F-4D97-AF65-F5344CB8AC3E}">
        <p14:creationId xmlns:p14="http://schemas.microsoft.com/office/powerpoint/2010/main" val="1321704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2.4.2 </a:t>
            </a:r>
            <a:r>
              <a:rPr lang="zh-CN" altLang="en-US" dirty="0" smtClean="0"/>
              <a:t>波分复用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46643" y="1104901"/>
            <a:ext cx="8052214" cy="3249386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 flipH="1">
            <a:off x="5844729" y="2193603"/>
            <a:ext cx="1558440" cy="183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 1550 nm           0 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 1551 nm           1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 1552 nm           2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 1553 nm           3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 1554 nm           4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 1555 nm           5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 1556 nm           6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 1557 nm           7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04343" y="2197384"/>
            <a:ext cx="1697901" cy="183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0  </a:t>
            </a:r>
            <a:r>
              <a:rPr kumimoji="1" lang="en-US" altLang="zh-CN" sz="1200" b="1" dirty="0" smtClean="0"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1550 nm    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1    </a:t>
            </a:r>
            <a:r>
              <a:rPr kumimoji="1" lang="en-US" altLang="zh-CN" sz="1200" b="1" dirty="0" smtClean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1551 nm  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2 </a:t>
            </a:r>
            <a:r>
              <a:rPr kumimoji="1" lang="en-US" altLang="zh-CN" sz="1200" b="1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1552 nm  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3  </a:t>
            </a:r>
            <a:r>
              <a:rPr kumimoji="1" lang="en-US" altLang="zh-CN" sz="1200" b="1" dirty="0" smtClean="0"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1553 nm  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4 </a:t>
            </a:r>
            <a:r>
              <a:rPr kumimoji="1" lang="en-US" altLang="zh-CN" sz="1200" b="1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1554 nm  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5  </a:t>
            </a:r>
            <a:r>
              <a:rPr kumimoji="1" lang="en-US" altLang="zh-CN" sz="1200" b="1" dirty="0" smtClean="0"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1555 nm  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6  </a:t>
            </a:r>
            <a:r>
              <a:rPr kumimoji="1" lang="en-US" altLang="zh-CN" sz="1200" b="1" dirty="0" smtClean="0"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1556 nm  </a:t>
            </a: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7 </a:t>
            </a:r>
            <a:r>
              <a:rPr kumimoji="1" lang="en-US" altLang="zh-CN" sz="1200" b="1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1557 nm  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23524" y="2641023"/>
            <a:ext cx="915868" cy="738664"/>
          </a:xfrm>
          <a:prstGeom prst="rect">
            <a:avLst/>
          </a:prstGeom>
          <a:solidFill>
            <a:srgbClr val="00FFCC"/>
          </a:solidFill>
          <a:ln w="19050">
            <a:solidFill>
              <a:srgbClr val="333399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黑体" pitchFamily="2" charset="-122"/>
              </a:rPr>
              <a:t>8 </a:t>
            </a:r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黑体" pitchFamily="2" charset="-122"/>
                <a:sym typeface="Symbol" pitchFamily="18" charset="2"/>
              </a:rPr>
              <a:t> </a:t>
            </a:r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黑体" pitchFamily="2" charset="-122"/>
              </a:rPr>
              <a:t>2.5 </a:t>
            </a:r>
            <a:r>
              <a:rPr kumimoji="1" lang="en-US" altLang="zh-CN" sz="1400" b="1" dirty="0" err="1" smtClean="0">
                <a:solidFill>
                  <a:srgbClr val="000099"/>
                </a:solidFill>
                <a:latin typeface="+mn-lt"/>
                <a:ea typeface="黑体" pitchFamily="2" charset="-122"/>
              </a:rPr>
              <a:t>Gbit</a:t>
            </a:r>
            <a:r>
              <a:rPr kumimoji="1" lang="en-US" altLang="zh-CN" sz="1400" b="1" dirty="0" smtClean="0">
                <a:solidFill>
                  <a:srgbClr val="000099"/>
                </a:solidFill>
                <a:latin typeface="+mn-lt"/>
                <a:ea typeface="黑体" pitchFamily="2" charset="-122"/>
              </a:rPr>
              <a:t>/s</a:t>
            </a:r>
            <a:endParaRPr kumimoji="1" lang="en-US" altLang="zh-CN" sz="1400" b="1" dirty="0">
              <a:solidFill>
                <a:srgbClr val="000099"/>
              </a:solidFill>
              <a:latin typeface="+mn-lt"/>
              <a:ea typeface="黑体" pitchFamily="2" charset="-122"/>
            </a:endParaRPr>
          </a:p>
          <a:p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黑体" pitchFamily="2" charset="-122"/>
              </a:rPr>
              <a:t>1310 nm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949812" y="2422134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5949812" y="2641520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5949812" y="2859913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5949812" y="3080291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949812" y="3298683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949812" y="3519061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5949812" y="3737454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5949812" y="3957832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1780544" y="2422134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1780544" y="2641520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1780544" y="2859913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1780544" y="3080291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1780544" y="3298683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1780544" y="3519061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1780544" y="3737454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1780544" y="3957832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3238912" y="3186509"/>
            <a:ext cx="2605818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 rot="5400000">
            <a:off x="3811553" y="3083476"/>
            <a:ext cx="221371" cy="201103"/>
          </a:xfrm>
          <a:prstGeom prst="triangle">
            <a:avLst>
              <a:gd name="adj" fmla="val 50000"/>
            </a:avLst>
          </a:prstGeom>
          <a:solidFill>
            <a:srgbClr val="FF00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2088113" y="2361580"/>
            <a:ext cx="336605" cy="123094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2088113" y="2579973"/>
            <a:ext cx="336605" cy="122101"/>
          </a:xfrm>
          <a:prstGeom prst="rect">
            <a:avLst/>
          </a:prstGeom>
          <a:solidFill>
            <a:srgbClr val="CC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2088113" y="2799359"/>
            <a:ext cx="336605" cy="122102"/>
          </a:xfrm>
          <a:prstGeom prst="rect">
            <a:avLst/>
          </a:prstGeom>
          <a:solidFill>
            <a:srgbClr val="CCCC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2088113" y="3018744"/>
            <a:ext cx="336605" cy="122101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088113" y="3238129"/>
            <a:ext cx="336605" cy="122102"/>
          </a:xfrm>
          <a:prstGeom prst="rect">
            <a:avLst/>
          </a:prstGeom>
          <a:solidFill>
            <a:srgbClr val="FF99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2088113" y="3457514"/>
            <a:ext cx="336605" cy="122101"/>
          </a:xfrm>
          <a:prstGeom prst="rect">
            <a:avLst/>
          </a:prstGeom>
          <a:solidFill>
            <a:srgbClr val="00CC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2088113" y="3676900"/>
            <a:ext cx="336605" cy="122102"/>
          </a:xfrm>
          <a:prstGeom prst="rect">
            <a:avLst/>
          </a:prstGeom>
          <a:solidFill>
            <a:srgbClr val="FF00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2088113" y="3895292"/>
            <a:ext cx="336605" cy="123094"/>
          </a:xfrm>
          <a:prstGeom prst="rect">
            <a:avLst/>
          </a:prstGeom>
          <a:solidFill>
            <a:srgbClr val="3399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auto">
          <a:xfrm>
            <a:off x="3801397" y="2532324"/>
            <a:ext cx="86914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latin typeface="+mn-lt"/>
                <a:ea typeface="黑体" pitchFamily="2" charset="-122"/>
              </a:rPr>
              <a:t>20 </a:t>
            </a:r>
            <a:r>
              <a:rPr kumimoji="1" lang="en-US" altLang="zh-CN" sz="1400" b="1" dirty="0" err="1" smtClean="0">
                <a:latin typeface="+mn-lt"/>
                <a:ea typeface="黑体" pitchFamily="2" charset="-122"/>
              </a:rPr>
              <a:t>Gbit</a:t>
            </a:r>
            <a:r>
              <a:rPr kumimoji="1" lang="en-US" altLang="zh-CN" sz="1400" b="1" dirty="0" smtClean="0">
                <a:latin typeface="+mn-lt"/>
                <a:ea typeface="黑体" pitchFamily="2" charset="-122"/>
              </a:rPr>
              <a:t>/s</a:t>
            </a:r>
            <a:endParaRPr kumimoji="1" lang="en-US" altLang="zh-CN" sz="1400" b="1" dirty="0">
              <a:latin typeface="+mn-lt"/>
              <a:ea typeface="黑体" pitchFamily="2" charset="-122"/>
            </a:endParaRPr>
          </a:p>
        </p:txBody>
      </p:sp>
      <p:sp>
        <p:nvSpPr>
          <p:cNvPr id="37" name="AutoShape 34"/>
          <p:cNvSpPr>
            <a:spLocks noChangeArrowheads="1"/>
          </p:cNvSpPr>
          <p:nvPr/>
        </p:nvSpPr>
        <p:spPr bwMode="auto">
          <a:xfrm rot="16200000">
            <a:off x="2284915" y="3021143"/>
            <a:ext cx="2026088" cy="337682"/>
          </a:xfrm>
          <a:custGeom>
            <a:avLst/>
            <a:gdLst>
              <a:gd name="G0" fmla="+- 2408 0 0"/>
              <a:gd name="G1" fmla="+- 21600 0 2408"/>
              <a:gd name="G2" fmla="*/ 2408 1 2"/>
              <a:gd name="G3" fmla="+- 21600 0 G2"/>
              <a:gd name="G4" fmla="+/ 2408 21600 2"/>
              <a:gd name="G5" fmla="+/ G1 0 2"/>
              <a:gd name="G6" fmla="*/ 21600 21600 2408"/>
              <a:gd name="G7" fmla="*/ G6 1 2"/>
              <a:gd name="G8" fmla="+- 21600 0 G7"/>
              <a:gd name="G9" fmla="*/ 21600 1 2"/>
              <a:gd name="G10" fmla="+- 2408 0 G9"/>
              <a:gd name="G11" fmla="?: G10 G8 0"/>
              <a:gd name="G12" fmla="?: G10 G7 21600"/>
              <a:gd name="T0" fmla="*/ 20396 w 21600"/>
              <a:gd name="T1" fmla="*/ 10800 h 21600"/>
              <a:gd name="T2" fmla="*/ 10800 w 21600"/>
              <a:gd name="T3" fmla="*/ 21600 h 21600"/>
              <a:gd name="T4" fmla="*/ 1204 w 21600"/>
              <a:gd name="T5" fmla="*/ 10800 h 21600"/>
              <a:gd name="T6" fmla="*/ 10800 w 21600"/>
              <a:gd name="T7" fmla="*/ 0 h 21600"/>
              <a:gd name="T8" fmla="*/ 3004 w 21600"/>
              <a:gd name="T9" fmla="*/ 3004 h 21600"/>
              <a:gd name="T10" fmla="*/ 18596 w 21600"/>
              <a:gd name="T11" fmla="*/ 1859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408" y="21600"/>
                </a:lnTo>
                <a:lnTo>
                  <a:pt x="19192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38" name="AutoShape 35"/>
          <p:cNvSpPr>
            <a:spLocks noChangeArrowheads="1"/>
          </p:cNvSpPr>
          <p:nvPr/>
        </p:nvSpPr>
        <p:spPr bwMode="auto">
          <a:xfrm rot="5400000" flipH="1">
            <a:off x="4768466" y="3021681"/>
            <a:ext cx="2026088" cy="336605"/>
          </a:xfrm>
          <a:custGeom>
            <a:avLst/>
            <a:gdLst>
              <a:gd name="G0" fmla="+- 2408 0 0"/>
              <a:gd name="G1" fmla="+- 21600 0 2408"/>
              <a:gd name="G2" fmla="*/ 2408 1 2"/>
              <a:gd name="G3" fmla="+- 21600 0 G2"/>
              <a:gd name="G4" fmla="+/ 2408 21600 2"/>
              <a:gd name="G5" fmla="+/ G1 0 2"/>
              <a:gd name="G6" fmla="*/ 21600 21600 2408"/>
              <a:gd name="G7" fmla="*/ G6 1 2"/>
              <a:gd name="G8" fmla="+- 21600 0 G7"/>
              <a:gd name="G9" fmla="*/ 21600 1 2"/>
              <a:gd name="G10" fmla="+- 2408 0 G9"/>
              <a:gd name="G11" fmla="?: G10 G8 0"/>
              <a:gd name="G12" fmla="?: G10 G7 21600"/>
              <a:gd name="T0" fmla="*/ 20396 w 21600"/>
              <a:gd name="T1" fmla="*/ 10800 h 21600"/>
              <a:gd name="T2" fmla="*/ 10800 w 21600"/>
              <a:gd name="T3" fmla="*/ 21600 h 21600"/>
              <a:gd name="T4" fmla="*/ 1204 w 21600"/>
              <a:gd name="T5" fmla="*/ 10800 h 21600"/>
              <a:gd name="T6" fmla="*/ 10800 w 21600"/>
              <a:gd name="T7" fmla="*/ 0 h 21600"/>
              <a:gd name="T8" fmla="*/ 3004 w 21600"/>
              <a:gd name="T9" fmla="*/ 3004 h 21600"/>
              <a:gd name="T10" fmla="*/ 18596 w 21600"/>
              <a:gd name="T11" fmla="*/ 1859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408" y="21600"/>
                </a:lnTo>
                <a:lnTo>
                  <a:pt x="19192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FFCC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6702604" y="2361580"/>
            <a:ext cx="336606" cy="123094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6702604" y="2579973"/>
            <a:ext cx="336606" cy="122101"/>
          </a:xfrm>
          <a:prstGeom prst="rect">
            <a:avLst/>
          </a:prstGeom>
          <a:solidFill>
            <a:srgbClr val="CC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41" name="Rectangle 38"/>
          <p:cNvSpPr>
            <a:spLocks noChangeArrowheads="1"/>
          </p:cNvSpPr>
          <p:nvPr/>
        </p:nvSpPr>
        <p:spPr bwMode="auto">
          <a:xfrm>
            <a:off x="6702604" y="2799359"/>
            <a:ext cx="336606" cy="122102"/>
          </a:xfrm>
          <a:prstGeom prst="rect">
            <a:avLst/>
          </a:prstGeom>
          <a:solidFill>
            <a:srgbClr val="CCCC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6702604" y="3018744"/>
            <a:ext cx="336606" cy="122101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6702604" y="3238129"/>
            <a:ext cx="336606" cy="122102"/>
          </a:xfrm>
          <a:prstGeom prst="rect">
            <a:avLst/>
          </a:prstGeom>
          <a:solidFill>
            <a:srgbClr val="FF99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6702604" y="3457514"/>
            <a:ext cx="336606" cy="122101"/>
          </a:xfrm>
          <a:prstGeom prst="rect">
            <a:avLst/>
          </a:prstGeom>
          <a:solidFill>
            <a:srgbClr val="00CC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45" name="Rectangle 42"/>
          <p:cNvSpPr>
            <a:spLocks noChangeArrowheads="1"/>
          </p:cNvSpPr>
          <p:nvPr/>
        </p:nvSpPr>
        <p:spPr bwMode="auto">
          <a:xfrm>
            <a:off x="6702604" y="3676900"/>
            <a:ext cx="336606" cy="122102"/>
          </a:xfrm>
          <a:prstGeom prst="rect">
            <a:avLst/>
          </a:prstGeom>
          <a:solidFill>
            <a:srgbClr val="FF00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6702604" y="3895292"/>
            <a:ext cx="336606" cy="123094"/>
          </a:xfrm>
          <a:prstGeom prst="rect">
            <a:avLst/>
          </a:prstGeom>
          <a:solidFill>
            <a:srgbClr val="3399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47" name="AutoShape 44"/>
          <p:cNvSpPr>
            <a:spLocks noChangeArrowheads="1"/>
          </p:cNvSpPr>
          <p:nvPr/>
        </p:nvSpPr>
        <p:spPr bwMode="auto">
          <a:xfrm rot="5400000">
            <a:off x="4442429" y="3084014"/>
            <a:ext cx="221371" cy="200028"/>
          </a:xfrm>
          <a:prstGeom prst="triangle">
            <a:avLst>
              <a:gd name="adj" fmla="val 50000"/>
            </a:avLst>
          </a:prstGeom>
          <a:solidFill>
            <a:srgbClr val="FF00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48" name="AutoShape 45"/>
          <p:cNvSpPr>
            <a:spLocks noChangeArrowheads="1"/>
          </p:cNvSpPr>
          <p:nvPr/>
        </p:nvSpPr>
        <p:spPr bwMode="auto">
          <a:xfrm rot="5400000">
            <a:off x="5089339" y="3083476"/>
            <a:ext cx="221371" cy="201103"/>
          </a:xfrm>
          <a:prstGeom prst="triangle">
            <a:avLst>
              <a:gd name="adj" fmla="val 50000"/>
            </a:avLst>
          </a:prstGeom>
          <a:solidFill>
            <a:srgbClr val="FF00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H="1">
            <a:off x="4205611" y="2791416"/>
            <a:ext cx="87109" cy="389136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50" name="Text Box 47"/>
          <p:cNvSpPr txBox="1">
            <a:spLocks noChangeArrowheads="1"/>
          </p:cNvSpPr>
          <p:nvPr/>
        </p:nvSpPr>
        <p:spPr bwMode="auto">
          <a:xfrm>
            <a:off x="3108224" y="2843439"/>
            <a:ext cx="39145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复</a:t>
            </a:r>
          </a:p>
          <a:p>
            <a:pPr algn="l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用</a:t>
            </a:r>
          </a:p>
          <a:p>
            <a:pPr algn="l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器</a:t>
            </a: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5584939" y="2843439"/>
            <a:ext cx="39145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分</a:t>
            </a:r>
          </a:p>
          <a:p>
            <a:pPr algn="l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用</a:t>
            </a:r>
          </a:p>
          <a:p>
            <a:pPr algn="l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器</a:t>
            </a:r>
          </a:p>
        </p:txBody>
      </p:sp>
      <p:sp>
        <p:nvSpPr>
          <p:cNvPr id="52" name="Text Box 49"/>
          <p:cNvSpPr txBox="1">
            <a:spLocks noChangeArrowheads="1"/>
          </p:cNvSpPr>
          <p:nvPr/>
        </p:nvSpPr>
        <p:spPr bwMode="auto">
          <a:xfrm>
            <a:off x="4599358" y="2594864"/>
            <a:ext cx="5672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+mn-lt"/>
                <a:ea typeface="黑体" pitchFamily="2" charset="-122"/>
              </a:rPr>
              <a:t>EDFA</a:t>
            </a:r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 flipH="1">
            <a:off x="4572472" y="2851971"/>
            <a:ext cx="296816" cy="27001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3888363" y="3343354"/>
            <a:ext cx="0" cy="1230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>
            <a:off x="4531607" y="3343354"/>
            <a:ext cx="0" cy="1230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3888363" y="3403909"/>
            <a:ext cx="64216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57" name="Text Box 55"/>
          <p:cNvSpPr txBox="1">
            <a:spLocks noChangeArrowheads="1"/>
          </p:cNvSpPr>
          <p:nvPr/>
        </p:nvSpPr>
        <p:spPr bwMode="auto">
          <a:xfrm>
            <a:off x="1857511" y="1797876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光调制器</a:t>
            </a:r>
          </a:p>
        </p:txBody>
      </p:sp>
      <p:sp>
        <p:nvSpPr>
          <p:cNvPr id="58" name="Line 56"/>
          <p:cNvSpPr>
            <a:spLocks noChangeShapeType="1"/>
          </p:cNvSpPr>
          <p:nvPr/>
        </p:nvSpPr>
        <p:spPr bwMode="auto">
          <a:xfrm>
            <a:off x="2254949" y="2041201"/>
            <a:ext cx="0" cy="3203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59" name="Text Box 57"/>
          <p:cNvSpPr txBox="1">
            <a:spLocks noChangeArrowheads="1"/>
          </p:cNvSpPr>
          <p:nvPr/>
        </p:nvSpPr>
        <p:spPr bwMode="auto">
          <a:xfrm>
            <a:off x="6472637" y="1807401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光解调器</a:t>
            </a:r>
          </a:p>
        </p:txBody>
      </p:sp>
      <p:sp>
        <p:nvSpPr>
          <p:cNvPr id="60" name="Line 58"/>
          <p:cNvSpPr>
            <a:spLocks noChangeShapeType="1"/>
          </p:cNvSpPr>
          <p:nvPr/>
        </p:nvSpPr>
        <p:spPr bwMode="auto">
          <a:xfrm>
            <a:off x="6863902" y="2041201"/>
            <a:ext cx="0" cy="3203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黑体" pitchFamily="2" charset="-122"/>
            </a:endParaRPr>
          </a:p>
        </p:txBody>
      </p:sp>
      <p:sp>
        <p:nvSpPr>
          <p:cNvPr id="61" name="Text Box 6"/>
          <p:cNvSpPr txBox="1">
            <a:spLocks noChangeArrowheads="1"/>
          </p:cNvSpPr>
          <p:nvPr/>
        </p:nvSpPr>
        <p:spPr bwMode="auto">
          <a:xfrm>
            <a:off x="7569983" y="2641023"/>
            <a:ext cx="834797" cy="738664"/>
          </a:xfrm>
          <a:prstGeom prst="rect">
            <a:avLst/>
          </a:prstGeom>
          <a:solidFill>
            <a:srgbClr val="00FFCC"/>
          </a:solidFill>
          <a:ln w="19050">
            <a:solidFill>
              <a:srgbClr val="333399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黑体" pitchFamily="2" charset="-122"/>
              </a:rPr>
              <a:t>8 </a:t>
            </a:r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黑体" pitchFamily="2" charset="-122"/>
                <a:sym typeface="Symbol" pitchFamily="18" charset="2"/>
              </a:rPr>
              <a:t> </a:t>
            </a:r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黑体" pitchFamily="2" charset="-122"/>
              </a:rPr>
              <a:t>2.5 </a:t>
            </a:r>
            <a:r>
              <a:rPr kumimoji="1" lang="en-US" altLang="zh-CN" sz="1400" b="1" dirty="0" err="1" smtClean="0">
                <a:solidFill>
                  <a:srgbClr val="000099"/>
                </a:solidFill>
                <a:latin typeface="+mn-lt"/>
                <a:ea typeface="黑体" pitchFamily="2" charset="-122"/>
              </a:rPr>
              <a:t>Gbit</a:t>
            </a:r>
            <a:r>
              <a:rPr kumimoji="1" lang="en-US" altLang="zh-CN" sz="1400" b="1" dirty="0" smtClean="0">
                <a:solidFill>
                  <a:srgbClr val="000099"/>
                </a:solidFill>
                <a:latin typeface="+mn-lt"/>
                <a:ea typeface="黑体" pitchFamily="2" charset="-122"/>
              </a:rPr>
              <a:t>/s</a:t>
            </a:r>
            <a:endParaRPr kumimoji="1" lang="en-US" altLang="zh-CN" sz="1400" b="1" dirty="0">
              <a:solidFill>
                <a:srgbClr val="000099"/>
              </a:solidFill>
              <a:latin typeface="+mn-lt"/>
              <a:ea typeface="黑体" pitchFamily="2" charset="-122"/>
            </a:endParaRPr>
          </a:p>
          <a:p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黑体" pitchFamily="2" charset="-122"/>
              </a:rPr>
              <a:t>1310 nm</a:t>
            </a:r>
          </a:p>
        </p:txBody>
      </p:sp>
      <p:sp>
        <p:nvSpPr>
          <p:cNvPr id="63" name="矩形 62"/>
          <p:cNvSpPr/>
          <p:nvPr/>
        </p:nvSpPr>
        <p:spPr>
          <a:xfrm>
            <a:off x="975359" y="1117599"/>
            <a:ext cx="7219405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波分复用 </a:t>
            </a: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WDM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(Wavelength Division Multiplexing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光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的频分复用。使用一根光纤来</a:t>
            </a:r>
            <a:r>
              <a:rPr lang="zh-CN" altLang="en-US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同时传输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多个光载波信号。</a:t>
            </a:r>
          </a:p>
        </p:txBody>
      </p:sp>
      <p:sp>
        <p:nvSpPr>
          <p:cNvPr id="64" name="Text Box 54"/>
          <p:cNvSpPr txBox="1">
            <a:spLocks noChangeArrowheads="1"/>
          </p:cNvSpPr>
          <p:nvPr/>
        </p:nvSpPr>
        <p:spPr bwMode="auto">
          <a:xfrm>
            <a:off x="3840603" y="3384458"/>
            <a:ext cx="7312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latin typeface="+mn-lt"/>
                <a:ea typeface="黑体" pitchFamily="2" charset="-122"/>
              </a:rPr>
              <a:t>120 km</a:t>
            </a:r>
          </a:p>
        </p:txBody>
      </p:sp>
    </p:spTree>
    <p:extLst>
      <p:ext uri="{BB962C8B-B14F-4D97-AF65-F5344CB8AC3E}">
        <p14:creationId xmlns:p14="http://schemas.microsoft.com/office/powerpoint/2010/main" val="21626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2.4.3  </a:t>
            </a:r>
            <a:r>
              <a:rPr lang="zh-CN" altLang="en-US" dirty="0"/>
              <a:t>码分复用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每一个用户可以在</a:t>
            </a:r>
            <a:r>
              <a:rPr lang="zh-CN" altLang="en-US" dirty="0">
                <a:solidFill>
                  <a:srgbClr val="C00000"/>
                </a:solidFill>
              </a:rPr>
              <a:t>同样的时间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C00000"/>
                </a:solidFill>
              </a:rPr>
              <a:t>同样的频带</a:t>
            </a:r>
            <a:r>
              <a:rPr lang="zh-CN" altLang="en-US" dirty="0"/>
              <a:t>进行通信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各</a:t>
            </a:r>
            <a:r>
              <a:rPr lang="zh-CN" altLang="en-US" dirty="0"/>
              <a:t>用户使用经过特殊挑选的不同码型，</a:t>
            </a:r>
            <a:r>
              <a:rPr lang="zh-CN" altLang="en-US" dirty="0" smtClean="0"/>
              <a:t>因此不会</a:t>
            </a:r>
            <a:r>
              <a:rPr lang="zh-CN" altLang="en-US" dirty="0"/>
              <a:t>造成干扰。</a:t>
            </a:r>
          </a:p>
          <a:p>
            <a:r>
              <a:rPr lang="zh-CN" altLang="en-US" dirty="0" smtClean="0"/>
              <a:t>当</a:t>
            </a:r>
            <a:r>
              <a:rPr lang="zh-CN" altLang="en-US" dirty="0" smtClean="0">
                <a:solidFill>
                  <a:srgbClr val="C00000"/>
                </a:solidFill>
              </a:rPr>
              <a:t>码分复用 </a:t>
            </a:r>
            <a:r>
              <a:rPr lang="en-US" altLang="zh-CN" dirty="0" smtClean="0">
                <a:solidFill>
                  <a:srgbClr val="C00000"/>
                </a:solidFill>
              </a:rPr>
              <a:t>CDM </a:t>
            </a:r>
            <a:r>
              <a:rPr lang="en-US" altLang="zh-CN" dirty="0"/>
              <a:t>(Code Division Multiplexing</a:t>
            </a:r>
            <a:r>
              <a:rPr lang="en-US" altLang="zh-CN" dirty="0" smtClean="0"/>
              <a:t>) </a:t>
            </a:r>
            <a:r>
              <a:rPr lang="zh-CN" altLang="en-US" dirty="0" smtClean="0"/>
              <a:t>信道</a:t>
            </a:r>
            <a:r>
              <a:rPr lang="zh-CN" altLang="en-US" dirty="0"/>
              <a:t>为多个不同地址的用户所共享时，就称为</a:t>
            </a:r>
            <a:r>
              <a:rPr lang="zh-CN" altLang="en-US" dirty="0" smtClean="0">
                <a:solidFill>
                  <a:srgbClr val="0000FF"/>
                </a:solidFill>
              </a:rPr>
              <a:t>码分多址 </a:t>
            </a:r>
            <a:r>
              <a:rPr lang="en-US" altLang="zh-CN" dirty="0" smtClean="0">
                <a:solidFill>
                  <a:srgbClr val="0000FF"/>
                </a:solidFill>
              </a:rPr>
              <a:t>CDMA </a:t>
            </a:r>
            <a:r>
              <a:rPr lang="en-US" altLang="zh-CN" dirty="0"/>
              <a:t>(Code Division Multiple Access)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45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zh-CN" altLang="en-US" dirty="0" smtClean="0"/>
              <a:t>每</a:t>
            </a:r>
            <a:r>
              <a:rPr lang="zh-CN" altLang="en-US" dirty="0"/>
              <a:t>一个比特时间划分为 </a:t>
            </a:r>
            <a:r>
              <a:rPr lang="en-US" altLang="zh-CN" dirty="0"/>
              <a:t>m </a:t>
            </a:r>
            <a:r>
              <a:rPr lang="zh-CN" altLang="en-US" dirty="0"/>
              <a:t>个短的间隔，称为</a:t>
            </a:r>
            <a:r>
              <a:rPr lang="zh-CN" altLang="en-US" dirty="0">
                <a:solidFill>
                  <a:srgbClr val="C00000"/>
                </a:solidFill>
              </a:rPr>
              <a:t>码片</a:t>
            </a:r>
            <a:r>
              <a:rPr lang="zh-CN" altLang="en-US" dirty="0"/>
              <a:t> </a:t>
            </a:r>
            <a:r>
              <a:rPr lang="en-US" altLang="zh-CN" dirty="0"/>
              <a:t>(chip)</a:t>
            </a:r>
            <a:r>
              <a:rPr lang="zh-CN" altLang="en-US" dirty="0"/>
              <a:t>。</a:t>
            </a:r>
          </a:p>
          <a:p>
            <a:r>
              <a:rPr lang="zh-CN" altLang="en-US" dirty="0" smtClean="0"/>
              <a:t>为每个站指派</a:t>
            </a:r>
            <a:r>
              <a:rPr lang="zh-CN" altLang="en-US" dirty="0"/>
              <a:t>一个</a:t>
            </a:r>
            <a:r>
              <a:rPr lang="zh-CN" altLang="en-US" dirty="0">
                <a:solidFill>
                  <a:srgbClr val="C00000"/>
                </a:solidFill>
              </a:rPr>
              <a:t>唯一的</a:t>
            </a:r>
            <a:r>
              <a:rPr lang="zh-CN" altLang="en-US" dirty="0"/>
              <a:t> </a:t>
            </a:r>
            <a:r>
              <a:rPr lang="en-US" altLang="zh-CN" dirty="0"/>
              <a:t>m bit </a:t>
            </a:r>
            <a:r>
              <a:rPr lang="zh-CN" altLang="en-US" dirty="0"/>
              <a:t>码片序列。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发送</a:t>
            </a:r>
            <a:r>
              <a:rPr lang="zh-CN" altLang="en-US" dirty="0">
                <a:solidFill>
                  <a:srgbClr val="0000FF"/>
                </a:solidFill>
              </a:rPr>
              <a:t>比特 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0000FF"/>
                </a:solidFill>
              </a:rPr>
              <a:t>：</a:t>
            </a:r>
            <a:r>
              <a:rPr lang="zh-CN" altLang="en-US" dirty="0" smtClean="0"/>
              <a:t>发送</a:t>
            </a:r>
            <a:r>
              <a:rPr lang="zh-CN" altLang="en-US" dirty="0"/>
              <a:t>自己的 </a:t>
            </a:r>
            <a:r>
              <a:rPr lang="en-US" altLang="zh-CN" dirty="0"/>
              <a:t>m bit </a:t>
            </a:r>
            <a:r>
              <a:rPr lang="zh-CN" altLang="en-US" dirty="0"/>
              <a:t>码片序列。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发送</a:t>
            </a:r>
            <a:r>
              <a:rPr lang="zh-CN" altLang="en-US" dirty="0">
                <a:solidFill>
                  <a:srgbClr val="0000FF"/>
                </a:solidFill>
              </a:rPr>
              <a:t>比特 </a:t>
            </a:r>
            <a:r>
              <a:rPr lang="en-US" altLang="zh-CN" dirty="0" smtClean="0">
                <a:solidFill>
                  <a:srgbClr val="C00000"/>
                </a:solidFill>
              </a:rPr>
              <a:t>0</a:t>
            </a:r>
            <a:r>
              <a:rPr lang="zh-CN" altLang="en-US" dirty="0" smtClean="0">
                <a:solidFill>
                  <a:srgbClr val="0000FF"/>
                </a:solidFill>
              </a:rPr>
              <a:t>：</a:t>
            </a:r>
            <a:r>
              <a:rPr lang="zh-CN" altLang="en-US" dirty="0" smtClean="0"/>
              <a:t>发送</a:t>
            </a:r>
            <a:r>
              <a:rPr lang="zh-CN" altLang="en-US" dirty="0"/>
              <a:t>该码片序列的二进制</a:t>
            </a:r>
            <a:r>
              <a:rPr lang="zh-CN" altLang="en-US" dirty="0">
                <a:solidFill>
                  <a:srgbClr val="C00000"/>
                </a:solidFill>
              </a:rPr>
              <a:t>反码</a:t>
            </a:r>
            <a:r>
              <a:rPr lang="zh-CN" altLang="en-US" dirty="0" smtClean="0">
                <a:solidFill>
                  <a:srgbClr val="C00000"/>
                </a:solidFill>
              </a:rPr>
              <a:t>。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CDMA </a:t>
            </a:r>
            <a:r>
              <a:rPr lang="zh-CN" altLang="en-US" dirty="0" smtClean="0"/>
              <a:t>工作</a:t>
            </a:r>
            <a:r>
              <a:rPr lang="zh-CN" altLang="en-US" dirty="0"/>
              <a:t>原理</a:t>
            </a:r>
          </a:p>
        </p:txBody>
      </p:sp>
      <p:sp>
        <p:nvSpPr>
          <p:cNvPr id="6" name="矩形 5"/>
          <p:cNvSpPr/>
          <p:nvPr/>
        </p:nvSpPr>
        <p:spPr>
          <a:xfrm>
            <a:off x="1249591" y="2616014"/>
            <a:ext cx="6002165" cy="14260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站的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 bit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码片序列是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00011011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ts val="26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00011011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 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11100100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序列（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向量表示法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(–1 –1 –1 +1 +1 –1 +1 +1) </a:t>
            </a:r>
          </a:p>
        </p:txBody>
      </p:sp>
    </p:spTree>
    <p:extLst>
      <p:ext uri="{BB962C8B-B14F-4D97-AF65-F5344CB8AC3E}">
        <p14:creationId xmlns:p14="http://schemas.microsoft.com/office/powerpoint/2010/main" val="12701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要</a:t>
            </a:r>
            <a:r>
              <a:rPr lang="zh-CN" altLang="en-US" dirty="0" smtClean="0"/>
              <a:t>发送</a:t>
            </a:r>
            <a:r>
              <a:rPr lang="zh-CN" altLang="en-US" dirty="0"/>
              <a:t>信息的数据</a:t>
            </a:r>
            <a:r>
              <a:rPr lang="zh-CN" altLang="en-US" dirty="0" smtClean="0"/>
              <a:t>率 </a:t>
            </a:r>
            <a:r>
              <a:rPr lang="en-US" altLang="zh-CN" dirty="0" smtClean="0"/>
              <a:t>= b bit/s</a:t>
            </a:r>
            <a:r>
              <a:rPr lang="zh-CN" altLang="en-US" dirty="0" smtClean="0"/>
              <a:t>，实际发送</a:t>
            </a:r>
            <a:r>
              <a:rPr lang="zh-CN" altLang="en-US" dirty="0"/>
              <a:t>的数据</a:t>
            </a:r>
            <a:r>
              <a:rPr lang="zh-CN" altLang="en-US" dirty="0" smtClean="0"/>
              <a:t>率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mb</a:t>
            </a:r>
            <a:r>
              <a:rPr lang="en-US" altLang="zh-CN" dirty="0" smtClean="0"/>
              <a:t> </a:t>
            </a:r>
            <a:r>
              <a:rPr lang="en-US" altLang="zh-CN" dirty="0"/>
              <a:t>bit/s</a:t>
            </a:r>
            <a:r>
              <a:rPr lang="zh-CN" altLang="en-US" dirty="0" smtClean="0"/>
              <a:t>，同时，所占用频带宽度</a:t>
            </a:r>
            <a:r>
              <a:rPr lang="zh-CN" altLang="en-US" dirty="0"/>
              <a:t>也提高到</a:t>
            </a:r>
            <a:r>
              <a:rPr lang="zh-CN" altLang="en-US" dirty="0" smtClean="0"/>
              <a:t>原来的 </a:t>
            </a:r>
            <a:r>
              <a:rPr lang="en-US" altLang="zh-CN" dirty="0"/>
              <a:t>m </a:t>
            </a:r>
            <a:r>
              <a:rPr lang="zh-CN" altLang="en-US" dirty="0"/>
              <a:t>倍。</a:t>
            </a:r>
            <a:endParaRPr lang="en-US" altLang="zh-CN" dirty="0" smtClean="0"/>
          </a:p>
          <a:p>
            <a:r>
              <a:rPr lang="zh-CN" altLang="en-US" dirty="0" smtClean="0"/>
              <a:t>扩频通常有 </a:t>
            </a:r>
            <a:r>
              <a:rPr lang="en-US" altLang="zh-CN" dirty="0" smtClean="0"/>
              <a:t>2 </a:t>
            </a:r>
            <a:r>
              <a:rPr lang="zh-CN" altLang="en-US" dirty="0" smtClean="0"/>
              <a:t>大</a:t>
            </a:r>
            <a:r>
              <a:rPr lang="zh-CN" altLang="en-US" dirty="0"/>
              <a:t>类：</a:t>
            </a: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直接</a:t>
            </a:r>
            <a:r>
              <a:rPr lang="zh-CN" altLang="en-US" dirty="0">
                <a:solidFill>
                  <a:srgbClr val="FF0000"/>
                </a:solidFill>
              </a:rPr>
              <a:t>序列扩</a:t>
            </a:r>
            <a:r>
              <a:rPr lang="zh-CN" altLang="en-US" dirty="0" smtClean="0">
                <a:solidFill>
                  <a:srgbClr val="FF0000"/>
                </a:solidFill>
              </a:rPr>
              <a:t>频 </a:t>
            </a:r>
            <a:r>
              <a:rPr lang="en-US" altLang="zh-CN" dirty="0" smtClean="0">
                <a:solidFill>
                  <a:srgbClr val="FF0000"/>
                </a:solidFill>
              </a:rPr>
              <a:t>DSSS</a:t>
            </a:r>
            <a:r>
              <a:rPr lang="en-US" altLang="zh-CN" dirty="0" smtClean="0">
                <a:solidFill>
                  <a:srgbClr val="0000FF"/>
                </a:solidFill>
              </a:rPr>
              <a:t> </a:t>
            </a:r>
            <a:r>
              <a:rPr lang="en-US" altLang="zh-CN" dirty="0"/>
              <a:t>(Direct Sequence Spread Spectrum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跳</a:t>
            </a:r>
            <a:r>
              <a:rPr lang="zh-CN" altLang="en-US" dirty="0">
                <a:solidFill>
                  <a:srgbClr val="0000FF"/>
                </a:solidFill>
              </a:rPr>
              <a:t>频扩</a:t>
            </a:r>
            <a:r>
              <a:rPr lang="zh-CN" altLang="en-US" dirty="0" smtClean="0">
                <a:solidFill>
                  <a:srgbClr val="0000FF"/>
                </a:solidFill>
              </a:rPr>
              <a:t>频 </a:t>
            </a:r>
            <a:r>
              <a:rPr lang="en-US" altLang="zh-CN" dirty="0" smtClean="0">
                <a:solidFill>
                  <a:srgbClr val="0000FF"/>
                </a:solidFill>
              </a:rPr>
              <a:t>FHSS </a:t>
            </a:r>
            <a:r>
              <a:rPr lang="en-US" altLang="zh-CN" dirty="0"/>
              <a:t>(Frequency Hopping Spread Spectrum)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码片序列实现了扩</a:t>
            </a:r>
            <a:r>
              <a:rPr lang="zh-CN" altLang="en-US" dirty="0" smtClean="0"/>
              <a:t>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15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每个站分配的码片</a:t>
            </a:r>
            <a:r>
              <a:rPr lang="zh-CN" altLang="en-US" dirty="0" smtClean="0"/>
              <a:t>序列：各</a:t>
            </a:r>
            <a:r>
              <a:rPr lang="zh-CN" altLang="en-US" dirty="0"/>
              <a:t>不相同</a:t>
            </a:r>
            <a:r>
              <a:rPr lang="zh-CN" altLang="en-US" dirty="0" smtClean="0"/>
              <a:t>，且必须</a:t>
            </a:r>
            <a:r>
              <a:rPr lang="zh-CN" altLang="en-US" dirty="0"/>
              <a:t>互相正交 </a:t>
            </a:r>
            <a:r>
              <a:rPr lang="en-US" altLang="zh-CN" dirty="0"/>
              <a:t>(orthogonal)</a:t>
            </a:r>
            <a:r>
              <a:rPr lang="zh-CN" altLang="en-US" dirty="0"/>
              <a:t>。</a:t>
            </a:r>
          </a:p>
          <a:p>
            <a:r>
              <a:rPr lang="zh-CN" altLang="en-US" dirty="0" smtClean="0">
                <a:solidFill>
                  <a:srgbClr val="C00000"/>
                </a:solidFill>
              </a:rPr>
              <a:t>正交：</a:t>
            </a:r>
            <a:r>
              <a:rPr lang="zh-CN" altLang="en-US" dirty="0" smtClean="0"/>
              <a:t>向量 </a:t>
            </a:r>
            <a:r>
              <a:rPr lang="en-US" altLang="zh-CN" dirty="0"/>
              <a:t>S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T 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规格化内积</a:t>
            </a:r>
            <a:r>
              <a:rPr lang="zh-CN" altLang="en-US" dirty="0"/>
              <a:t> </a:t>
            </a:r>
            <a:r>
              <a:rPr lang="en-US" altLang="zh-CN" dirty="0"/>
              <a:t>(inner product) </a:t>
            </a:r>
            <a:r>
              <a:rPr lang="zh-CN" altLang="en-US" dirty="0"/>
              <a:t>等于 </a:t>
            </a:r>
            <a:r>
              <a:rPr lang="en-US" altLang="zh-CN" dirty="0"/>
              <a:t>0</a:t>
            </a:r>
            <a:r>
              <a:rPr lang="zh-CN" altLang="en-US" dirty="0"/>
              <a:t>：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任何</a:t>
            </a:r>
            <a:r>
              <a:rPr lang="zh-CN" altLang="en-US" dirty="0"/>
              <a:t>一个码片向量和该码片向量自己的规格化内积都是 </a:t>
            </a:r>
            <a:r>
              <a:rPr lang="en-US" altLang="zh-CN" dirty="0"/>
              <a:t>1 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个码片向量和该码片反码的向量的规格化内积值是 </a:t>
            </a:r>
            <a:r>
              <a:rPr lang="en-US" altLang="zh-CN" dirty="0"/>
              <a:t>–1</a:t>
            </a:r>
            <a:r>
              <a:rPr lang="zh-CN" altLang="en-US" dirty="0"/>
              <a:t>。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CDMA </a:t>
            </a:r>
            <a:r>
              <a:rPr lang="zh-CN" altLang="en-US" dirty="0"/>
              <a:t>的重要</a:t>
            </a:r>
            <a:r>
              <a:rPr lang="zh-CN" altLang="en-US" dirty="0" smtClean="0"/>
              <a:t>特点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42830"/>
              </p:ext>
            </p:extLst>
          </p:nvPr>
        </p:nvGraphicFramePr>
        <p:xfrm>
          <a:off x="1436914" y="1818217"/>
          <a:ext cx="2124375" cy="658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9" name="公式" r:id="rId3" imgW="1282700" imgH="431800" progId="Equation.3">
                  <p:embed/>
                </p:oleObj>
              </mc:Choice>
              <mc:Fallback>
                <p:oleObj name="公式" r:id="rId3" imgW="1282700" imgH="431800" progId="Equation.3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914" y="1818217"/>
                        <a:ext cx="2124375" cy="65858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675299"/>
              </p:ext>
            </p:extLst>
          </p:nvPr>
        </p:nvGraphicFramePr>
        <p:xfrm>
          <a:off x="1436914" y="2925054"/>
          <a:ext cx="5163410" cy="703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0" name="公式" r:id="rId5" imgW="2781300" imgH="431800" progId="Equation.3">
                  <p:embed/>
                </p:oleObj>
              </mc:Choice>
              <mc:Fallback>
                <p:oleObj name="公式" r:id="rId5" imgW="2781300" imgH="431800" progId="Equation.3">
                  <p:embed/>
                  <p:pic>
                    <p:nvPicPr>
                      <p:cNvPr id="0" name="Picture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914" y="2925054"/>
                        <a:ext cx="5163410" cy="703746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736476"/>
              </p:ext>
            </p:extLst>
          </p:nvPr>
        </p:nvGraphicFramePr>
        <p:xfrm>
          <a:off x="1436914" y="4080339"/>
          <a:ext cx="1398180" cy="426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1" name="公式" r:id="rId7" imgW="622080" imgH="215640" progId="Equation.3">
                  <p:embed/>
                </p:oleObj>
              </mc:Choice>
              <mc:Fallback>
                <p:oleObj name="公式" r:id="rId7" imgW="622080" imgH="215640" progId="Equation.3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914" y="4080339"/>
                        <a:ext cx="1398180" cy="42636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0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9" name="Rectangle 5"/>
          <p:cNvSpPr>
            <a:spLocks noChangeArrowheads="1"/>
          </p:cNvSpPr>
          <p:nvPr/>
        </p:nvSpPr>
        <p:spPr bwMode="auto">
          <a:xfrm>
            <a:off x="1718288" y="695867"/>
            <a:ext cx="58293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latin typeface="宋体" panose="02010600030101010101" pitchFamily="2" charset="-122"/>
              </a:rPr>
              <a:t>S=(-1,-1,-1,+1,+1,-1,+1,+1)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>
                <a:latin typeface="宋体" panose="02010600030101010101" pitchFamily="2" charset="-122"/>
              </a:rPr>
              <a:t>T=(-1,-1,+1,-1,+1,+1,+1,-1)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1800">
              <a:latin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/>
          </a:p>
        </p:txBody>
      </p:sp>
      <p:graphicFrame>
        <p:nvGraphicFramePr>
          <p:cNvPr id="3184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137599"/>
              </p:ext>
            </p:extLst>
          </p:nvPr>
        </p:nvGraphicFramePr>
        <p:xfrm>
          <a:off x="1859972" y="1582882"/>
          <a:ext cx="2857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Microsoft 公式 3.0" r:id="rId3" imgW="2844800" imgH="431800" progId="Equation.3">
                  <p:embed/>
                </p:oleObj>
              </mc:Choice>
              <mc:Fallback>
                <p:oleObj name="Microsoft 公式 3.0" r:id="rId3" imgW="2844800" imgH="431800" progId="Equation.3">
                  <p:embed/>
                  <p:pic>
                    <p:nvPicPr>
                      <p:cNvPr id="3184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9972" y="1582882"/>
                        <a:ext cx="28575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183717"/>
              </p:ext>
            </p:extLst>
          </p:nvPr>
        </p:nvGraphicFramePr>
        <p:xfrm>
          <a:off x="1802822" y="2382982"/>
          <a:ext cx="29146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Microsoft 公式 3.0" r:id="rId5" imgW="2247900" imgH="431800" progId="Equation.3">
                  <p:embed/>
                </p:oleObj>
              </mc:Choice>
              <mc:Fallback>
                <p:oleObj name="Microsoft 公式 3.0" r:id="rId5" imgW="2247900" imgH="431800" progId="Equation.3">
                  <p:embed/>
                  <p:pic>
                    <p:nvPicPr>
                      <p:cNvPr id="3184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822" y="2382982"/>
                        <a:ext cx="2914650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472" name="Rectangle 8"/>
          <p:cNvSpPr>
            <a:spLocks noChangeArrowheads="1"/>
          </p:cNvSpPr>
          <p:nvPr/>
        </p:nvSpPr>
        <p:spPr bwMode="auto">
          <a:xfrm>
            <a:off x="1859972" y="3240233"/>
            <a:ext cx="46148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solidFill>
                  <a:srgbClr val="000080"/>
                </a:solidFill>
                <a:latin typeface="宋体" panose="02010600030101010101" pitchFamily="2" charset="-122"/>
              </a:rPr>
              <a:t>用户收到的信号是</a:t>
            </a:r>
            <a:r>
              <a:rPr lang="en-US" altLang="zh-CN">
                <a:solidFill>
                  <a:srgbClr val="000080"/>
                </a:solidFill>
                <a:latin typeface="宋体" panose="02010600030101010101" pitchFamily="2" charset="-122"/>
              </a:rPr>
              <a:t>S+T</a:t>
            </a:r>
            <a:r>
              <a:rPr lang="zh-CN" altLang="en-US">
                <a:solidFill>
                  <a:srgbClr val="000080"/>
                </a:solidFill>
                <a:latin typeface="宋体" panose="02010600030101010101" pitchFamily="2" charset="-122"/>
              </a:rPr>
              <a:t>，即叠加信号</a:t>
            </a:r>
          </a:p>
          <a:p>
            <a:pPr eaLnBrk="0" hangingPunct="0"/>
            <a:r>
              <a:rPr lang="zh-CN" altLang="en-US">
                <a:solidFill>
                  <a:srgbClr val="000080"/>
                </a:solidFill>
                <a:latin typeface="宋体" panose="02010600030101010101" pitchFamily="2" charset="-122"/>
              </a:rPr>
              <a:t>叠加信号和</a:t>
            </a:r>
            <a:r>
              <a:rPr lang="en-US" altLang="zh-CN">
                <a:solidFill>
                  <a:srgbClr val="000080"/>
                </a:solidFill>
                <a:latin typeface="宋体" panose="02010600030101010101" pitchFamily="2" charset="-122"/>
              </a:rPr>
              <a:t>S</a:t>
            </a:r>
            <a:r>
              <a:rPr lang="zh-CN" altLang="en-US">
                <a:solidFill>
                  <a:srgbClr val="000080"/>
                </a:solidFill>
                <a:latin typeface="宋体" panose="02010600030101010101" pitchFamily="2" charset="-122"/>
              </a:rPr>
              <a:t>站的码片序列求内积。</a:t>
            </a:r>
          </a:p>
        </p:txBody>
      </p:sp>
      <p:sp>
        <p:nvSpPr>
          <p:cNvPr id="318473" name="Text Box 9"/>
          <p:cNvSpPr txBox="1">
            <a:spLocks noChangeArrowheads="1"/>
          </p:cNvSpPr>
          <p:nvPr/>
        </p:nvSpPr>
        <p:spPr bwMode="auto">
          <a:xfrm>
            <a:off x="5718789" y="998286"/>
            <a:ext cx="12965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/>
              <a:t>P60</a:t>
            </a:r>
            <a:r>
              <a:rPr kumimoji="1" lang="zh-CN" altLang="en-US"/>
              <a:t>，</a:t>
            </a:r>
            <a:r>
              <a:rPr kumimoji="1" lang="en-US" altLang="zh-CN"/>
              <a:t>61</a:t>
            </a:r>
          </a:p>
        </p:txBody>
      </p:sp>
      <p:sp>
        <p:nvSpPr>
          <p:cNvPr id="318474" name="Oval 10"/>
          <p:cNvSpPr>
            <a:spLocks noChangeArrowheads="1"/>
          </p:cNvSpPr>
          <p:nvPr/>
        </p:nvSpPr>
        <p:spPr bwMode="auto">
          <a:xfrm>
            <a:off x="6690338" y="1916257"/>
            <a:ext cx="323850" cy="3238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/>
              <a:t>T</a:t>
            </a:r>
          </a:p>
        </p:txBody>
      </p:sp>
      <p:sp>
        <p:nvSpPr>
          <p:cNvPr id="318475" name="Oval 11"/>
          <p:cNvSpPr>
            <a:spLocks noChangeArrowheads="1"/>
          </p:cNvSpPr>
          <p:nvPr/>
        </p:nvSpPr>
        <p:spPr bwMode="auto">
          <a:xfrm>
            <a:off x="5664019" y="1916257"/>
            <a:ext cx="323850" cy="3238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/>
              <a:t>S</a:t>
            </a:r>
          </a:p>
        </p:txBody>
      </p:sp>
      <p:sp>
        <p:nvSpPr>
          <p:cNvPr id="318476" name="Oval 12"/>
          <p:cNvSpPr>
            <a:spLocks noChangeArrowheads="1"/>
          </p:cNvSpPr>
          <p:nvPr/>
        </p:nvSpPr>
        <p:spPr bwMode="auto">
          <a:xfrm>
            <a:off x="6150985" y="3050923"/>
            <a:ext cx="323850" cy="3238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/>
              <a:t>X</a:t>
            </a:r>
          </a:p>
        </p:txBody>
      </p:sp>
      <p:sp>
        <p:nvSpPr>
          <p:cNvPr id="318477" name="Text Box 13"/>
          <p:cNvSpPr txBox="1">
            <a:spLocks noChangeArrowheads="1"/>
          </p:cNvSpPr>
          <p:nvPr/>
        </p:nvSpPr>
        <p:spPr bwMode="auto">
          <a:xfrm>
            <a:off x="5286591" y="1916257"/>
            <a:ext cx="3786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500"/>
              <a:t>S</a:t>
            </a:r>
            <a:r>
              <a:rPr kumimoji="1" lang="en-US" altLang="zh-CN" sz="1500" baseline="-25000"/>
              <a:t>X</a:t>
            </a:r>
          </a:p>
        </p:txBody>
      </p:sp>
      <p:sp>
        <p:nvSpPr>
          <p:cNvPr id="318478" name="Text Box 14"/>
          <p:cNvSpPr txBox="1">
            <a:spLocks noChangeArrowheads="1"/>
          </p:cNvSpPr>
          <p:nvPr/>
        </p:nvSpPr>
        <p:spPr bwMode="auto">
          <a:xfrm>
            <a:off x="7068957" y="1916257"/>
            <a:ext cx="3786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500"/>
              <a:t>T</a:t>
            </a:r>
            <a:r>
              <a:rPr kumimoji="1" lang="en-US" altLang="zh-CN" sz="1500" baseline="-25000"/>
              <a:t>X</a:t>
            </a:r>
          </a:p>
        </p:txBody>
      </p:sp>
      <p:sp>
        <p:nvSpPr>
          <p:cNvPr id="318479" name="Text Box 15"/>
          <p:cNvSpPr txBox="1">
            <a:spLocks noChangeArrowheads="1"/>
          </p:cNvSpPr>
          <p:nvPr/>
        </p:nvSpPr>
        <p:spPr bwMode="auto">
          <a:xfrm>
            <a:off x="6474835" y="3104501"/>
            <a:ext cx="97155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500"/>
              <a:t>S</a:t>
            </a:r>
            <a:r>
              <a:rPr kumimoji="1" lang="en-US" altLang="zh-CN" sz="1500" baseline="-25000"/>
              <a:t>X</a:t>
            </a:r>
            <a:r>
              <a:rPr kumimoji="1" lang="en-US" altLang="zh-CN" sz="1500"/>
              <a:t> + T</a:t>
            </a:r>
            <a:r>
              <a:rPr kumimoji="1" lang="en-US" altLang="zh-CN" sz="1500" baseline="-25000"/>
              <a:t>X</a:t>
            </a:r>
          </a:p>
        </p:txBody>
      </p:sp>
      <p:sp>
        <p:nvSpPr>
          <p:cNvPr id="318480" name="Text Box 16"/>
          <p:cNvSpPr txBox="1">
            <a:spLocks noChangeArrowheads="1"/>
          </p:cNvSpPr>
          <p:nvPr/>
        </p:nvSpPr>
        <p:spPr bwMode="auto">
          <a:xfrm>
            <a:off x="5989059" y="3590276"/>
            <a:ext cx="1348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/>
              <a:t>S</a:t>
            </a:r>
            <a:r>
              <a:rPr kumimoji="1" lang="en-US" altLang="zh-CN">
                <a:latin typeface="Times New Roman" panose="02020603050405020304" pitchFamily="18" charset="0"/>
              </a:rPr>
              <a:t>·</a:t>
            </a:r>
            <a:r>
              <a:rPr kumimoji="1" lang="en-US" altLang="zh-CN"/>
              <a:t> (S</a:t>
            </a:r>
            <a:r>
              <a:rPr kumimoji="1" lang="en-US" altLang="zh-CN" baseline="-25000"/>
              <a:t>X</a:t>
            </a:r>
            <a:r>
              <a:rPr kumimoji="1" lang="en-US" altLang="zh-CN"/>
              <a:t> + T</a:t>
            </a:r>
            <a:r>
              <a:rPr kumimoji="1" lang="en-US" altLang="zh-CN" baseline="-25000"/>
              <a:t>X</a:t>
            </a:r>
            <a:r>
              <a:rPr kumimoji="1" lang="en-US" altLang="zh-CN"/>
              <a:t>)</a:t>
            </a:r>
          </a:p>
        </p:txBody>
      </p:sp>
      <p:sp>
        <p:nvSpPr>
          <p:cNvPr id="318481" name="Line 17"/>
          <p:cNvSpPr>
            <a:spLocks noChangeShapeType="1"/>
          </p:cNvSpPr>
          <p:nvPr/>
        </p:nvSpPr>
        <p:spPr bwMode="auto">
          <a:xfrm>
            <a:off x="5880713" y="2186530"/>
            <a:ext cx="323850" cy="86439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1350"/>
          </a:p>
        </p:txBody>
      </p:sp>
      <p:sp>
        <p:nvSpPr>
          <p:cNvPr id="318482" name="Line 18"/>
          <p:cNvSpPr>
            <a:spLocks noChangeShapeType="1"/>
          </p:cNvSpPr>
          <p:nvPr/>
        </p:nvSpPr>
        <p:spPr bwMode="auto">
          <a:xfrm flipH="1">
            <a:off x="6420066" y="2240107"/>
            <a:ext cx="432197" cy="810816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51795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CDMA </a:t>
            </a:r>
            <a:r>
              <a:rPr lang="zh-CN" altLang="en-US" dirty="0"/>
              <a:t>工作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556963" y="1041663"/>
            <a:ext cx="8048776" cy="3256443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61829" y="1931689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3546976" y="1728776"/>
            <a:ext cx="116635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785039" y="1805238"/>
            <a:ext cx="1582484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5000"/>
              </a:lnSpc>
            </a:pPr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</a:rPr>
              <a:t>S </a:t>
            </a:r>
            <a:r>
              <a:rPr kumimoji="1" lang="zh-CN" altLang="en-US" sz="1400" b="1" dirty="0">
                <a:latin typeface="微软雅黑" pitchFamily="34" charset="-122"/>
                <a:ea typeface="微软雅黑" pitchFamily="34" charset="-122"/>
              </a:rPr>
              <a:t>站的码片序列 </a:t>
            </a:r>
            <a:r>
              <a:rPr kumimoji="1" lang="en-US" altLang="zh-CN" sz="1400" b="1" i="1" dirty="0">
                <a:latin typeface="微软雅黑" pitchFamily="34" charset="-122"/>
                <a:ea typeface="微软雅黑" pitchFamily="34" charset="-122"/>
              </a:rPr>
              <a:t>S</a:t>
            </a: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3548157" y="1195473"/>
            <a:ext cx="0" cy="2978466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4722782" y="1195473"/>
            <a:ext cx="0" cy="2978466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5897407" y="1195472"/>
            <a:ext cx="0" cy="297846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7072031" y="1195472"/>
            <a:ext cx="0" cy="297846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16"/>
          <p:cNvSpPr>
            <a:spLocks/>
          </p:cNvSpPr>
          <p:nvPr/>
        </p:nvSpPr>
        <p:spPr bwMode="auto">
          <a:xfrm>
            <a:off x="3548157" y="1835781"/>
            <a:ext cx="1174625" cy="219253"/>
          </a:xfrm>
          <a:custGeom>
            <a:avLst/>
            <a:gdLst>
              <a:gd name="T0" fmla="*/ 0 w 768"/>
              <a:gd name="T1" fmla="*/ 96 h 196"/>
              <a:gd name="T2" fmla="*/ 0 w 768"/>
              <a:gd name="T3" fmla="*/ 196 h 196"/>
              <a:gd name="T4" fmla="*/ 288 w 768"/>
              <a:gd name="T5" fmla="*/ 192 h 196"/>
              <a:gd name="T6" fmla="*/ 288 w 768"/>
              <a:gd name="T7" fmla="*/ 0 h 196"/>
              <a:gd name="T8" fmla="*/ 480 w 768"/>
              <a:gd name="T9" fmla="*/ 0 h 196"/>
              <a:gd name="T10" fmla="*/ 480 w 768"/>
              <a:gd name="T11" fmla="*/ 192 h 196"/>
              <a:gd name="T12" fmla="*/ 576 w 768"/>
              <a:gd name="T13" fmla="*/ 192 h 196"/>
              <a:gd name="T14" fmla="*/ 576 w 768"/>
              <a:gd name="T15" fmla="*/ 0 h 196"/>
              <a:gd name="T16" fmla="*/ 768 w 768"/>
              <a:gd name="T17" fmla="*/ 0 h 196"/>
              <a:gd name="T18" fmla="*/ 768 w 768"/>
              <a:gd name="T19" fmla="*/ 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8" h="196">
                <a:moveTo>
                  <a:pt x="0" y="96"/>
                </a:moveTo>
                <a:lnTo>
                  <a:pt x="0" y="196"/>
                </a:lnTo>
                <a:lnTo>
                  <a:pt x="288" y="192"/>
                </a:lnTo>
                <a:lnTo>
                  <a:pt x="288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768" y="0"/>
                </a:lnTo>
                <a:lnTo>
                  <a:pt x="768" y="96"/>
                </a:lnTo>
              </a:path>
            </a:pathLst>
          </a:custGeom>
          <a:solidFill>
            <a:schemeClr val="hlink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4722782" y="1835781"/>
            <a:ext cx="1174625" cy="219253"/>
          </a:xfrm>
          <a:custGeom>
            <a:avLst/>
            <a:gdLst>
              <a:gd name="T0" fmla="*/ 0 w 768"/>
              <a:gd name="T1" fmla="*/ 96 h 196"/>
              <a:gd name="T2" fmla="*/ 0 w 768"/>
              <a:gd name="T3" fmla="*/ 196 h 196"/>
              <a:gd name="T4" fmla="*/ 288 w 768"/>
              <a:gd name="T5" fmla="*/ 192 h 196"/>
              <a:gd name="T6" fmla="*/ 288 w 768"/>
              <a:gd name="T7" fmla="*/ 0 h 196"/>
              <a:gd name="T8" fmla="*/ 480 w 768"/>
              <a:gd name="T9" fmla="*/ 0 h 196"/>
              <a:gd name="T10" fmla="*/ 480 w 768"/>
              <a:gd name="T11" fmla="*/ 192 h 196"/>
              <a:gd name="T12" fmla="*/ 576 w 768"/>
              <a:gd name="T13" fmla="*/ 192 h 196"/>
              <a:gd name="T14" fmla="*/ 576 w 768"/>
              <a:gd name="T15" fmla="*/ 0 h 196"/>
              <a:gd name="T16" fmla="*/ 768 w 768"/>
              <a:gd name="T17" fmla="*/ 0 h 196"/>
              <a:gd name="T18" fmla="*/ 768 w 768"/>
              <a:gd name="T19" fmla="*/ 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8" h="196">
                <a:moveTo>
                  <a:pt x="0" y="96"/>
                </a:moveTo>
                <a:lnTo>
                  <a:pt x="0" y="196"/>
                </a:lnTo>
                <a:lnTo>
                  <a:pt x="288" y="192"/>
                </a:lnTo>
                <a:lnTo>
                  <a:pt x="288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768" y="0"/>
                </a:lnTo>
                <a:lnTo>
                  <a:pt x="768" y="96"/>
                </a:lnTo>
              </a:path>
            </a:pathLst>
          </a:custGeom>
          <a:solidFill>
            <a:schemeClr val="hlink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>
            <a:off x="3548157" y="2585169"/>
            <a:ext cx="1174625" cy="213800"/>
          </a:xfrm>
          <a:custGeom>
            <a:avLst/>
            <a:gdLst>
              <a:gd name="T0" fmla="*/ 0 w 768"/>
              <a:gd name="T1" fmla="*/ 96 h 192"/>
              <a:gd name="T2" fmla="*/ 0 w 768"/>
              <a:gd name="T3" fmla="*/ 192 h 192"/>
              <a:gd name="T4" fmla="*/ 192 w 768"/>
              <a:gd name="T5" fmla="*/ 192 h 192"/>
              <a:gd name="T6" fmla="*/ 192 w 768"/>
              <a:gd name="T7" fmla="*/ 0 h 192"/>
              <a:gd name="T8" fmla="*/ 288 w 768"/>
              <a:gd name="T9" fmla="*/ 0 h 192"/>
              <a:gd name="T10" fmla="*/ 288 w 768"/>
              <a:gd name="T11" fmla="*/ 192 h 192"/>
              <a:gd name="T12" fmla="*/ 384 w 768"/>
              <a:gd name="T13" fmla="*/ 192 h 192"/>
              <a:gd name="T14" fmla="*/ 384 w 768"/>
              <a:gd name="T15" fmla="*/ 0 h 192"/>
              <a:gd name="T16" fmla="*/ 672 w 768"/>
              <a:gd name="T17" fmla="*/ 0 h 192"/>
              <a:gd name="T18" fmla="*/ 672 w 768"/>
              <a:gd name="T19" fmla="*/ 192 h 192"/>
              <a:gd name="T20" fmla="*/ 768 w 768"/>
              <a:gd name="T21" fmla="*/ 192 h 192"/>
              <a:gd name="T22" fmla="*/ 768 w 768"/>
              <a:gd name="T23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8" h="192">
                <a:moveTo>
                  <a:pt x="0" y="96"/>
                </a:moveTo>
                <a:lnTo>
                  <a:pt x="0" y="192"/>
                </a:lnTo>
                <a:lnTo>
                  <a:pt x="192" y="192"/>
                </a:lnTo>
                <a:lnTo>
                  <a:pt x="192" y="0"/>
                </a:lnTo>
                <a:lnTo>
                  <a:pt x="288" y="0"/>
                </a:lnTo>
                <a:lnTo>
                  <a:pt x="288" y="192"/>
                </a:lnTo>
                <a:lnTo>
                  <a:pt x="384" y="192"/>
                </a:lnTo>
                <a:lnTo>
                  <a:pt x="384" y="0"/>
                </a:lnTo>
                <a:lnTo>
                  <a:pt x="672" y="0"/>
                </a:lnTo>
                <a:lnTo>
                  <a:pt x="672" y="192"/>
                </a:lnTo>
                <a:lnTo>
                  <a:pt x="768" y="192"/>
                </a:lnTo>
                <a:lnTo>
                  <a:pt x="768" y="96"/>
                </a:lnTo>
              </a:path>
            </a:pathLst>
          </a:custGeom>
          <a:solidFill>
            <a:srgbClr val="00FF00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Freeform 19"/>
          <p:cNvSpPr>
            <a:spLocks/>
          </p:cNvSpPr>
          <p:nvPr/>
        </p:nvSpPr>
        <p:spPr bwMode="auto">
          <a:xfrm>
            <a:off x="4722782" y="2585169"/>
            <a:ext cx="1174625" cy="213800"/>
          </a:xfrm>
          <a:custGeom>
            <a:avLst/>
            <a:gdLst>
              <a:gd name="T0" fmla="*/ 0 w 768"/>
              <a:gd name="T1" fmla="*/ 96 h 192"/>
              <a:gd name="T2" fmla="*/ 0 w 768"/>
              <a:gd name="T3" fmla="*/ 192 h 192"/>
              <a:gd name="T4" fmla="*/ 192 w 768"/>
              <a:gd name="T5" fmla="*/ 192 h 192"/>
              <a:gd name="T6" fmla="*/ 192 w 768"/>
              <a:gd name="T7" fmla="*/ 0 h 192"/>
              <a:gd name="T8" fmla="*/ 288 w 768"/>
              <a:gd name="T9" fmla="*/ 0 h 192"/>
              <a:gd name="T10" fmla="*/ 288 w 768"/>
              <a:gd name="T11" fmla="*/ 192 h 192"/>
              <a:gd name="T12" fmla="*/ 384 w 768"/>
              <a:gd name="T13" fmla="*/ 192 h 192"/>
              <a:gd name="T14" fmla="*/ 384 w 768"/>
              <a:gd name="T15" fmla="*/ 0 h 192"/>
              <a:gd name="T16" fmla="*/ 672 w 768"/>
              <a:gd name="T17" fmla="*/ 0 h 192"/>
              <a:gd name="T18" fmla="*/ 672 w 768"/>
              <a:gd name="T19" fmla="*/ 192 h 192"/>
              <a:gd name="T20" fmla="*/ 768 w 768"/>
              <a:gd name="T21" fmla="*/ 192 h 192"/>
              <a:gd name="T22" fmla="*/ 768 w 768"/>
              <a:gd name="T23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8" h="192">
                <a:moveTo>
                  <a:pt x="0" y="96"/>
                </a:moveTo>
                <a:lnTo>
                  <a:pt x="0" y="192"/>
                </a:lnTo>
                <a:lnTo>
                  <a:pt x="192" y="192"/>
                </a:lnTo>
                <a:lnTo>
                  <a:pt x="192" y="0"/>
                </a:lnTo>
                <a:lnTo>
                  <a:pt x="288" y="0"/>
                </a:lnTo>
                <a:lnTo>
                  <a:pt x="288" y="192"/>
                </a:lnTo>
                <a:lnTo>
                  <a:pt x="384" y="192"/>
                </a:lnTo>
                <a:lnTo>
                  <a:pt x="384" y="0"/>
                </a:lnTo>
                <a:lnTo>
                  <a:pt x="672" y="0"/>
                </a:lnTo>
                <a:lnTo>
                  <a:pt x="672" y="192"/>
                </a:lnTo>
                <a:lnTo>
                  <a:pt x="768" y="192"/>
                </a:lnTo>
                <a:lnTo>
                  <a:pt x="768" y="96"/>
                </a:lnTo>
              </a:path>
            </a:pathLst>
          </a:custGeom>
          <a:solidFill>
            <a:srgbClr val="00FF00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Freeform 20"/>
          <p:cNvSpPr>
            <a:spLocks/>
          </p:cNvSpPr>
          <p:nvPr/>
        </p:nvSpPr>
        <p:spPr bwMode="auto">
          <a:xfrm flipV="1">
            <a:off x="5897407" y="2585169"/>
            <a:ext cx="1174625" cy="213800"/>
          </a:xfrm>
          <a:custGeom>
            <a:avLst/>
            <a:gdLst>
              <a:gd name="T0" fmla="*/ 0 w 768"/>
              <a:gd name="T1" fmla="*/ 96 h 192"/>
              <a:gd name="T2" fmla="*/ 0 w 768"/>
              <a:gd name="T3" fmla="*/ 192 h 192"/>
              <a:gd name="T4" fmla="*/ 192 w 768"/>
              <a:gd name="T5" fmla="*/ 192 h 192"/>
              <a:gd name="T6" fmla="*/ 192 w 768"/>
              <a:gd name="T7" fmla="*/ 0 h 192"/>
              <a:gd name="T8" fmla="*/ 288 w 768"/>
              <a:gd name="T9" fmla="*/ 0 h 192"/>
              <a:gd name="T10" fmla="*/ 288 w 768"/>
              <a:gd name="T11" fmla="*/ 192 h 192"/>
              <a:gd name="T12" fmla="*/ 384 w 768"/>
              <a:gd name="T13" fmla="*/ 192 h 192"/>
              <a:gd name="T14" fmla="*/ 384 w 768"/>
              <a:gd name="T15" fmla="*/ 0 h 192"/>
              <a:gd name="T16" fmla="*/ 672 w 768"/>
              <a:gd name="T17" fmla="*/ 0 h 192"/>
              <a:gd name="T18" fmla="*/ 672 w 768"/>
              <a:gd name="T19" fmla="*/ 192 h 192"/>
              <a:gd name="T20" fmla="*/ 768 w 768"/>
              <a:gd name="T21" fmla="*/ 192 h 192"/>
              <a:gd name="T22" fmla="*/ 768 w 768"/>
              <a:gd name="T23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8" h="192">
                <a:moveTo>
                  <a:pt x="0" y="96"/>
                </a:moveTo>
                <a:lnTo>
                  <a:pt x="0" y="192"/>
                </a:lnTo>
                <a:lnTo>
                  <a:pt x="192" y="192"/>
                </a:lnTo>
                <a:lnTo>
                  <a:pt x="192" y="0"/>
                </a:lnTo>
                <a:lnTo>
                  <a:pt x="288" y="0"/>
                </a:lnTo>
                <a:lnTo>
                  <a:pt x="288" y="192"/>
                </a:lnTo>
                <a:lnTo>
                  <a:pt x="384" y="192"/>
                </a:lnTo>
                <a:lnTo>
                  <a:pt x="384" y="0"/>
                </a:lnTo>
                <a:lnTo>
                  <a:pt x="672" y="0"/>
                </a:lnTo>
                <a:lnTo>
                  <a:pt x="672" y="192"/>
                </a:lnTo>
                <a:lnTo>
                  <a:pt x="768" y="192"/>
                </a:lnTo>
                <a:lnTo>
                  <a:pt x="768" y="96"/>
                </a:lnTo>
              </a:path>
            </a:pathLst>
          </a:custGeom>
          <a:solidFill>
            <a:srgbClr val="66FFFF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Freeform 21"/>
          <p:cNvSpPr>
            <a:spLocks/>
          </p:cNvSpPr>
          <p:nvPr/>
        </p:nvSpPr>
        <p:spPr bwMode="auto">
          <a:xfrm>
            <a:off x="3548157" y="3803609"/>
            <a:ext cx="1174625" cy="214890"/>
          </a:xfrm>
          <a:custGeom>
            <a:avLst/>
            <a:gdLst>
              <a:gd name="T0" fmla="*/ 0 w 768"/>
              <a:gd name="T1" fmla="*/ 96 h 192"/>
              <a:gd name="T2" fmla="*/ 0 w 768"/>
              <a:gd name="T3" fmla="*/ 0 h 192"/>
              <a:gd name="T4" fmla="*/ 192 w 768"/>
              <a:gd name="T5" fmla="*/ 0 h 192"/>
              <a:gd name="T6" fmla="*/ 192 w 768"/>
              <a:gd name="T7" fmla="*/ 192 h 192"/>
              <a:gd name="T8" fmla="*/ 384 w 768"/>
              <a:gd name="T9" fmla="*/ 192 h 192"/>
              <a:gd name="T10" fmla="*/ 384 w 768"/>
              <a:gd name="T11" fmla="*/ 0 h 192"/>
              <a:gd name="T12" fmla="*/ 480 w 768"/>
              <a:gd name="T13" fmla="*/ 0 h 192"/>
              <a:gd name="T14" fmla="*/ 480 w 768"/>
              <a:gd name="T15" fmla="*/ 192 h 192"/>
              <a:gd name="T16" fmla="*/ 576 w 768"/>
              <a:gd name="T17" fmla="*/ 192 h 192"/>
              <a:gd name="T18" fmla="*/ 576 w 768"/>
              <a:gd name="T19" fmla="*/ 0 h 192"/>
              <a:gd name="T20" fmla="*/ 672 w 768"/>
              <a:gd name="T21" fmla="*/ 0 h 192"/>
              <a:gd name="T22" fmla="*/ 672 w 768"/>
              <a:gd name="T23" fmla="*/ 192 h 192"/>
              <a:gd name="T24" fmla="*/ 768 w 768"/>
              <a:gd name="T25" fmla="*/ 192 h 192"/>
              <a:gd name="T26" fmla="*/ 768 w 768"/>
              <a:gd name="T27" fmla="*/ 9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68" h="192">
                <a:moveTo>
                  <a:pt x="0" y="96"/>
                </a:moveTo>
                <a:lnTo>
                  <a:pt x="0" y="0"/>
                </a:lnTo>
                <a:lnTo>
                  <a:pt x="192" y="0"/>
                </a:lnTo>
                <a:lnTo>
                  <a:pt x="192" y="192"/>
                </a:lnTo>
                <a:lnTo>
                  <a:pt x="384" y="192"/>
                </a:lnTo>
                <a:lnTo>
                  <a:pt x="384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672" y="0"/>
                </a:lnTo>
                <a:lnTo>
                  <a:pt x="672" y="192"/>
                </a:lnTo>
                <a:lnTo>
                  <a:pt x="768" y="192"/>
                </a:lnTo>
                <a:lnTo>
                  <a:pt x="768" y="93"/>
                </a:lnTo>
              </a:path>
            </a:pathLst>
          </a:custGeom>
          <a:solidFill>
            <a:srgbClr val="008000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22"/>
          <p:cNvSpPr>
            <a:spLocks/>
          </p:cNvSpPr>
          <p:nvPr/>
        </p:nvSpPr>
        <p:spPr bwMode="auto">
          <a:xfrm>
            <a:off x="4722782" y="3803609"/>
            <a:ext cx="1174625" cy="214890"/>
          </a:xfrm>
          <a:custGeom>
            <a:avLst/>
            <a:gdLst>
              <a:gd name="T0" fmla="*/ 0 w 768"/>
              <a:gd name="T1" fmla="*/ 96 h 192"/>
              <a:gd name="T2" fmla="*/ 0 w 768"/>
              <a:gd name="T3" fmla="*/ 0 h 192"/>
              <a:gd name="T4" fmla="*/ 192 w 768"/>
              <a:gd name="T5" fmla="*/ 0 h 192"/>
              <a:gd name="T6" fmla="*/ 192 w 768"/>
              <a:gd name="T7" fmla="*/ 192 h 192"/>
              <a:gd name="T8" fmla="*/ 384 w 768"/>
              <a:gd name="T9" fmla="*/ 192 h 192"/>
              <a:gd name="T10" fmla="*/ 384 w 768"/>
              <a:gd name="T11" fmla="*/ 0 h 192"/>
              <a:gd name="T12" fmla="*/ 480 w 768"/>
              <a:gd name="T13" fmla="*/ 0 h 192"/>
              <a:gd name="T14" fmla="*/ 480 w 768"/>
              <a:gd name="T15" fmla="*/ 192 h 192"/>
              <a:gd name="T16" fmla="*/ 576 w 768"/>
              <a:gd name="T17" fmla="*/ 192 h 192"/>
              <a:gd name="T18" fmla="*/ 576 w 768"/>
              <a:gd name="T19" fmla="*/ 0 h 192"/>
              <a:gd name="T20" fmla="*/ 672 w 768"/>
              <a:gd name="T21" fmla="*/ 0 h 192"/>
              <a:gd name="T22" fmla="*/ 672 w 768"/>
              <a:gd name="T23" fmla="*/ 192 h 192"/>
              <a:gd name="T24" fmla="*/ 768 w 768"/>
              <a:gd name="T25" fmla="*/ 192 h 192"/>
              <a:gd name="T26" fmla="*/ 768 w 768"/>
              <a:gd name="T27" fmla="*/ 9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68" h="192">
                <a:moveTo>
                  <a:pt x="0" y="96"/>
                </a:moveTo>
                <a:lnTo>
                  <a:pt x="0" y="0"/>
                </a:lnTo>
                <a:lnTo>
                  <a:pt x="192" y="0"/>
                </a:lnTo>
                <a:lnTo>
                  <a:pt x="192" y="192"/>
                </a:lnTo>
                <a:lnTo>
                  <a:pt x="384" y="192"/>
                </a:lnTo>
                <a:lnTo>
                  <a:pt x="384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672" y="0"/>
                </a:lnTo>
                <a:lnTo>
                  <a:pt x="672" y="192"/>
                </a:lnTo>
                <a:lnTo>
                  <a:pt x="768" y="192"/>
                </a:lnTo>
                <a:lnTo>
                  <a:pt x="768" y="93"/>
                </a:lnTo>
              </a:path>
            </a:pathLst>
          </a:custGeom>
          <a:solidFill>
            <a:srgbClr val="008000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23"/>
          <p:cNvSpPr>
            <a:spLocks/>
          </p:cNvSpPr>
          <p:nvPr/>
        </p:nvSpPr>
        <p:spPr bwMode="auto">
          <a:xfrm flipV="1">
            <a:off x="5897407" y="3803609"/>
            <a:ext cx="1174625" cy="214890"/>
          </a:xfrm>
          <a:custGeom>
            <a:avLst/>
            <a:gdLst>
              <a:gd name="T0" fmla="*/ 0 w 768"/>
              <a:gd name="T1" fmla="*/ 96 h 192"/>
              <a:gd name="T2" fmla="*/ 0 w 768"/>
              <a:gd name="T3" fmla="*/ 0 h 192"/>
              <a:gd name="T4" fmla="*/ 192 w 768"/>
              <a:gd name="T5" fmla="*/ 0 h 192"/>
              <a:gd name="T6" fmla="*/ 192 w 768"/>
              <a:gd name="T7" fmla="*/ 192 h 192"/>
              <a:gd name="T8" fmla="*/ 384 w 768"/>
              <a:gd name="T9" fmla="*/ 192 h 192"/>
              <a:gd name="T10" fmla="*/ 384 w 768"/>
              <a:gd name="T11" fmla="*/ 0 h 192"/>
              <a:gd name="T12" fmla="*/ 480 w 768"/>
              <a:gd name="T13" fmla="*/ 0 h 192"/>
              <a:gd name="T14" fmla="*/ 480 w 768"/>
              <a:gd name="T15" fmla="*/ 192 h 192"/>
              <a:gd name="T16" fmla="*/ 576 w 768"/>
              <a:gd name="T17" fmla="*/ 192 h 192"/>
              <a:gd name="T18" fmla="*/ 576 w 768"/>
              <a:gd name="T19" fmla="*/ 0 h 192"/>
              <a:gd name="T20" fmla="*/ 672 w 768"/>
              <a:gd name="T21" fmla="*/ 0 h 192"/>
              <a:gd name="T22" fmla="*/ 672 w 768"/>
              <a:gd name="T23" fmla="*/ 192 h 192"/>
              <a:gd name="T24" fmla="*/ 768 w 768"/>
              <a:gd name="T25" fmla="*/ 192 h 192"/>
              <a:gd name="T26" fmla="*/ 768 w 768"/>
              <a:gd name="T27" fmla="*/ 9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68" h="192">
                <a:moveTo>
                  <a:pt x="0" y="96"/>
                </a:moveTo>
                <a:lnTo>
                  <a:pt x="0" y="0"/>
                </a:lnTo>
                <a:lnTo>
                  <a:pt x="192" y="0"/>
                </a:lnTo>
                <a:lnTo>
                  <a:pt x="192" y="192"/>
                </a:lnTo>
                <a:lnTo>
                  <a:pt x="384" y="192"/>
                </a:lnTo>
                <a:lnTo>
                  <a:pt x="384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672" y="0"/>
                </a:lnTo>
                <a:lnTo>
                  <a:pt x="672" y="192"/>
                </a:lnTo>
                <a:lnTo>
                  <a:pt x="768" y="192"/>
                </a:lnTo>
                <a:lnTo>
                  <a:pt x="768" y="93"/>
                </a:lnTo>
              </a:path>
            </a:pathLst>
          </a:custGeom>
          <a:solidFill>
            <a:srgbClr val="FF9900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Freeform 24"/>
          <p:cNvSpPr>
            <a:spLocks/>
          </p:cNvSpPr>
          <p:nvPr/>
        </p:nvSpPr>
        <p:spPr bwMode="auto">
          <a:xfrm>
            <a:off x="3548157" y="3440368"/>
            <a:ext cx="3523874" cy="215981"/>
          </a:xfrm>
          <a:custGeom>
            <a:avLst/>
            <a:gdLst>
              <a:gd name="T0" fmla="*/ 0 w 2827"/>
              <a:gd name="T1" fmla="*/ 96 h 194"/>
              <a:gd name="T2" fmla="*/ 0 w 2827"/>
              <a:gd name="T3" fmla="*/ 0 h 194"/>
              <a:gd name="T4" fmla="*/ 1886 w 2827"/>
              <a:gd name="T5" fmla="*/ 2 h 194"/>
              <a:gd name="T6" fmla="*/ 1886 w 2827"/>
              <a:gd name="T7" fmla="*/ 194 h 194"/>
              <a:gd name="T8" fmla="*/ 2826 w 2827"/>
              <a:gd name="T9" fmla="*/ 192 h 194"/>
              <a:gd name="T10" fmla="*/ 2827 w 2827"/>
              <a:gd name="T11" fmla="*/ 96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7" h="194">
                <a:moveTo>
                  <a:pt x="0" y="96"/>
                </a:moveTo>
                <a:lnTo>
                  <a:pt x="0" y="0"/>
                </a:lnTo>
                <a:lnTo>
                  <a:pt x="1886" y="2"/>
                </a:lnTo>
                <a:lnTo>
                  <a:pt x="1886" y="194"/>
                </a:lnTo>
                <a:lnTo>
                  <a:pt x="2826" y="192"/>
                </a:lnTo>
                <a:lnTo>
                  <a:pt x="2827" y="96"/>
                </a:lnTo>
              </a:path>
            </a:pathLst>
          </a:custGeom>
          <a:solidFill>
            <a:srgbClr val="00FFCC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25"/>
          <p:cNvSpPr>
            <a:spLocks/>
          </p:cNvSpPr>
          <p:nvPr/>
        </p:nvSpPr>
        <p:spPr bwMode="auto">
          <a:xfrm>
            <a:off x="3548157" y="1354731"/>
            <a:ext cx="3523874" cy="214891"/>
          </a:xfrm>
          <a:custGeom>
            <a:avLst/>
            <a:gdLst>
              <a:gd name="T0" fmla="*/ 0 w 2304"/>
              <a:gd name="T1" fmla="*/ 96 h 192"/>
              <a:gd name="T2" fmla="*/ 0 w 2304"/>
              <a:gd name="T3" fmla="*/ 0 h 192"/>
              <a:gd name="T4" fmla="*/ 1536 w 2304"/>
              <a:gd name="T5" fmla="*/ 0 h 192"/>
              <a:gd name="T6" fmla="*/ 1536 w 2304"/>
              <a:gd name="T7" fmla="*/ 192 h 192"/>
              <a:gd name="T8" fmla="*/ 2304 w 2304"/>
              <a:gd name="T9" fmla="*/ 192 h 192"/>
              <a:gd name="T10" fmla="*/ 2304 w 2304"/>
              <a:gd name="T11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4" h="192">
                <a:moveTo>
                  <a:pt x="0" y="96"/>
                </a:moveTo>
                <a:lnTo>
                  <a:pt x="0" y="0"/>
                </a:lnTo>
                <a:lnTo>
                  <a:pt x="1536" y="0"/>
                </a:lnTo>
                <a:lnTo>
                  <a:pt x="1536" y="192"/>
                </a:lnTo>
                <a:lnTo>
                  <a:pt x="2304" y="192"/>
                </a:lnTo>
                <a:lnTo>
                  <a:pt x="2304" y="96"/>
                </a:lnTo>
              </a:path>
            </a:pathLst>
          </a:custGeom>
          <a:solidFill>
            <a:srgbClr val="FFFF00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>
            <a:off x="4722782" y="1275103"/>
            <a:ext cx="0" cy="10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3990119" y="1127842"/>
            <a:ext cx="27924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25" name="Line 28"/>
          <p:cNvSpPr>
            <a:spLocks noChangeShapeType="1"/>
          </p:cNvSpPr>
          <p:nvPr/>
        </p:nvSpPr>
        <p:spPr bwMode="auto">
          <a:xfrm>
            <a:off x="3432349" y="2690979"/>
            <a:ext cx="393392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Line 29"/>
          <p:cNvSpPr>
            <a:spLocks noChangeShapeType="1"/>
          </p:cNvSpPr>
          <p:nvPr/>
        </p:nvSpPr>
        <p:spPr bwMode="auto">
          <a:xfrm>
            <a:off x="3432349" y="3547267"/>
            <a:ext cx="39339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Line 30"/>
          <p:cNvSpPr>
            <a:spLocks noChangeShapeType="1"/>
          </p:cNvSpPr>
          <p:nvPr/>
        </p:nvSpPr>
        <p:spPr bwMode="auto">
          <a:xfrm flipV="1">
            <a:off x="3432349" y="3911599"/>
            <a:ext cx="3933929" cy="981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Freeform 31"/>
          <p:cNvSpPr>
            <a:spLocks/>
          </p:cNvSpPr>
          <p:nvPr/>
        </p:nvSpPr>
        <p:spPr bwMode="auto">
          <a:xfrm>
            <a:off x="3548157" y="2905868"/>
            <a:ext cx="1174625" cy="427599"/>
          </a:xfrm>
          <a:custGeom>
            <a:avLst/>
            <a:gdLst>
              <a:gd name="T0" fmla="*/ 0 w 768"/>
              <a:gd name="T1" fmla="*/ 192 h 384"/>
              <a:gd name="T2" fmla="*/ 0 w 768"/>
              <a:gd name="T3" fmla="*/ 384 h 384"/>
              <a:gd name="T4" fmla="*/ 192 w 768"/>
              <a:gd name="T5" fmla="*/ 384 h 384"/>
              <a:gd name="T6" fmla="*/ 192 w 768"/>
              <a:gd name="T7" fmla="*/ 192 h 384"/>
              <a:gd name="T8" fmla="*/ 384 w 768"/>
              <a:gd name="T9" fmla="*/ 192 h 384"/>
              <a:gd name="T10" fmla="*/ 384 w 768"/>
              <a:gd name="T11" fmla="*/ 0 h 384"/>
              <a:gd name="T12" fmla="*/ 480 w 768"/>
              <a:gd name="T13" fmla="*/ 0 h 384"/>
              <a:gd name="T14" fmla="*/ 480 w 768"/>
              <a:gd name="T15" fmla="*/ 192 h 384"/>
              <a:gd name="T16" fmla="*/ 576 w 768"/>
              <a:gd name="T17" fmla="*/ 192 h 384"/>
              <a:gd name="T18" fmla="*/ 576 w 768"/>
              <a:gd name="T19" fmla="*/ 0 h 384"/>
              <a:gd name="T20" fmla="*/ 672 w 768"/>
              <a:gd name="T21" fmla="*/ 0 h 384"/>
              <a:gd name="T22" fmla="*/ 672 w 768"/>
              <a:gd name="T23" fmla="*/ 192 h 384"/>
              <a:gd name="T24" fmla="*/ 768 w 768"/>
              <a:gd name="T25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8" h="384">
                <a:moveTo>
                  <a:pt x="0" y="192"/>
                </a:moveTo>
                <a:lnTo>
                  <a:pt x="0" y="384"/>
                </a:lnTo>
                <a:lnTo>
                  <a:pt x="192" y="384"/>
                </a:lnTo>
                <a:lnTo>
                  <a:pt x="192" y="192"/>
                </a:lnTo>
                <a:lnTo>
                  <a:pt x="384" y="192"/>
                </a:lnTo>
                <a:lnTo>
                  <a:pt x="384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672" y="0"/>
                </a:lnTo>
                <a:lnTo>
                  <a:pt x="672" y="192"/>
                </a:lnTo>
                <a:lnTo>
                  <a:pt x="768" y="192"/>
                </a:lnTo>
              </a:path>
            </a:pathLst>
          </a:custGeom>
          <a:solidFill>
            <a:srgbClr val="660033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Freeform 32"/>
          <p:cNvSpPr>
            <a:spLocks/>
          </p:cNvSpPr>
          <p:nvPr/>
        </p:nvSpPr>
        <p:spPr bwMode="auto">
          <a:xfrm>
            <a:off x="4722782" y="2905868"/>
            <a:ext cx="1174625" cy="427599"/>
          </a:xfrm>
          <a:custGeom>
            <a:avLst/>
            <a:gdLst>
              <a:gd name="T0" fmla="*/ 0 w 768"/>
              <a:gd name="T1" fmla="*/ 192 h 384"/>
              <a:gd name="T2" fmla="*/ 0 w 768"/>
              <a:gd name="T3" fmla="*/ 384 h 384"/>
              <a:gd name="T4" fmla="*/ 192 w 768"/>
              <a:gd name="T5" fmla="*/ 384 h 384"/>
              <a:gd name="T6" fmla="*/ 192 w 768"/>
              <a:gd name="T7" fmla="*/ 192 h 384"/>
              <a:gd name="T8" fmla="*/ 384 w 768"/>
              <a:gd name="T9" fmla="*/ 192 h 384"/>
              <a:gd name="T10" fmla="*/ 384 w 768"/>
              <a:gd name="T11" fmla="*/ 0 h 384"/>
              <a:gd name="T12" fmla="*/ 480 w 768"/>
              <a:gd name="T13" fmla="*/ 0 h 384"/>
              <a:gd name="T14" fmla="*/ 480 w 768"/>
              <a:gd name="T15" fmla="*/ 192 h 384"/>
              <a:gd name="T16" fmla="*/ 576 w 768"/>
              <a:gd name="T17" fmla="*/ 192 h 384"/>
              <a:gd name="T18" fmla="*/ 576 w 768"/>
              <a:gd name="T19" fmla="*/ 0 h 384"/>
              <a:gd name="T20" fmla="*/ 672 w 768"/>
              <a:gd name="T21" fmla="*/ 0 h 384"/>
              <a:gd name="T22" fmla="*/ 672 w 768"/>
              <a:gd name="T23" fmla="*/ 192 h 384"/>
              <a:gd name="T24" fmla="*/ 768 w 768"/>
              <a:gd name="T25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8" h="384">
                <a:moveTo>
                  <a:pt x="0" y="192"/>
                </a:moveTo>
                <a:lnTo>
                  <a:pt x="0" y="384"/>
                </a:lnTo>
                <a:lnTo>
                  <a:pt x="192" y="384"/>
                </a:lnTo>
                <a:lnTo>
                  <a:pt x="192" y="192"/>
                </a:lnTo>
                <a:lnTo>
                  <a:pt x="384" y="192"/>
                </a:lnTo>
                <a:lnTo>
                  <a:pt x="384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672" y="0"/>
                </a:lnTo>
                <a:lnTo>
                  <a:pt x="672" y="192"/>
                </a:lnTo>
                <a:lnTo>
                  <a:pt x="768" y="192"/>
                </a:lnTo>
              </a:path>
            </a:pathLst>
          </a:custGeom>
          <a:solidFill>
            <a:srgbClr val="660033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Freeform 33"/>
          <p:cNvSpPr>
            <a:spLocks/>
          </p:cNvSpPr>
          <p:nvPr/>
        </p:nvSpPr>
        <p:spPr bwMode="auto">
          <a:xfrm flipV="1">
            <a:off x="5897407" y="2905868"/>
            <a:ext cx="1174625" cy="427599"/>
          </a:xfrm>
          <a:custGeom>
            <a:avLst/>
            <a:gdLst>
              <a:gd name="T0" fmla="*/ 0 w 768"/>
              <a:gd name="T1" fmla="*/ 192 h 384"/>
              <a:gd name="T2" fmla="*/ 0 w 768"/>
              <a:gd name="T3" fmla="*/ 384 h 384"/>
              <a:gd name="T4" fmla="*/ 192 w 768"/>
              <a:gd name="T5" fmla="*/ 384 h 384"/>
              <a:gd name="T6" fmla="*/ 192 w 768"/>
              <a:gd name="T7" fmla="*/ 192 h 384"/>
              <a:gd name="T8" fmla="*/ 384 w 768"/>
              <a:gd name="T9" fmla="*/ 192 h 384"/>
              <a:gd name="T10" fmla="*/ 384 w 768"/>
              <a:gd name="T11" fmla="*/ 0 h 384"/>
              <a:gd name="T12" fmla="*/ 480 w 768"/>
              <a:gd name="T13" fmla="*/ 0 h 384"/>
              <a:gd name="T14" fmla="*/ 480 w 768"/>
              <a:gd name="T15" fmla="*/ 192 h 384"/>
              <a:gd name="T16" fmla="*/ 576 w 768"/>
              <a:gd name="T17" fmla="*/ 192 h 384"/>
              <a:gd name="T18" fmla="*/ 576 w 768"/>
              <a:gd name="T19" fmla="*/ 0 h 384"/>
              <a:gd name="T20" fmla="*/ 672 w 768"/>
              <a:gd name="T21" fmla="*/ 0 h 384"/>
              <a:gd name="T22" fmla="*/ 672 w 768"/>
              <a:gd name="T23" fmla="*/ 192 h 384"/>
              <a:gd name="T24" fmla="*/ 768 w 768"/>
              <a:gd name="T25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8" h="384">
                <a:moveTo>
                  <a:pt x="0" y="192"/>
                </a:moveTo>
                <a:lnTo>
                  <a:pt x="0" y="384"/>
                </a:lnTo>
                <a:lnTo>
                  <a:pt x="192" y="384"/>
                </a:lnTo>
                <a:lnTo>
                  <a:pt x="192" y="192"/>
                </a:lnTo>
                <a:lnTo>
                  <a:pt x="384" y="192"/>
                </a:lnTo>
                <a:lnTo>
                  <a:pt x="384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672" y="0"/>
                </a:lnTo>
                <a:lnTo>
                  <a:pt x="672" y="192"/>
                </a:lnTo>
                <a:lnTo>
                  <a:pt x="768" y="192"/>
                </a:lnTo>
              </a:path>
            </a:pathLst>
          </a:custGeom>
          <a:solidFill>
            <a:srgbClr val="CC00FF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Line 34"/>
          <p:cNvSpPr>
            <a:spLocks noChangeShapeType="1"/>
          </p:cNvSpPr>
          <p:nvPr/>
        </p:nvSpPr>
        <p:spPr bwMode="auto">
          <a:xfrm>
            <a:off x="3432349" y="3118578"/>
            <a:ext cx="393392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>
            <a:off x="3447712" y="1462722"/>
            <a:ext cx="391856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 Box 36"/>
          <p:cNvSpPr txBox="1">
            <a:spLocks noChangeArrowheads="1"/>
          </p:cNvSpPr>
          <p:nvPr/>
        </p:nvSpPr>
        <p:spPr bwMode="auto">
          <a:xfrm>
            <a:off x="5171833" y="1127842"/>
            <a:ext cx="27924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200" b="1"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34" name="Text Box 37"/>
          <p:cNvSpPr txBox="1">
            <a:spLocks noChangeArrowheads="1"/>
          </p:cNvSpPr>
          <p:nvPr/>
        </p:nvSpPr>
        <p:spPr bwMode="auto">
          <a:xfrm>
            <a:off x="6350004" y="1127842"/>
            <a:ext cx="27924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200" b="1">
                <a:latin typeface="微软雅黑" pitchFamily="34" charset="-122"/>
                <a:ea typeface="微软雅黑" pitchFamily="34" charset="-122"/>
              </a:rPr>
              <a:t>0</a:t>
            </a:r>
          </a:p>
        </p:txBody>
      </p:sp>
      <p:sp>
        <p:nvSpPr>
          <p:cNvPr id="35" name="Text Box 38"/>
          <p:cNvSpPr txBox="1">
            <a:spLocks noChangeArrowheads="1"/>
          </p:cNvSpPr>
          <p:nvPr/>
        </p:nvSpPr>
        <p:spPr bwMode="auto">
          <a:xfrm>
            <a:off x="7367460" y="1284920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i="1" dirty="0"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7367460" y="1774696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i="1" dirty="0"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37" name="Text Box 40"/>
          <p:cNvSpPr txBox="1">
            <a:spLocks noChangeArrowheads="1"/>
          </p:cNvSpPr>
          <p:nvPr/>
        </p:nvSpPr>
        <p:spPr bwMode="auto">
          <a:xfrm>
            <a:off x="7367460" y="2533902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38" name="Text Box 41"/>
          <p:cNvSpPr txBox="1">
            <a:spLocks noChangeArrowheads="1"/>
          </p:cNvSpPr>
          <p:nvPr/>
        </p:nvSpPr>
        <p:spPr bwMode="auto">
          <a:xfrm>
            <a:off x="7367460" y="2951683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7367460" y="3379282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40" name="Text Box 43"/>
          <p:cNvSpPr txBox="1">
            <a:spLocks noChangeArrowheads="1"/>
          </p:cNvSpPr>
          <p:nvPr/>
        </p:nvSpPr>
        <p:spPr bwMode="auto">
          <a:xfrm>
            <a:off x="7367460" y="3742524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42" name="Text Box 45"/>
          <p:cNvSpPr txBox="1">
            <a:spLocks noChangeArrowheads="1"/>
          </p:cNvSpPr>
          <p:nvPr/>
        </p:nvSpPr>
        <p:spPr bwMode="auto">
          <a:xfrm>
            <a:off x="3742907" y="1454089"/>
            <a:ext cx="843501" cy="3213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l">
              <a:lnSpc>
                <a:spcPts val="1800"/>
              </a:lnSpc>
            </a:pPr>
            <a:r>
              <a:rPr kumimoji="1" lang="en-US" altLang="zh-CN" sz="1200" b="1" i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kumimoji="1" lang="en-US" altLang="zh-CN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zh-CN" altLang="en-US" sz="12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个码片</a:t>
            </a:r>
          </a:p>
        </p:txBody>
      </p:sp>
      <p:sp>
        <p:nvSpPr>
          <p:cNvPr id="43" name="Freeform 46"/>
          <p:cNvSpPr>
            <a:spLocks/>
          </p:cNvSpPr>
          <p:nvPr/>
        </p:nvSpPr>
        <p:spPr bwMode="auto">
          <a:xfrm>
            <a:off x="3548157" y="2206657"/>
            <a:ext cx="1174625" cy="218163"/>
          </a:xfrm>
          <a:custGeom>
            <a:avLst/>
            <a:gdLst>
              <a:gd name="T0" fmla="*/ 0 w 768"/>
              <a:gd name="T1" fmla="*/ 96 h 196"/>
              <a:gd name="T2" fmla="*/ 0 w 768"/>
              <a:gd name="T3" fmla="*/ 196 h 196"/>
              <a:gd name="T4" fmla="*/ 288 w 768"/>
              <a:gd name="T5" fmla="*/ 192 h 196"/>
              <a:gd name="T6" fmla="*/ 288 w 768"/>
              <a:gd name="T7" fmla="*/ 0 h 196"/>
              <a:gd name="T8" fmla="*/ 480 w 768"/>
              <a:gd name="T9" fmla="*/ 0 h 196"/>
              <a:gd name="T10" fmla="*/ 480 w 768"/>
              <a:gd name="T11" fmla="*/ 192 h 196"/>
              <a:gd name="T12" fmla="*/ 576 w 768"/>
              <a:gd name="T13" fmla="*/ 192 h 196"/>
              <a:gd name="T14" fmla="*/ 576 w 768"/>
              <a:gd name="T15" fmla="*/ 0 h 196"/>
              <a:gd name="T16" fmla="*/ 768 w 768"/>
              <a:gd name="T17" fmla="*/ 0 h 196"/>
              <a:gd name="T18" fmla="*/ 768 w 768"/>
              <a:gd name="T19" fmla="*/ 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8" h="196">
                <a:moveTo>
                  <a:pt x="0" y="96"/>
                </a:moveTo>
                <a:lnTo>
                  <a:pt x="0" y="196"/>
                </a:lnTo>
                <a:lnTo>
                  <a:pt x="288" y="192"/>
                </a:lnTo>
                <a:lnTo>
                  <a:pt x="288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768" y="0"/>
                </a:lnTo>
                <a:lnTo>
                  <a:pt x="768" y="96"/>
                </a:lnTo>
              </a:path>
            </a:pathLst>
          </a:custGeom>
          <a:solidFill>
            <a:schemeClr val="hlink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Freeform 47"/>
          <p:cNvSpPr>
            <a:spLocks/>
          </p:cNvSpPr>
          <p:nvPr/>
        </p:nvSpPr>
        <p:spPr bwMode="auto">
          <a:xfrm>
            <a:off x="4722782" y="2206657"/>
            <a:ext cx="1174625" cy="218163"/>
          </a:xfrm>
          <a:custGeom>
            <a:avLst/>
            <a:gdLst>
              <a:gd name="T0" fmla="*/ 0 w 768"/>
              <a:gd name="T1" fmla="*/ 96 h 196"/>
              <a:gd name="T2" fmla="*/ 0 w 768"/>
              <a:gd name="T3" fmla="*/ 196 h 196"/>
              <a:gd name="T4" fmla="*/ 288 w 768"/>
              <a:gd name="T5" fmla="*/ 192 h 196"/>
              <a:gd name="T6" fmla="*/ 288 w 768"/>
              <a:gd name="T7" fmla="*/ 0 h 196"/>
              <a:gd name="T8" fmla="*/ 480 w 768"/>
              <a:gd name="T9" fmla="*/ 0 h 196"/>
              <a:gd name="T10" fmla="*/ 480 w 768"/>
              <a:gd name="T11" fmla="*/ 192 h 196"/>
              <a:gd name="T12" fmla="*/ 576 w 768"/>
              <a:gd name="T13" fmla="*/ 192 h 196"/>
              <a:gd name="T14" fmla="*/ 576 w 768"/>
              <a:gd name="T15" fmla="*/ 0 h 196"/>
              <a:gd name="T16" fmla="*/ 768 w 768"/>
              <a:gd name="T17" fmla="*/ 0 h 196"/>
              <a:gd name="T18" fmla="*/ 768 w 768"/>
              <a:gd name="T19" fmla="*/ 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8" h="196">
                <a:moveTo>
                  <a:pt x="0" y="96"/>
                </a:moveTo>
                <a:lnTo>
                  <a:pt x="0" y="196"/>
                </a:lnTo>
                <a:lnTo>
                  <a:pt x="288" y="192"/>
                </a:lnTo>
                <a:lnTo>
                  <a:pt x="288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768" y="0"/>
                </a:lnTo>
                <a:lnTo>
                  <a:pt x="768" y="96"/>
                </a:lnTo>
              </a:path>
            </a:pathLst>
          </a:custGeom>
          <a:solidFill>
            <a:schemeClr val="hlink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Freeform 48"/>
          <p:cNvSpPr>
            <a:spLocks/>
          </p:cNvSpPr>
          <p:nvPr/>
        </p:nvSpPr>
        <p:spPr bwMode="auto">
          <a:xfrm flipV="1">
            <a:off x="5897407" y="2206657"/>
            <a:ext cx="1174625" cy="218163"/>
          </a:xfrm>
          <a:custGeom>
            <a:avLst/>
            <a:gdLst>
              <a:gd name="T0" fmla="*/ 0 w 768"/>
              <a:gd name="T1" fmla="*/ 96 h 196"/>
              <a:gd name="T2" fmla="*/ 0 w 768"/>
              <a:gd name="T3" fmla="*/ 196 h 196"/>
              <a:gd name="T4" fmla="*/ 288 w 768"/>
              <a:gd name="T5" fmla="*/ 192 h 196"/>
              <a:gd name="T6" fmla="*/ 288 w 768"/>
              <a:gd name="T7" fmla="*/ 0 h 196"/>
              <a:gd name="T8" fmla="*/ 480 w 768"/>
              <a:gd name="T9" fmla="*/ 0 h 196"/>
              <a:gd name="T10" fmla="*/ 480 w 768"/>
              <a:gd name="T11" fmla="*/ 192 h 196"/>
              <a:gd name="T12" fmla="*/ 576 w 768"/>
              <a:gd name="T13" fmla="*/ 192 h 196"/>
              <a:gd name="T14" fmla="*/ 576 w 768"/>
              <a:gd name="T15" fmla="*/ 0 h 196"/>
              <a:gd name="T16" fmla="*/ 768 w 768"/>
              <a:gd name="T17" fmla="*/ 0 h 196"/>
              <a:gd name="T18" fmla="*/ 768 w 768"/>
              <a:gd name="T19" fmla="*/ 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8" h="196">
                <a:moveTo>
                  <a:pt x="0" y="96"/>
                </a:moveTo>
                <a:lnTo>
                  <a:pt x="0" y="196"/>
                </a:lnTo>
                <a:lnTo>
                  <a:pt x="288" y="192"/>
                </a:lnTo>
                <a:lnTo>
                  <a:pt x="288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768" y="0"/>
                </a:lnTo>
                <a:lnTo>
                  <a:pt x="768" y="96"/>
                </a:lnTo>
              </a:path>
            </a:pathLst>
          </a:custGeom>
          <a:solidFill>
            <a:srgbClr val="FF6699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Line 49"/>
          <p:cNvSpPr>
            <a:spLocks noChangeShapeType="1"/>
          </p:cNvSpPr>
          <p:nvPr/>
        </p:nvSpPr>
        <p:spPr bwMode="auto">
          <a:xfrm flipV="1">
            <a:off x="3432349" y="2313557"/>
            <a:ext cx="3933929" cy="43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 Box 50"/>
          <p:cNvSpPr txBox="1">
            <a:spLocks noChangeArrowheads="1"/>
          </p:cNvSpPr>
          <p:nvPr/>
        </p:nvSpPr>
        <p:spPr bwMode="auto">
          <a:xfrm>
            <a:off x="7367460" y="2143390"/>
            <a:ext cx="258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48" name="Freeform 51"/>
          <p:cNvSpPr>
            <a:spLocks/>
          </p:cNvSpPr>
          <p:nvPr/>
        </p:nvSpPr>
        <p:spPr bwMode="auto">
          <a:xfrm>
            <a:off x="5900952" y="1835781"/>
            <a:ext cx="1174625" cy="219253"/>
          </a:xfrm>
          <a:custGeom>
            <a:avLst/>
            <a:gdLst>
              <a:gd name="T0" fmla="*/ 0 w 768"/>
              <a:gd name="T1" fmla="*/ 96 h 196"/>
              <a:gd name="T2" fmla="*/ 0 w 768"/>
              <a:gd name="T3" fmla="*/ 196 h 196"/>
              <a:gd name="T4" fmla="*/ 288 w 768"/>
              <a:gd name="T5" fmla="*/ 192 h 196"/>
              <a:gd name="T6" fmla="*/ 288 w 768"/>
              <a:gd name="T7" fmla="*/ 0 h 196"/>
              <a:gd name="T8" fmla="*/ 480 w 768"/>
              <a:gd name="T9" fmla="*/ 0 h 196"/>
              <a:gd name="T10" fmla="*/ 480 w 768"/>
              <a:gd name="T11" fmla="*/ 192 h 196"/>
              <a:gd name="T12" fmla="*/ 576 w 768"/>
              <a:gd name="T13" fmla="*/ 192 h 196"/>
              <a:gd name="T14" fmla="*/ 576 w 768"/>
              <a:gd name="T15" fmla="*/ 0 h 196"/>
              <a:gd name="T16" fmla="*/ 768 w 768"/>
              <a:gd name="T17" fmla="*/ 0 h 196"/>
              <a:gd name="T18" fmla="*/ 768 w 768"/>
              <a:gd name="T19" fmla="*/ 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8" h="196">
                <a:moveTo>
                  <a:pt x="0" y="96"/>
                </a:moveTo>
                <a:lnTo>
                  <a:pt x="0" y="196"/>
                </a:lnTo>
                <a:lnTo>
                  <a:pt x="288" y="192"/>
                </a:lnTo>
                <a:lnTo>
                  <a:pt x="288" y="0"/>
                </a:lnTo>
                <a:lnTo>
                  <a:pt x="480" y="0"/>
                </a:lnTo>
                <a:lnTo>
                  <a:pt x="480" y="192"/>
                </a:lnTo>
                <a:lnTo>
                  <a:pt x="576" y="192"/>
                </a:lnTo>
                <a:lnTo>
                  <a:pt x="576" y="0"/>
                </a:lnTo>
                <a:lnTo>
                  <a:pt x="768" y="0"/>
                </a:lnTo>
                <a:lnTo>
                  <a:pt x="768" y="96"/>
                </a:lnTo>
              </a:path>
            </a:pathLst>
          </a:custGeom>
          <a:solidFill>
            <a:schemeClr val="hlink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Line 52"/>
          <p:cNvSpPr>
            <a:spLocks noChangeShapeType="1"/>
          </p:cNvSpPr>
          <p:nvPr/>
        </p:nvSpPr>
        <p:spPr bwMode="auto">
          <a:xfrm>
            <a:off x="3447712" y="1943771"/>
            <a:ext cx="391856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 Box 53"/>
          <p:cNvSpPr txBox="1">
            <a:spLocks noChangeArrowheads="1"/>
          </p:cNvSpPr>
          <p:nvPr/>
        </p:nvSpPr>
        <p:spPr bwMode="auto">
          <a:xfrm>
            <a:off x="1785038" y="2134663"/>
            <a:ext cx="16530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</a:rPr>
              <a:t>S </a:t>
            </a:r>
            <a:r>
              <a:rPr kumimoji="1" lang="zh-CN" altLang="en-US" sz="1400" b="1" dirty="0">
                <a:latin typeface="微软雅黑" pitchFamily="34" charset="-122"/>
                <a:ea typeface="微软雅黑" pitchFamily="34" charset="-122"/>
              </a:rPr>
              <a:t>站发送的信号 </a:t>
            </a:r>
            <a:r>
              <a:rPr kumimoji="1" lang="en-US" altLang="zh-CN" sz="1400" b="1" i="1" dirty="0" err="1">
                <a:latin typeface="微软雅黑" pitchFamily="34" charset="-122"/>
                <a:ea typeface="微软雅黑" pitchFamily="34" charset="-122"/>
              </a:rPr>
              <a:t>S</a:t>
            </a:r>
            <a:r>
              <a:rPr kumimoji="1" lang="en-US" altLang="zh-CN" sz="1400" b="1" i="1" baseline="-25000" dirty="0" err="1">
                <a:latin typeface="微软雅黑" pitchFamily="34" charset="-122"/>
                <a:ea typeface="微软雅黑" pitchFamily="34" charset="-122"/>
              </a:rPr>
              <a:t>x</a:t>
            </a:r>
            <a:endParaRPr kumimoji="1" lang="en-US" altLang="zh-CN" sz="1400" b="1" i="1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/>
        </p:nvSpPr>
        <p:spPr bwMode="auto">
          <a:xfrm>
            <a:off x="1785039" y="2513176"/>
            <a:ext cx="164872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</a:rPr>
              <a:t>T </a:t>
            </a:r>
            <a:r>
              <a:rPr kumimoji="1" lang="zh-CN" altLang="en-US" sz="1400" b="1" dirty="0">
                <a:latin typeface="微软雅黑" pitchFamily="34" charset="-122"/>
                <a:ea typeface="微软雅黑" pitchFamily="34" charset="-122"/>
              </a:rPr>
              <a:t>站发送的信号 </a:t>
            </a:r>
            <a:r>
              <a:rPr kumimoji="1" lang="en-US" altLang="zh-CN" sz="1400" b="1" i="1" dirty="0" err="1">
                <a:latin typeface="微软雅黑" pitchFamily="34" charset="-122"/>
                <a:ea typeface="微软雅黑" pitchFamily="34" charset="-122"/>
              </a:rPr>
              <a:t>T</a:t>
            </a:r>
            <a:r>
              <a:rPr kumimoji="1" lang="en-US" altLang="zh-CN" sz="1400" b="1" i="1" baseline="-25000" dirty="0" err="1">
                <a:latin typeface="微软雅黑" pitchFamily="34" charset="-122"/>
                <a:ea typeface="微软雅黑" pitchFamily="34" charset="-122"/>
              </a:rPr>
              <a:t>x</a:t>
            </a:r>
            <a:endParaRPr kumimoji="1" lang="en-US" altLang="zh-CN" sz="1400" b="1" i="1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 Box 55"/>
          <p:cNvSpPr txBox="1">
            <a:spLocks noChangeArrowheads="1"/>
          </p:cNvSpPr>
          <p:nvPr/>
        </p:nvSpPr>
        <p:spPr bwMode="auto">
          <a:xfrm>
            <a:off x="1571149" y="2951683"/>
            <a:ext cx="19035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1400" b="1" dirty="0">
                <a:latin typeface="微软雅黑" pitchFamily="34" charset="-122"/>
                <a:ea typeface="微软雅黑" pitchFamily="34" charset="-122"/>
              </a:rPr>
              <a:t>总的发送信号 </a:t>
            </a:r>
            <a:r>
              <a:rPr kumimoji="1" lang="en-US" altLang="zh-CN" sz="1400" b="1" i="1" dirty="0" err="1">
                <a:latin typeface="微软雅黑" pitchFamily="34" charset="-122"/>
                <a:ea typeface="微软雅黑" pitchFamily="34" charset="-122"/>
              </a:rPr>
              <a:t>S</a:t>
            </a:r>
            <a:r>
              <a:rPr kumimoji="1" lang="en-US" altLang="zh-CN" sz="1400" b="1" i="1" baseline="-25000" dirty="0" err="1">
                <a:latin typeface="微软雅黑" pitchFamily="34" charset="-122"/>
                <a:ea typeface="微软雅黑" pitchFamily="34" charset="-122"/>
              </a:rPr>
              <a:t>x</a:t>
            </a:r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</a:rPr>
              <a:t> + </a:t>
            </a:r>
            <a:r>
              <a:rPr kumimoji="1" lang="en-US" altLang="zh-CN" sz="1400" b="1" i="1" dirty="0" err="1">
                <a:latin typeface="微软雅黑" pitchFamily="34" charset="-122"/>
                <a:ea typeface="微软雅黑" pitchFamily="34" charset="-122"/>
              </a:rPr>
              <a:t>T</a:t>
            </a:r>
            <a:r>
              <a:rPr kumimoji="1" lang="en-US" altLang="zh-CN" sz="1400" b="1" i="1" baseline="-25000" dirty="0" err="1">
                <a:latin typeface="微软雅黑" pitchFamily="34" charset="-122"/>
                <a:ea typeface="微软雅黑" pitchFamily="34" charset="-122"/>
              </a:rPr>
              <a:t>x</a:t>
            </a:r>
            <a:endParaRPr kumimoji="1" lang="en-US" altLang="zh-CN" sz="1400" b="1" i="1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 Box 56"/>
          <p:cNvSpPr txBox="1">
            <a:spLocks noChangeArrowheads="1"/>
          </p:cNvSpPr>
          <p:nvPr/>
        </p:nvSpPr>
        <p:spPr bwMode="auto">
          <a:xfrm>
            <a:off x="1838216" y="3378192"/>
            <a:ext cx="16081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1400" b="1" dirty="0">
                <a:latin typeface="微软雅黑" pitchFamily="34" charset="-122"/>
                <a:ea typeface="微软雅黑" pitchFamily="34" charset="-122"/>
              </a:rPr>
              <a:t>规格化内积 </a:t>
            </a:r>
            <a:r>
              <a:rPr kumimoji="1" lang="en-US" altLang="zh-CN" sz="1400" b="1" i="1" dirty="0">
                <a:latin typeface="微软雅黑" pitchFamily="34" charset="-122"/>
                <a:ea typeface="微软雅黑" pitchFamily="34" charset="-122"/>
              </a:rPr>
              <a:t>S</a:t>
            </a:r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  <a:sym typeface="Symbol" pitchFamily="18" charset="2"/>
              </a:rPr>
              <a:t> </a:t>
            </a:r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 </a:t>
            </a:r>
            <a:r>
              <a:rPr kumimoji="1" lang="en-US" altLang="zh-CN" sz="1400" b="1" i="1" dirty="0" err="1">
                <a:latin typeface="微软雅黑" pitchFamily="34" charset="-122"/>
                <a:ea typeface="微软雅黑" pitchFamily="34" charset="-122"/>
              </a:rPr>
              <a:t>S</a:t>
            </a:r>
            <a:r>
              <a:rPr kumimoji="1" lang="en-US" altLang="zh-CN" sz="1400" b="1" i="1" baseline="-25000" dirty="0" err="1">
                <a:latin typeface="微软雅黑" pitchFamily="34" charset="-122"/>
                <a:ea typeface="微软雅黑" pitchFamily="34" charset="-122"/>
              </a:rPr>
              <a:t>x</a:t>
            </a:r>
            <a:endParaRPr kumimoji="1" lang="en-US" altLang="zh-CN" sz="1400" b="1" i="1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 Box 57"/>
          <p:cNvSpPr txBox="1">
            <a:spLocks noChangeArrowheads="1"/>
          </p:cNvSpPr>
          <p:nvPr/>
        </p:nvSpPr>
        <p:spPr bwMode="auto">
          <a:xfrm>
            <a:off x="1838216" y="3743614"/>
            <a:ext cx="159902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1400" b="1" dirty="0">
                <a:latin typeface="微软雅黑" pitchFamily="34" charset="-122"/>
                <a:ea typeface="微软雅黑" pitchFamily="34" charset="-122"/>
              </a:rPr>
              <a:t>规格化内积 </a:t>
            </a:r>
            <a:r>
              <a:rPr kumimoji="1" lang="en-US" altLang="zh-CN" sz="1400" b="1" i="1" dirty="0">
                <a:latin typeface="微软雅黑" pitchFamily="34" charset="-122"/>
                <a:ea typeface="微软雅黑" pitchFamily="34" charset="-122"/>
              </a:rPr>
              <a:t>S</a:t>
            </a:r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  <a:sym typeface="Symbol" pitchFamily="18" charset="2"/>
              </a:rPr>
              <a:t> </a:t>
            </a:r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 </a:t>
            </a:r>
            <a:r>
              <a:rPr kumimoji="1" lang="en-US" altLang="zh-CN" sz="1400" b="1" i="1" dirty="0" err="1">
                <a:latin typeface="微软雅黑" pitchFamily="34" charset="-122"/>
                <a:ea typeface="微软雅黑" pitchFamily="34" charset="-122"/>
              </a:rPr>
              <a:t>T</a:t>
            </a:r>
            <a:r>
              <a:rPr kumimoji="1" lang="en-US" altLang="zh-CN" sz="1400" b="1" i="1" baseline="-25000" dirty="0" err="1">
                <a:latin typeface="微软雅黑" pitchFamily="34" charset="-122"/>
                <a:ea typeface="微软雅黑" pitchFamily="34" charset="-122"/>
              </a:rPr>
              <a:t>x</a:t>
            </a:r>
            <a:endParaRPr kumimoji="1" lang="en-US" altLang="zh-CN" sz="1400" b="1" i="1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Line 58"/>
          <p:cNvSpPr>
            <a:spLocks noChangeShapeType="1"/>
          </p:cNvSpPr>
          <p:nvPr/>
        </p:nvSpPr>
        <p:spPr bwMode="auto">
          <a:xfrm flipV="1">
            <a:off x="3447713" y="3547267"/>
            <a:ext cx="3889024" cy="109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 Box 59"/>
          <p:cNvSpPr txBox="1">
            <a:spLocks noChangeArrowheads="1"/>
          </p:cNvSpPr>
          <p:nvPr/>
        </p:nvSpPr>
        <p:spPr bwMode="auto">
          <a:xfrm>
            <a:off x="2111192" y="1221652"/>
            <a:ext cx="12618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1400" b="1">
                <a:latin typeface="微软雅黑" pitchFamily="34" charset="-122"/>
                <a:ea typeface="微软雅黑" pitchFamily="34" charset="-122"/>
              </a:rPr>
              <a:t>数据码元比特</a:t>
            </a:r>
          </a:p>
        </p:txBody>
      </p:sp>
      <p:sp>
        <p:nvSpPr>
          <p:cNvPr id="57" name="Text Box 60"/>
          <p:cNvSpPr txBox="1">
            <a:spLocks noChangeArrowheads="1"/>
          </p:cNvSpPr>
          <p:nvPr/>
        </p:nvSpPr>
        <p:spPr bwMode="auto">
          <a:xfrm>
            <a:off x="1244995" y="1968860"/>
            <a:ext cx="36420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发</a:t>
            </a:r>
          </a:p>
          <a:p>
            <a:pPr algn="l"/>
            <a:r>
              <a:rPr kumimoji="1" lang="zh-CN" altLang="en-US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送</a:t>
            </a:r>
          </a:p>
          <a:p>
            <a:pPr algn="l"/>
            <a:r>
              <a:rPr kumimoji="1" lang="zh-CN" altLang="en-US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端</a:t>
            </a:r>
          </a:p>
        </p:txBody>
      </p:sp>
      <p:sp>
        <p:nvSpPr>
          <p:cNvPr id="58" name="Text Box 61"/>
          <p:cNvSpPr txBox="1">
            <a:spLocks noChangeArrowheads="1"/>
          </p:cNvSpPr>
          <p:nvPr/>
        </p:nvSpPr>
        <p:spPr bwMode="auto">
          <a:xfrm>
            <a:off x="1351349" y="3354194"/>
            <a:ext cx="36420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kumimoji="1"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接</a:t>
            </a:r>
          </a:p>
          <a:p>
            <a:pPr algn="l" eaLnBrk="0" hangingPunct="0"/>
            <a:r>
              <a:rPr kumimoji="1"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收</a:t>
            </a:r>
          </a:p>
          <a:p>
            <a:pPr algn="l" eaLnBrk="0" hangingPunct="0"/>
            <a:r>
              <a:rPr kumimoji="1"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端</a:t>
            </a:r>
          </a:p>
        </p:txBody>
      </p:sp>
      <p:sp>
        <p:nvSpPr>
          <p:cNvPr id="59" name="AutoShape 62"/>
          <p:cNvSpPr>
            <a:spLocks/>
          </p:cNvSpPr>
          <p:nvPr/>
        </p:nvSpPr>
        <p:spPr bwMode="auto">
          <a:xfrm>
            <a:off x="1571149" y="1276193"/>
            <a:ext cx="107536" cy="2078001"/>
          </a:xfrm>
          <a:prstGeom prst="leftBracket">
            <a:avLst>
              <a:gd name="adj" fmla="val 174451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AutoShape 63"/>
          <p:cNvSpPr>
            <a:spLocks/>
          </p:cNvSpPr>
          <p:nvPr/>
        </p:nvSpPr>
        <p:spPr bwMode="auto">
          <a:xfrm>
            <a:off x="1731862" y="3453458"/>
            <a:ext cx="57903" cy="544316"/>
          </a:xfrm>
          <a:prstGeom prst="leftBracket">
            <a:avLst>
              <a:gd name="adj" fmla="val 84865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497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2.5  </a:t>
            </a:r>
            <a:r>
              <a:rPr lang="zh-CN" altLang="en-US" dirty="0"/>
              <a:t>数字传输系统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早期，电话网长途干线采用</a:t>
            </a:r>
            <a:r>
              <a:rPr lang="zh-CN" altLang="en-US" dirty="0">
                <a:solidFill>
                  <a:srgbClr val="0000FF"/>
                </a:solidFill>
              </a:rPr>
              <a:t>频分复用 </a:t>
            </a:r>
            <a:r>
              <a:rPr lang="en-US" altLang="zh-CN" dirty="0">
                <a:solidFill>
                  <a:srgbClr val="0000FF"/>
                </a:solidFill>
              </a:rPr>
              <a:t>FDM </a:t>
            </a:r>
            <a:r>
              <a:rPr lang="zh-CN" altLang="en-US" dirty="0"/>
              <a:t>的模拟传输</a:t>
            </a:r>
            <a:r>
              <a:rPr lang="zh-CN" altLang="en-US" dirty="0" smtClean="0"/>
              <a:t>方式。</a:t>
            </a:r>
            <a:endParaRPr lang="zh-CN" altLang="en-US" dirty="0"/>
          </a:p>
          <a:p>
            <a:r>
              <a:rPr lang="zh-CN" altLang="en-US" dirty="0"/>
              <a:t>目前，大都采用</a:t>
            </a:r>
            <a:r>
              <a:rPr lang="zh-CN" altLang="en-US" dirty="0">
                <a:solidFill>
                  <a:srgbClr val="0000FF"/>
                </a:solidFill>
              </a:rPr>
              <a:t>时分复用 </a:t>
            </a:r>
            <a:r>
              <a:rPr lang="en-US" altLang="zh-CN" dirty="0">
                <a:solidFill>
                  <a:srgbClr val="0000FF"/>
                </a:solidFill>
              </a:rPr>
              <a:t>PCM 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数字传输方式。</a:t>
            </a:r>
          </a:p>
          <a:p>
            <a:r>
              <a:rPr lang="zh-CN" altLang="en-US" dirty="0"/>
              <a:t>现代电信</a:t>
            </a:r>
            <a:r>
              <a:rPr lang="zh-CN" altLang="en-US" dirty="0" smtClean="0"/>
              <a:t>网业务括话音、视频</a:t>
            </a:r>
            <a:r>
              <a:rPr lang="zh-CN" altLang="en-US" dirty="0"/>
              <a:t>、图像和各种数据业务</a:t>
            </a:r>
            <a:r>
              <a:rPr lang="zh-CN" altLang="en-US" dirty="0" smtClean="0"/>
              <a:t>。因此</a:t>
            </a:r>
            <a:r>
              <a:rPr lang="zh-CN" altLang="en-US" dirty="0"/>
              <a:t>需要一种能承载来自其他</a:t>
            </a:r>
            <a:r>
              <a:rPr lang="zh-CN" altLang="en-US" dirty="0">
                <a:solidFill>
                  <a:srgbClr val="C00000"/>
                </a:solidFill>
              </a:rPr>
              <a:t>各种业务网络数据</a:t>
            </a:r>
            <a:r>
              <a:rPr lang="zh-CN" altLang="en-US" dirty="0"/>
              <a:t>的传输网络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数字化的同时，</a:t>
            </a:r>
            <a:r>
              <a:rPr lang="zh-CN" altLang="en-US" dirty="0">
                <a:solidFill>
                  <a:srgbClr val="C00000"/>
                </a:solidFill>
              </a:rPr>
              <a:t>光纤</a:t>
            </a:r>
            <a:r>
              <a:rPr lang="zh-CN" altLang="en-US" dirty="0"/>
              <a:t>开始成为长途干线最主要的传输媒体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120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2.5  </a:t>
            </a:r>
            <a:r>
              <a:rPr lang="zh-CN" altLang="en-US" dirty="0"/>
              <a:t>数字传输系统</a:t>
            </a:r>
          </a:p>
        </p:txBody>
      </p:sp>
      <p:sp>
        <p:nvSpPr>
          <p:cNvPr id="3" name="矩形 2"/>
          <p:cNvSpPr/>
          <p:nvPr/>
        </p:nvSpPr>
        <p:spPr>
          <a:xfrm>
            <a:off x="484909" y="1106405"/>
            <a:ext cx="804949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一个话路的</a:t>
            </a:r>
            <a:r>
              <a:rPr kumimoji="1"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PCM</a:t>
            </a:r>
            <a:r>
              <a:rPr kumimoji="1"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信号速率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dirty="0">
                <a:latin typeface="Times New Roman" panose="02020603050405020304" pitchFamily="18" charset="0"/>
              </a:rPr>
              <a:t>     一个</a:t>
            </a:r>
            <a:r>
              <a:rPr kumimoji="1" lang="en-US" altLang="zh-CN" dirty="0">
                <a:latin typeface="Times New Roman" panose="02020603050405020304" pitchFamily="18" charset="0"/>
              </a:rPr>
              <a:t>4KHz</a:t>
            </a:r>
            <a:r>
              <a:rPr kumimoji="1" lang="zh-CN" altLang="en-US" dirty="0">
                <a:latin typeface="Times New Roman" panose="02020603050405020304" pitchFamily="18" charset="0"/>
              </a:rPr>
              <a:t>带宽的模拟电话信号，经过</a:t>
            </a:r>
            <a:r>
              <a:rPr kumimoji="1" lang="en-US" altLang="zh-CN" dirty="0">
                <a:latin typeface="Times New Roman" panose="02020603050405020304" pitchFamily="18" charset="0"/>
              </a:rPr>
              <a:t>PCM</a:t>
            </a:r>
            <a:r>
              <a:rPr kumimoji="1" lang="zh-CN" altLang="en-US" dirty="0">
                <a:latin typeface="Times New Roman" panose="02020603050405020304" pitchFamily="18" charset="0"/>
              </a:rPr>
              <a:t>编码后变成每秒</a:t>
            </a:r>
            <a:r>
              <a:rPr kumimoji="1" lang="en-US" altLang="zh-CN" dirty="0">
                <a:latin typeface="Times New Roman" panose="02020603050405020304" pitchFamily="18" charset="0"/>
              </a:rPr>
              <a:t>8000</a:t>
            </a:r>
            <a:r>
              <a:rPr kumimoji="1" lang="zh-CN" altLang="en-US" dirty="0">
                <a:latin typeface="Times New Roman" panose="02020603050405020304" pitchFamily="18" charset="0"/>
              </a:rPr>
              <a:t>个脉冲信号，若每个码元能运载</a:t>
            </a:r>
            <a:r>
              <a:rPr kumimoji="1" lang="en-US" altLang="zh-CN" dirty="0">
                <a:latin typeface="Times New Roman" panose="02020603050405020304" pitchFamily="18" charset="0"/>
              </a:rPr>
              <a:t>8</a:t>
            </a:r>
            <a:r>
              <a:rPr kumimoji="1" lang="zh-CN" altLang="en-US" dirty="0">
                <a:latin typeface="Times New Roman" panose="02020603050405020304" pitchFamily="18" charset="0"/>
              </a:rPr>
              <a:t>位二进制数据</a:t>
            </a:r>
            <a:r>
              <a:rPr kumimoji="1" lang="en-US" altLang="zh-CN" dirty="0">
                <a:latin typeface="Times New Roman" panose="02020603050405020304" pitchFamily="18" charset="0"/>
              </a:rPr>
              <a:t>(</a:t>
            </a:r>
            <a:r>
              <a:rPr kumimoji="1" lang="zh-CN" altLang="en-US" dirty="0">
                <a:latin typeface="Times New Roman" panose="02020603050405020304" pitchFamily="18" charset="0"/>
              </a:rPr>
              <a:t>每个脉冲用</a:t>
            </a:r>
            <a:r>
              <a:rPr kumimoji="1" lang="en-US" altLang="zh-CN" dirty="0">
                <a:latin typeface="Times New Roman" panose="02020603050405020304" pitchFamily="18" charset="0"/>
              </a:rPr>
              <a:t>8</a:t>
            </a:r>
            <a:r>
              <a:rPr kumimoji="1" lang="zh-CN" altLang="en-US" dirty="0">
                <a:latin typeface="Times New Roman" panose="02020603050405020304" pitchFamily="18" charset="0"/>
              </a:rPr>
              <a:t>位二进制编码</a:t>
            </a:r>
            <a:r>
              <a:rPr kumimoji="1" lang="en-US" altLang="zh-CN" dirty="0">
                <a:latin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</a:rPr>
              <a:t>，则所得的速率为一个话路的</a:t>
            </a:r>
            <a:r>
              <a:rPr kumimoji="1" lang="en-US" altLang="zh-CN" dirty="0">
                <a:latin typeface="Times New Roman" panose="02020603050405020304" pitchFamily="18" charset="0"/>
              </a:rPr>
              <a:t>PCM</a:t>
            </a:r>
            <a:r>
              <a:rPr kumimoji="1" lang="zh-CN" altLang="en-US" dirty="0">
                <a:latin typeface="Times New Roman" panose="02020603050405020304" pitchFamily="18" charset="0"/>
              </a:rPr>
              <a:t>信号速率</a:t>
            </a:r>
            <a:r>
              <a:rPr kumimoji="1" lang="en-US" altLang="zh-CN" dirty="0">
                <a:latin typeface="Times New Roman" panose="02020603050405020304" pitchFamily="18" charset="0"/>
              </a:rPr>
              <a:t>S</a:t>
            </a:r>
            <a:r>
              <a:rPr kumimoji="1" lang="zh-CN" altLang="en-US" dirty="0"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dirty="0">
                <a:latin typeface="Times New Roman" panose="02020603050405020304" pitchFamily="18" charset="0"/>
              </a:rPr>
              <a:t>      计算：</a:t>
            </a:r>
            <a:r>
              <a:rPr kumimoji="1" lang="en-US" altLang="zh-CN" dirty="0">
                <a:latin typeface="Times New Roman" panose="02020603050405020304" pitchFamily="18" charset="0"/>
              </a:rPr>
              <a:t>B=8000</a:t>
            </a:r>
            <a:r>
              <a:rPr kumimoji="1" lang="zh-CN" altLang="en-US" dirty="0">
                <a:latin typeface="Times New Roman" panose="02020603050405020304" pitchFamily="18" charset="0"/>
              </a:rPr>
              <a:t>波特</a:t>
            </a:r>
            <a:r>
              <a:rPr kumimoji="1" lang="en-US" altLang="zh-CN" dirty="0">
                <a:latin typeface="Times New Roman" panose="02020603050405020304" pitchFamily="18" charset="0"/>
              </a:rPr>
              <a:t>(</a:t>
            </a:r>
            <a:r>
              <a:rPr kumimoji="1" lang="zh-CN" altLang="en-US" dirty="0">
                <a:latin typeface="Times New Roman" panose="02020603050405020304" pitchFamily="18" charset="0"/>
              </a:rPr>
              <a:t>脉冲宽度</a:t>
            </a:r>
            <a:r>
              <a:rPr kumimoji="1" lang="en-US" altLang="zh-CN" dirty="0">
                <a:latin typeface="Times New Roman" panose="02020603050405020304" pitchFamily="18" charset="0"/>
              </a:rPr>
              <a:t>T=1/B=125*10</a:t>
            </a:r>
            <a:r>
              <a:rPr kumimoji="1" lang="en-US" altLang="zh-CN" baseline="30000" dirty="0">
                <a:latin typeface="Times New Roman" panose="02020603050405020304" pitchFamily="18" charset="0"/>
              </a:rPr>
              <a:t>-6</a:t>
            </a:r>
            <a:r>
              <a:rPr kumimoji="1" lang="en-US" altLang="zh-CN" dirty="0">
                <a:latin typeface="Times New Roman" panose="02020603050405020304" pitchFamily="18" charset="0"/>
              </a:rPr>
              <a:t>s=125</a:t>
            </a:r>
            <a:r>
              <a:rPr kumimoji="1" lang="en-US" altLang="zh-CN" baseline="30000" dirty="0">
                <a:latin typeface="Times New Roman" panose="02020603050405020304" pitchFamily="18" charset="0"/>
              </a:rPr>
              <a:t> </a:t>
            </a:r>
            <a:r>
              <a:rPr kumimoji="1" lang="en-US" altLang="zh-CN" b="1" dirty="0" err="1">
                <a:solidFill>
                  <a:schemeClr val="tx2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zh-CN" b="1" dirty="0" err="1">
                <a:solidFill>
                  <a:schemeClr val="tx2"/>
                </a:solidFill>
                <a:latin typeface="Arial" panose="020B0604020202020204" pitchFamily="34" charset="0"/>
              </a:rPr>
              <a:t>s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                  S =8000*8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64000 bps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0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2.5  </a:t>
            </a:r>
            <a:r>
              <a:rPr lang="zh-CN" altLang="en-US" dirty="0"/>
              <a:t>数字传输系统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440872" y="2789652"/>
            <a:ext cx="6539345" cy="981118"/>
            <a:chOff x="528" y="2450"/>
            <a:chExt cx="4416" cy="1054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528" y="2880"/>
              <a:ext cx="4408" cy="384"/>
              <a:chOff x="724" y="1780"/>
              <a:chExt cx="4408" cy="568"/>
            </a:xfrm>
          </p:grpSpPr>
          <p:sp>
            <p:nvSpPr>
              <p:cNvPr id="16" name="Rectangle 5"/>
              <p:cNvSpPr>
                <a:spLocks noChangeArrowheads="1"/>
              </p:cNvSpPr>
              <p:nvPr/>
            </p:nvSpPr>
            <p:spPr bwMode="auto">
              <a:xfrm>
                <a:off x="724" y="1780"/>
                <a:ext cx="352" cy="568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tint val="30196"/>
                      <a:invGamma/>
                    </a:schemeClr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lIns="92075" tIns="46038" rIns="92075" bIns="46038" anchor="ctr"/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en-US" altLang="zh-CN" sz="1800" b="1">
                    <a:latin typeface="Angsana New" charset="0"/>
                  </a:rPr>
                  <a:t>0</a:t>
                </a:r>
              </a:p>
            </p:txBody>
          </p:sp>
          <p:sp>
            <p:nvSpPr>
              <p:cNvPr id="17" name="Rectangle 6"/>
              <p:cNvSpPr>
                <a:spLocks noChangeArrowheads="1"/>
              </p:cNvSpPr>
              <p:nvPr/>
            </p:nvSpPr>
            <p:spPr bwMode="auto">
              <a:xfrm>
                <a:off x="1084" y="1780"/>
                <a:ext cx="350" cy="568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lIns="92075" tIns="46038" rIns="92075" bIns="46038" anchor="ctr"/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en-US" altLang="zh-CN" sz="1800" b="1">
                    <a:latin typeface="Angsana New" charset="0"/>
                  </a:rPr>
                  <a:t>1</a:t>
                </a:r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1442" y="1780"/>
                <a:ext cx="352" cy="568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lIns="92075" tIns="46038" rIns="92075" bIns="46038" anchor="ctr"/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en-US" altLang="zh-CN" sz="1800" b="1">
                    <a:latin typeface="Angsana New" charset="0"/>
                  </a:rPr>
                  <a:t>2</a:t>
                </a:r>
              </a:p>
            </p:txBody>
          </p:sp>
          <p:sp>
            <p:nvSpPr>
              <p:cNvPr id="19" name="Rectangle 8"/>
              <p:cNvSpPr>
                <a:spLocks noChangeArrowheads="1"/>
              </p:cNvSpPr>
              <p:nvPr/>
            </p:nvSpPr>
            <p:spPr bwMode="auto">
              <a:xfrm>
                <a:off x="1802" y="1780"/>
                <a:ext cx="1174" cy="568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Rectangle 9"/>
              <p:cNvSpPr>
                <a:spLocks noChangeArrowheads="1"/>
              </p:cNvSpPr>
              <p:nvPr/>
            </p:nvSpPr>
            <p:spPr bwMode="auto">
              <a:xfrm>
                <a:off x="2984" y="1780"/>
                <a:ext cx="350" cy="568"/>
              </a:xfrm>
              <a:prstGeom prst="rect">
                <a:avLst/>
              </a:prstGeom>
              <a:gradFill rotWithShape="0">
                <a:gsLst>
                  <a:gs pos="0">
                    <a:schemeClr val="hlink">
                      <a:gamma/>
                      <a:tint val="40000"/>
                      <a:invGamma/>
                    </a:schemeClr>
                  </a:gs>
                  <a:gs pos="100000">
                    <a:schemeClr val="hlink"/>
                  </a:gs>
                </a:gsLst>
                <a:path path="shape">
                  <a:fillToRect l="50000" t="50000" r="50000" b="50000"/>
                </a:path>
              </a:gra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lIns="92075" tIns="46038" rIns="92075" bIns="46038" anchor="ctr"/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en-US" altLang="zh-CN" sz="1800" b="1">
                    <a:latin typeface="Angsana New" charset="0"/>
                  </a:rPr>
                  <a:t>16</a:t>
                </a:r>
              </a:p>
            </p:txBody>
          </p:sp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3342" y="1780"/>
                <a:ext cx="1430" cy="568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Rectangle 11"/>
              <p:cNvSpPr>
                <a:spLocks noChangeArrowheads="1"/>
              </p:cNvSpPr>
              <p:nvPr/>
            </p:nvSpPr>
            <p:spPr bwMode="auto">
              <a:xfrm>
                <a:off x="4780" y="1780"/>
                <a:ext cx="352" cy="568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lIns="92075" tIns="46038" rIns="92075" bIns="46038" anchor="ctr"/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en-US" altLang="zh-CN" sz="1800" b="1">
                    <a:latin typeface="Angsana New" charset="0"/>
                  </a:rPr>
                  <a:t>31</a:t>
                </a:r>
              </a:p>
            </p:txBody>
          </p:sp>
        </p:grp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1563" y="2450"/>
              <a:ext cx="18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1" dirty="0">
                  <a:latin typeface="Arial Narrow" panose="020B0606020202030204" pitchFamily="34" charset="0"/>
                </a:rPr>
                <a:t>125 </a:t>
              </a:r>
              <a:r>
                <a:rPr kumimoji="1" lang="en-US" altLang="zh-CN" b="1" dirty="0" err="1">
                  <a:latin typeface="Symbol" panose="05050102010706020507" pitchFamily="18" charset="2"/>
                </a:rPr>
                <a:t>m</a:t>
              </a:r>
              <a:r>
                <a:rPr kumimoji="1" lang="en-US" altLang="zh-CN" b="1" dirty="0" err="1">
                  <a:latin typeface="Arial Narrow" panose="020B0606020202030204" pitchFamily="34" charset="0"/>
                </a:rPr>
                <a:t>s</a:t>
              </a:r>
              <a:r>
                <a:rPr kumimoji="1" lang="en-US" altLang="zh-CN" b="1" dirty="0">
                  <a:latin typeface="Arial Narrow" panose="020B0606020202030204" pitchFamily="34" charset="0"/>
                </a:rPr>
                <a:t> = 32 </a:t>
              </a:r>
              <a:r>
                <a:rPr kumimoji="1" lang="zh-CN" altLang="en-US" b="1" dirty="0">
                  <a:latin typeface="Arial Narrow" panose="020B0606020202030204" pitchFamily="34" charset="0"/>
                </a:rPr>
                <a:t>时隙 </a:t>
              </a:r>
              <a:r>
                <a:rPr kumimoji="1" lang="en-US" altLang="zh-CN" b="1" dirty="0">
                  <a:latin typeface="Arial Narrow" panose="020B0606020202030204" pitchFamily="34" charset="0"/>
                </a:rPr>
                <a:t>= 2.048 Mbps</a:t>
              </a:r>
            </a:p>
          </p:txBody>
        </p: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528" y="2592"/>
              <a:ext cx="672" cy="288"/>
              <a:chOff x="720" y="1440"/>
              <a:chExt cx="672" cy="288"/>
            </a:xfrm>
          </p:grpSpPr>
          <p:sp>
            <p:nvSpPr>
              <p:cNvPr id="14" name="Line 14"/>
              <p:cNvSpPr>
                <a:spLocks noChangeShapeType="1"/>
              </p:cNvSpPr>
              <p:nvPr/>
            </p:nvSpPr>
            <p:spPr bwMode="auto">
              <a:xfrm>
                <a:off x="720" y="1440"/>
                <a:ext cx="0" cy="288"/>
              </a:xfrm>
              <a:prstGeom prst="line">
                <a:avLst/>
              </a:prstGeom>
              <a:noFill/>
              <a:ln w="12699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>
                <a:off x="720" y="1584"/>
                <a:ext cx="672" cy="0"/>
              </a:xfrm>
              <a:prstGeom prst="line">
                <a:avLst/>
              </a:prstGeom>
              <a:noFill/>
              <a:ln w="12699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4272" y="2592"/>
              <a:ext cx="672" cy="288"/>
              <a:chOff x="4464" y="1440"/>
              <a:chExt cx="672" cy="288"/>
            </a:xfrm>
          </p:grpSpPr>
          <p:sp>
            <p:nvSpPr>
              <p:cNvPr id="12" name="Line 17"/>
              <p:cNvSpPr>
                <a:spLocks noChangeShapeType="1"/>
              </p:cNvSpPr>
              <p:nvPr/>
            </p:nvSpPr>
            <p:spPr bwMode="auto">
              <a:xfrm>
                <a:off x="5136" y="1440"/>
                <a:ext cx="0" cy="288"/>
              </a:xfrm>
              <a:prstGeom prst="line">
                <a:avLst/>
              </a:prstGeom>
              <a:noFill/>
              <a:ln w="12699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18"/>
              <p:cNvSpPr>
                <a:spLocks noChangeShapeType="1"/>
              </p:cNvSpPr>
              <p:nvPr/>
            </p:nvSpPr>
            <p:spPr bwMode="auto">
              <a:xfrm flipH="1">
                <a:off x="4464" y="1584"/>
                <a:ext cx="672" cy="0"/>
              </a:xfrm>
              <a:prstGeom prst="line">
                <a:avLst/>
              </a:prstGeom>
              <a:noFill/>
              <a:ln w="12699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 flipH="1">
              <a:off x="576" y="3216"/>
              <a:ext cx="240" cy="288"/>
            </a:xfrm>
            <a:prstGeom prst="line">
              <a:avLst/>
            </a:prstGeom>
            <a:noFill/>
            <a:ln w="12699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H="1">
              <a:off x="2976" y="3216"/>
              <a:ext cx="48" cy="288"/>
            </a:xfrm>
            <a:prstGeom prst="line">
              <a:avLst/>
            </a:prstGeom>
            <a:noFill/>
            <a:ln w="12699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3" name="Picture 3" descr="tu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1312" y="1350657"/>
            <a:ext cx="6490854" cy="142252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4349749" y="3783917"/>
            <a:ext cx="12128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b="1" dirty="0">
                <a:solidFill>
                  <a:schemeClr val="hlink"/>
                </a:solidFill>
                <a:latin typeface="Arial Narrow" panose="020B0606020202030204" pitchFamily="34" charset="0"/>
              </a:rPr>
              <a:t>信令信道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1391312" y="4111464"/>
            <a:ext cx="257795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kumimoji="1" lang="en-US" altLang="zh-CN" b="1" dirty="0">
                <a:latin typeface="Arial Narrow" panose="020B0606020202030204" pitchFamily="34" charset="0"/>
              </a:rPr>
              <a:t>30 </a:t>
            </a:r>
            <a:r>
              <a:rPr kumimoji="1" lang="zh-CN" altLang="en-US" b="1" dirty="0">
                <a:latin typeface="Arial Narrow" panose="020B0606020202030204" pitchFamily="34" charset="0"/>
              </a:rPr>
              <a:t>话音信道</a:t>
            </a:r>
            <a:r>
              <a:rPr kumimoji="1" lang="en-US" altLang="zh-CN" b="1" dirty="0">
                <a:latin typeface="Arial Narrow" panose="020B0606020202030204" pitchFamily="34" charset="0"/>
              </a:rPr>
              <a:t>+2 </a:t>
            </a:r>
            <a:r>
              <a:rPr kumimoji="1" lang="zh-CN" altLang="en-US" b="1" dirty="0">
                <a:latin typeface="Arial Narrow" panose="020B0606020202030204" pitchFamily="34" charset="0"/>
              </a:rPr>
              <a:t>控制信道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391312" y="4446419"/>
            <a:ext cx="4785284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kumimoji="1"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数据率 </a:t>
            </a:r>
            <a:r>
              <a:rPr kumimoji="1" lang="en-US" altLang="zh-CN" b="1" dirty="0">
                <a:solidFill>
                  <a:schemeClr val="tx2"/>
                </a:solidFill>
                <a:latin typeface="Arial" panose="020B0604020202020204" pitchFamily="34" charset="0"/>
              </a:rPr>
              <a:t>S = (32x8 bits)/125 </a:t>
            </a:r>
            <a:r>
              <a:rPr kumimoji="1" lang="en-US" altLang="zh-CN" b="1" dirty="0" err="1">
                <a:solidFill>
                  <a:schemeClr val="tx2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zh-CN" b="1" dirty="0" err="1">
                <a:solidFill>
                  <a:schemeClr val="tx2"/>
                </a:solidFill>
                <a:latin typeface="Arial" panose="020B0604020202020204" pitchFamily="34" charset="0"/>
              </a:rPr>
              <a:t>s</a:t>
            </a:r>
            <a:r>
              <a:rPr kumimoji="1" lang="en-US" altLang="zh-CN" b="1" dirty="0">
                <a:solidFill>
                  <a:schemeClr val="tx2"/>
                </a:solidFill>
                <a:latin typeface="Arial" panose="020B0604020202020204" pitchFamily="34" charset="0"/>
              </a:rPr>
              <a:t> = 2.048 Mbps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26126" y="1045800"/>
            <a:ext cx="1535998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b="1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E1</a:t>
            </a:r>
            <a:r>
              <a:rPr kumimoji="1"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线路</a:t>
            </a:r>
            <a:r>
              <a:rPr kumimoji="1"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(32</a:t>
            </a:r>
            <a:r>
              <a:rPr kumimoji="1"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路</a:t>
            </a:r>
            <a:r>
              <a:rPr kumimoji="1"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1036496" y="3803091"/>
            <a:ext cx="9509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b="1" dirty="0">
                <a:solidFill>
                  <a:schemeClr val="hlink"/>
                </a:solidFill>
                <a:latin typeface="Arial Narrow" panose="020B0606020202030204" pitchFamily="34" charset="0"/>
              </a:rPr>
              <a:t>帧同步</a:t>
            </a:r>
          </a:p>
        </p:txBody>
      </p:sp>
    </p:spTree>
    <p:extLst>
      <p:ext uri="{BB962C8B-B14F-4D97-AF65-F5344CB8AC3E}">
        <p14:creationId xmlns:p14="http://schemas.microsoft.com/office/powerpoint/2010/main" val="183316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3704" y="390595"/>
            <a:ext cx="6165609" cy="659315"/>
          </a:xfrm>
        </p:spPr>
        <p:txBody>
          <a:bodyPr/>
          <a:lstStyle/>
          <a:p>
            <a:r>
              <a:rPr lang="zh-CN" altLang="en-US" dirty="0"/>
              <a:t>物理层电气特性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23788" y="1133068"/>
            <a:ext cx="8562561" cy="3440021"/>
          </a:xfrm>
        </p:spPr>
        <p:txBody>
          <a:bodyPr>
            <a:noAutofit/>
          </a:bodyPr>
          <a:lstStyle/>
          <a:p>
            <a:pPr>
              <a:lnSpc>
                <a:spcPts val="285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规定了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DTE/DCE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之间</a:t>
            </a:r>
            <a:r>
              <a:rPr lang="zh-CN" altLang="en-US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多条信号线的电气连接及有关电路特性</a:t>
            </a:r>
            <a:endParaRPr lang="en-US" altLang="zh-CN" sz="1600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285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发送器和接收器的</a:t>
            </a:r>
            <a:r>
              <a:rPr lang="zh-CN" altLang="en-US" sz="1600" b="1" dirty="0">
                <a:solidFill>
                  <a:srgbClr val="5B307E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电路特性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en-US" sz="1600" b="1" dirty="0">
                <a:solidFill>
                  <a:srgbClr val="5B307E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负载要求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en-US" sz="1600" b="1" dirty="0">
                <a:solidFill>
                  <a:srgbClr val="5B307E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传输速率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zh-CN" altLang="en-US" sz="1600" b="1" dirty="0">
                <a:solidFill>
                  <a:srgbClr val="5B307E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连接距离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等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285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如</a:t>
            </a:r>
            <a:r>
              <a:rPr lang="zh-CN" altLang="en-US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发送信号电平、发送器和接收器的输出阻抗、平衡特性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等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ts val="285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电气特性举例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285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普通电话交换网接口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1" indent="0">
              <a:lnSpc>
                <a:spcPts val="2850"/>
              </a:lnSpc>
              <a:buNone/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   电气特性的主要规定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2850"/>
              </a:lnSpc>
            </a:pP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ITU-T V/X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系列有关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1" indent="0">
              <a:lnSpc>
                <a:spcPts val="2850"/>
              </a:lnSpc>
              <a:buNone/>
            </a:pP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建议的某些电气特性</a:t>
            </a:r>
          </a:p>
          <a:p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408120" y="2443586"/>
          <a:ext cx="5445161" cy="1188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4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0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zh-CN" altLang="en-US" sz="1500" b="1" dirty="0"/>
                        <a:t>发送电平</a:t>
                      </a:r>
                      <a:endParaRPr lang="zh-CN" altLang="en-US" sz="15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/>
                        <a:t>≦0dBm</a:t>
                      </a:r>
                      <a:endParaRPr lang="zh-CN" altLang="en-US" sz="15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zh-CN" altLang="en-US" sz="1500" b="1" dirty="0"/>
                        <a:t>接收电平</a:t>
                      </a:r>
                      <a:endParaRPr lang="zh-CN" altLang="en-US" sz="15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/>
                        <a:t>-5</a:t>
                      </a:r>
                      <a:r>
                        <a:rPr lang="zh-CN" altLang="en-US" sz="1500" b="1" dirty="0"/>
                        <a:t>～</a:t>
                      </a:r>
                      <a:r>
                        <a:rPr lang="en-US" altLang="zh-CN" sz="1500" b="1" dirty="0"/>
                        <a:t>-35dBm</a:t>
                      </a:r>
                      <a:r>
                        <a:rPr lang="zh-CN" altLang="en-US" sz="1500" b="1" dirty="0"/>
                        <a:t>，视各种</a:t>
                      </a:r>
                      <a:r>
                        <a:rPr lang="en-US" altLang="zh-CN" sz="1500" b="1" dirty="0"/>
                        <a:t>Modem</a:t>
                      </a:r>
                      <a:r>
                        <a:rPr lang="zh-CN" altLang="en-US" sz="1500" b="1" dirty="0"/>
                        <a:t>而定</a:t>
                      </a:r>
                      <a:endParaRPr lang="zh-CN" altLang="en-US" sz="15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zh-CN" altLang="en-US" sz="1500" b="1" dirty="0"/>
                        <a:t>阻    抗</a:t>
                      </a:r>
                      <a:endParaRPr lang="zh-CN" altLang="en-US" sz="15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/>
                        <a:t>600</a:t>
                      </a:r>
                      <a:r>
                        <a:rPr lang="el-GR" altLang="zh-CN" sz="1500" b="1" dirty="0"/>
                        <a:t>Ω</a:t>
                      </a:r>
                      <a:endParaRPr lang="zh-CN" altLang="en-US" sz="15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zh-CN" altLang="en-US" sz="1500" b="1" dirty="0"/>
                        <a:t>平衡特性</a:t>
                      </a:r>
                      <a:endParaRPr lang="zh-CN" altLang="en-US" sz="15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b="1" dirty="0"/>
                        <a:t>平衡输入</a:t>
                      </a:r>
                      <a:r>
                        <a:rPr lang="en-US" altLang="zh-CN" sz="1500" b="1" dirty="0"/>
                        <a:t>/</a:t>
                      </a:r>
                      <a:r>
                        <a:rPr lang="zh-CN" altLang="en-US" sz="1500" b="1" dirty="0"/>
                        <a:t>输出</a:t>
                      </a:r>
                      <a:endParaRPr lang="zh-CN" altLang="en-US" sz="15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3408120" y="3715464"/>
          <a:ext cx="5445161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94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ITU-T</a:t>
                      </a:r>
                      <a:r>
                        <a:rPr lang="zh-CN" altLang="en-US" sz="1500" b="1" dirty="0"/>
                        <a:t>建议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1</a:t>
                      </a:r>
                      <a:r>
                        <a:rPr lang="zh-CN" altLang="en-US" sz="1500" b="1" dirty="0"/>
                        <a:t>信号电平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0</a:t>
                      </a:r>
                      <a:r>
                        <a:rPr lang="zh-CN" altLang="en-US" sz="1500" b="1" dirty="0"/>
                        <a:t>信号电平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500" b="1" dirty="0"/>
                        <a:t>速率范围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V.28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-5</a:t>
                      </a:r>
                      <a:r>
                        <a:rPr lang="zh-CN" altLang="en-US" sz="1500" b="1" dirty="0"/>
                        <a:t>～</a:t>
                      </a:r>
                      <a:r>
                        <a:rPr lang="en-US" altLang="zh-CN" sz="1500" b="1" dirty="0"/>
                        <a:t>-15V(</a:t>
                      </a:r>
                      <a:r>
                        <a:rPr lang="zh-CN" altLang="en-US" sz="1500" b="1" dirty="0"/>
                        <a:t>对地</a:t>
                      </a:r>
                      <a:r>
                        <a:rPr lang="en-US" altLang="zh-CN" sz="1500" b="1" dirty="0"/>
                        <a:t>)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+5</a:t>
                      </a:r>
                      <a:r>
                        <a:rPr lang="zh-CN" altLang="en-US" sz="1500" b="1" dirty="0"/>
                        <a:t>～</a:t>
                      </a:r>
                      <a:r>
                        <a:rPr lang="en-US" altLang="zh-CN" sz="1500" b="1" dirty="0"/>
                        <a:t>+15V(</a:t>
                      </a:r>
                      <a:r>
                        <a:rPr lang="zh-CN" altLang="en-US" sz="1500" b="1" dirty="0"/>
                        <a:t>对地</a:t>
                      </a:r>
                      <a:r>
                        <a:rPr lang="en-US" altLang="zh-CN" sz="1500" b="1" dirty="0"/>
                        <a:t>)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≦20 kb/s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V.10/X.26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-4</a:t>
                      </a:r>
                      <a:r>
                        <a:rPr lang="zh-CN" altLang="en-US" sz="1500" b="1" dirty="0"/>
                        <a:t>～</a:t>
                      </a:r>
                      <a:r>
                        <a:rPr lang="en-US" altLang="zh-CN" sz="1500" b="1" dirty="0"/>
                        <a:t>-6V(</a:t>
                      </a:r>
                      <a:r>
                        <a:rPr lang="zh-CN" altLang="en-US" sz="1500" b="1" dirty="0"/>
                        <a:t>对地</a:t>
                      </a:r>
                      <a:r>
                        <a:rPr lang="en-US" altLang="zh-CN" sz="1500" b="1" dirty="0"/>
                        <a:t>)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+4</a:t>
                      </a:r>
                      <a:r>
                        <a:rPr lang="zh-CN" altLang="en-US" sz="1500" b="1" dirty="0"/>
                        <a:t>～</a:t>
                      </a:r>
                      <a:r>
                        <a:rPr lang="en-US" altLang="zh-CN" sz="1500" b="1" dirty="0"/>
                        <a:t>+6V(</a:t>
                      </a:r>
                      <a:r>
                        <a:rPr lang="zh-CN" altLang="en-US" sz="1500" b="1" dirty="0"/>
                        <a:t>对地</a:t>
                      </a:r>
                      <a:r>
                        <a:rPr lang="en-US" altLang="zh-CN" sz="1500" b="1" dirty="0"/>
                        <a:t>)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/>
                        <a:t>≦300 kb/s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V.11/X.27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-2</a:t>
                      </a:r>
                      <a:r>
                        <a:rPr lang="zh-CN" altLang="en-US" sz="1500" b="1" dirty="0"/>
                        <a:t>～</a:t>
                      </a:r>
                      <a:r>
                        <a:rPr lang="en-US" altLang="zh-CN" sz="1500" b="1" dirty="0"/>
                        <a:t>-6V(</a:t>
                      </a:r>
                      <a:r>
                        <a:rPr lang="zh-CN" altLang="en-US" sz="1500" b="1" dirty="0"/>
                        <a:t>差动</a:t>
                      </a:r>
                      <a:r>
                        <a:rPr lang="en-US" altLang="zh-CN" sz="1500" b="1" dirty="0"/>
                        <a:t>)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1" dirty="0"/>
                        <a:t>+2</a:t>
                      </a:r>
                      <a:r>
                        <a:rPr lang="zh-CN" altLang="en-US" sz="1500" b="1" dirty="0"/>
                        <a:t>～</a:t>
                      </a:r>
                      <a:r>
                        <a:rPr lang="en-US" altLang="zh-CN" sz="1500" b="1" dirty="0"/>
                        <a:t>+6V(</a:t>
                      </a:r>
                      <a:r>
                        <a:rPr lang="zh-CN" altLang="en-US" sz="1500" b="1" dirty="0"/>
                        <a:t>差动</a:t>
                      </a:r>
                      <a:r>
                        <a:rPr lang="en-US" altLang="zh-CN" sz="1500" b="1" dirty="0"/>
                        <a:t>)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/>
                        <a:t>≦10 Mb/s</a:t>
                      </a:r>
                      <a:endParaRPr lang="zh-CN" altLang="en-US" sz="15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C180F3B-17FF-479A-B693-6F8ADF7D462C}"/>
              </a:ext>
            </a:extLst>
          </p:cNvPr>
          <p:cNvSpPr txBox="1"/>
          <p:nvPr/>
        </p:nvSpPr>
        <p:spPr>
          <a:xfrm>
            <a:off x="0" y="4831821"/>
            <a:ext cx="163090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35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物理层基本概念</a:t>
            </a:r>
          </a:p>
        </p:txBody>
      </p:sp>
    </p:spTree>
    <p:extLst>
      <p:ext uri="{BB962C8B-B14F-4D97-AF65-F5344CB8AC3E}">
        <p14:creationId xmlns:p14="http://schemas.microsoft.com/office/powerpoint/2010/main" val="2815036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2.5  </a:t>
            </a:r>
            <a:r>
              <a:rPr lang="zh-CN" altLang="en-US" dirty="0"/>
              <a:t>数字传输系统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706766" y="1073136"/>
            <a:ext cx="1535998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T1</a:t>
            </a:r>
            <a:r>
              <a:rPr kumimoji="1"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线路</a:t>
            </a:r>
            <a:r>
              <a:rPr kumimoji="1"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(24</a:t>
            </a:r>
            <a:r>
              <a:rPr kumimoji="1"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路</a:t>
            </a:r>
            <a:r>
              <a:rPr kumimoji="1"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b="1" dirty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9" name="Group 31"/>
          <p:cNvGrpSpPr>
            <a:grpSpLocks/>
          </p:cNvGrpSpPr>
          <p:nvPr/>
        </p:nvGrpSpPr>
        <p:grpSpPr bwMode="auto">
          <a:xfrm>
            <a:off x="1175964" y="1451518"/>
            <a:ext cx="7351712" cy="1555750"/>
            <a:chOff x="720" y="1296"/>
            <a:chExt cx="4631" cy="980"/>
          </a:xfrm>
        </p:grpSpPr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720" y="1536"/>
              <a:ext cx="698" cy="310"/>
            </a:xfrm>
            <a:prstGeom prst="rect">
              <a:avLst/>
            </a:prstGeom>
            <a:solidFill>
              <a:schemeClr val="bg1"/>
            </a:soli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70000"/>
                </a:lnSpc>
              </a:pPr>
              <a:r>
                <a:rPr lang="en-US" altLang="zh-CN" sz="1600" b="1">
                  <a:latin typeface="Arial Narrow" panose="020B0606020202030204" pitchFamily="34" charset="0"/>
                </a:rPr>
                <a:t>channel</a:t>
              </a:r>
            </a:p>
            <a:p>
              <a:pPr algn="ctr" eaLnBrk="0" hangingPunct="0">
                <a:lnSpc>
                  <a:spcPct val="70000"/>
                </a:lnSpc>
              </a:pPr>
              <a:r>
                <a:rPr lang="en-US" altLang="zh-CN" sz="1600" b="1">
                  <a:latin typeface="Arial Narrow" panose="020B0606020202030204" pitchFamily="34" charset="0"/>
                </a:rPr>
                <a:t>#1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1392" y="1536"/>
              <a:ext cx="698" cy="310"/>
            </a:xfrm>
            <a:prstGeom prst="rect">
              <a:avLst/>
            </a:prstGeom>
            <a:solidFill>
              <a:schemeClr val="bg1"/>
            </a:soli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70000"/>
                </a:lnSpc>
              </a:pPr>
              <a:r>
                <a:rPr lang="en-US" altLang="zh-CN" sz="1600" b="1">
                  <a:latin typeface="Arial Narrow" panose="020B0606020202030204" pitchFamily="34" charset="0"/>
                </a:rPr>
                <a:t>channel</a:t>
              </a:r>
            </a:p>
            <a:p>
              <a:pPr algn="ctr" eaLnBrk="0" hangingPunct="0">
                <a:lnSpc>
                  <a:spcPct val="70000"/>
                </a:lnSpc>
              </a:pPr>
              <a:r>
                <a:rPr lang="en-US" altLang="zh-CN" sz="1600" b="1">
                  <a:latin typeface="Arial Narrow" panose="020B0606020202030204" pitchFamily="34" charset="0"/>
                </a:rPr>
                <a:t>#2</a:t>
              </a:r>
            </a:p>
          </p:txBody>
        </p:sp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>
              <a:off x="2064" y="1536"/>
              <a:ext cx="1797" cy="310"/>
            </a:xfrm>
            <a:prstGeom prst="rect">
              <a:avLst/>
            </a:prstGeom>
            <a:solidFill>
              <a:schemeClr val="bg1"/>
            </a:soli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r>
                <a:rPr lang="en-US" altLang="zh-CN" sz="1600" b="1">
                  <a:latin typeface="Arial Narrow" panose="020B0606020202030204" pitchFamily="34" charset="0"/>
                </a:rPr>
                <a:t>. . . . . . .</a:t>
              </a:r>
            </a:p>
          </p:txBody>
        </p:sp>
        <p:sp>
          <p:nvSpPr>
            <p:cNvPr id="33" name="Rectangle 6"/>
            <p:cNvSpPr>
              <a:spLocks noChangeArrowheads="1"/>
            </p:cNvSpPr>
            <p:nvPr/>
          </p:nvSpPr>
          <p:spPr bwMode="auto">
            <a:xfrm>
              <a:off x="3863" y="1536"/>
              <a:ext cx="699" cy="310"/>
            </a:xfrm>
            <a:prstGeom prst="rect">
              <a:avLst/>
            </a:prstGeom>
            <a:solidFill>
              <a:schemeClr val="bg1"/>
            </a:soli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70000"/>
                </a:lnSpc>
              </a:pPr>
              <a:r>
                <a:rPr lang="en-US" altLang="zh-CN" sz="1600" b="1">
                  <a:latin typeface="Arial Narrow" panose="020B0606020202030204" pitchFamily="34" charset="0"/>
                </a:rPr>
                <a:t>channel</a:t>
              </a:r>
            </a:p>
            <a:p>
              <a:pPr algn="ctr" eaLnBrk="0" hangingPunct="0">
                <a:lnSpc>
                  <a:spcPct val="70000"/>
                </a:lnSpc>
              </a:pPr>
              <a:r>
                <a:rPr lang="en-US" altLang="zh-CN" sz="1600" b="1">
                  <a:latin typeface="Arial Narrow" panose="020B0606020202030204" pitchFamily="34" charset="0"/>
                </a:rPr>
                <a:t>#24</a:t>
              </a:r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 flipV="1">
              <a:off x="720" y="1392"/>
              <a:ext cx="1668" cy="0"/>
            </a:xfrm>
            <a:prstGeom prst="line">
              <a:avLst/>
            </a:prstGeom>
            <a:noFill/>
            <a:ln w="12699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8"/>
            <p:cNvSpPr>
              <a:spLocks noChangeShapeType="1"/>
            </p:cNvSpPr>
            <p:nvPr/>
          </p:nvSpPr>
          <p:spPr bwMode="auto">
            <a:xfrm>
              <a:off x="2976" y="1392"/>
              <a:ext cx="1752" cy="1"/>
            </a:xfrm>
            <a:prstGeom prst="line">
              <a:avLst/>
            </a:prstGeom>
            <a:noFill/>
            <a:ln w="12699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9"/>
            <p:cNvSpPr>
              <a:spLocks noChangeShapeType="1"/>
            </p:cNvSpPr>
            <p:nvPr/>
          </p:nvSpPr>
          <p:spPr bwMode="auto">
            <a:xfrm flipH="1">
              <a:off x="720" y="1344"/>
              <a:ext cx="0" cy="96"/>
            </a:xfrm>
            <a:prstGeom prst="line">
              <a:avLst/>
            </a:prstGeom>
            <a:noFill/>
            <a:ln w="12699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10"/>
            <p:cNvSpPr>
              <a:spLocks noChangeShapeType="1"/>
            </p:cNvSpPr>
            <p:nvPr/>
          </p:nvSpPr>
          <p:spPr bwMode="auto">
            <a:xfrm flipH="1">
              <a:off x="4752" y="1344"/>
              <a:ext cx="0" cy="96"/>
            </a:xfrm>
            <a:prstGeom prst="line">
              <a:avLst/>
            </a:prstGeom>
            <a:noFill/>
            <a:ln w="12699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 flipH="1">
              <a:off x="720" y="1968"/>
              <a:ext cx="0" cy="96"/>
            </a:xfrm>
            <a:prstGeom prst="line">
              <a:avLst/>
            </a:prstGeom>
            <a:noFill/>
            <a:ln w="12699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 flipH="1">
              <a:off x="1392" y="1968"/>
              <a:ext cx="0" cy="96"/>
            </a:xfrm>
            <a:prstGeom prst="line">
              <a:avLst/>
            </a:prstGeom>
            <a:noFill/>
            <a:ln w="12699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0" name="Group 13"/>
            <p:cNvGrpSpPr>
              <a:grpSpLocks/>
            </p:cNvGrpSpPr>
            <p:nvPr/>
          </p:nvGrpSpPr>
          <p:grpSpPr bwMode="auto">
            <a:xfrm>
              <a:off x="720" y="1968"/>
              <a:ext cx="144" cy="105"/>
              <a:chOff x="572" y="2665"/>
              <a:chExt cx="144" cy="192"/>
            </a:xfrm>
          </p:grpSpPr>
          <p:sp>
            <p:nvSpPr>
              <p:cNvPr id="53" name="Line 14"/>
              <p:cNvSpPr>
                <a:spLocks noChangeShapeType="1"/>
              </p:cNvSpPr>
              <p:nvPr/>
            </p:nvSpPr>
            <p:spPr bwMode="auto">
              <a:xfrm>
                <a:off x="572" y="2665"/>
                <a:ext cx="0" cy="192"/>
              </a:xfrm>
              <a:prstGeom prst="line">
                <a:avLst/>
              </a:prstGeom>
              <a:noFill/>
              <a:ln w="12699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Line 15"/>
              <p:cNvSpPr>
                <a:spLocks noChangeShapeType="1"/>
              </p:cNvSpPr>
              <p:nvPr/>
            </p:nvSpPr>
            <p:spPr bwMode="auto">
              <a:xfrm>
                <a:off x="572" y="2761"/>
                <a:ext cx="144" cy="0"/>
              </a:xfrm>
              <a:prstGeom prst="line">
                <a:avLst/>
              </a:prstGeom>
              <a:noFill/>
              <a:ln w="12699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1248" y="2016"/>
              <a:ext cx="144" cy="1"/>
            </a:xfrm>
            <a:prstGeom prst="line">
              <a:avLst/>
            </a:prstGeom>
            <a:noFill/>
            <a:ln w="12699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Rectangle 17"/>
            <p:cNvSpPr>
              <a:spLocks noChangeArrowheads="1"/>
            </p:cNvSpPr>
            <p:nvPr/>
          </p:nvSpPr>
          <p:spPr bwMode="auto">
            <a:xfrm>
              <a:off x="864" y="1920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2"/>
                  </a:solidFill>
                  <a:latin typeface="Arial" panose="020B0604020202020204" pitchFamily="34" charset="0"/>
                </a:rPr>
                <a:t>8 bit</a:t>
              </a:r>
            </a:p>
          </p:txBody>
        </p:sp>
        <p:sp>
          <p:nvSpPr>
            <p:cNvPr id="43" name="Rectangle 18"/>
            <p:cNvSpPr>
              <a:spLocks noChangeArrowheads="1"/>
            </p:cNvSpPr>
            <p:nvPr/>
          </p:nvSpPr>
          <p:spPr bwMode="auto">
            <a:xfrm>
              <a:off x="2400" y="1296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2"/>
                  </a:solidFill>
                  <a:latin typeface="Arial" panose="020B0604020202020204" pitchFamily="34" charset="0"/>
                </a:rPr>
                <a:t>125 </a:t>
              </a:r>
              <a:r>
                <a:rPr kumimoji="1" lang="en-US" altLang="zh-CN" sz="1600" b="1">
                  <a:solidFill>
                    <a:schemeClr val="tx2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zh-CN" sz="1600" b="1">
                  <a:solidFill>
                    <a:schemeClr val="tx2"/>
                  </a:solidFill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44" name="Rectangle 19"/>
            <p:cNvSpPr>
              <a:spLocks noChangeArrowheads="1"/>
            </p:cNvSpPr>
            <p:nvPr/>
          </p:nvSpPr>
          <p:spPr bwMode="auto">
            <a:xfrm>
              <a:off x="4563" y="1536"/>
              <a:ext cx="221" cy="310"/>
            </a:xfrm>
            <a:prstGeom prst="rect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69804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2699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Rectangle 20"/>
            <p:cNvSpPr>
              <a:spLocks noChangeArrowheads="1"/>
            </p:cNvSpPr>
            <p:nvPr/>
          </p:nvSpPr>
          <p:spPr bwMode="auto">
            <a:xfrm>
              <a:off x="4848" y="1617"/>
              <a:ext cx="50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zh-CN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Narrow" panose="020B0606020202030204" pitchFamily="34" charset="0"/>
                </a:rPr>
                <a:t>定帧位</a:t>
              </a:r>
            </a:p>
          </p:txBody>
        </p:sp>
        <p:sp>
          <p:nvSpPr>
            <p:cNvPr id="46" name="Line 21"/>
            <p:cNvSpPr>
              <a:spLocks noChangeShapeType="1"/>
            </p:cNvSpPr>
            <p:nvPr/>
          </p:nvSpPr>
          <p:spPr bwMode="auto">
            <a:xfrm flipH="1">
              <a:off x="4752" y="1728"/>
              <a:ext cx="18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7" name="Group 22"/>
            <p:cNvGrpSpPr>
              <a:grpSpLocks/>
            </p:cNvGrpSpPr>
            <p:nvPr/>
          </p:nvGrpSpPr>
          <p:grpSpPr bwMode="auto">
            <a:xfrm>
              <a:off x="720" y="2151"/>
              <a:ext cx="1643" cy="105"/>
              <a:chOff x="574" y="2827"/>
              <a:chExt cx="1643" cy="192"/>
            </a:xfrm>
          </p:grpSpPr>
          <p:sp>
            <p:nvSpPr>
              <p:cNvPr id="51" name="Line 23"/>
              <p:cNvSpPr>
                <a:spLocks noChangeShapeType="1"/>
              </p:cNvSpPr>
              <p:nvPr/>
            </p:nvSpPr>
            <p:spPr bwMode="auto">
              <a:xfrm>
                <a:off x="574" y="2827"/>
                <a:ext cx="0" cy="192"/>
              </a:xfrm>
              <a:prstGeom prst="line">
                <a:avLst/>
              </a:prstGeom>
              <a:noFill/>
              <a:ln w="12699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Line 24"/>
              <p:cNvSpPr>
                <a:spLocks noChangeShapeType="1"/>
              </p:cNvSpPr>
              <p:nvPr/>
            </p:nvSpPr>
            <p:spPr bwMode="auto">
              <a:xfrm>
                <a:off x="574" y="2923"/>
                <a:ext cx="1643" cy="0"/>
              </a:xfrm>
              <a:prstGeom prst="line">
                <a:avLst/>
              </a:prstGeom>
              <a:noFill/>
              <a:ln w="12699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8" name="Line 25"/>
            <p:cNvSpPr>
              <a:spLocks noChangeShapeType="1"/>
            </p:cNvSpPr>
            <p:nvPr/>
          </p:nvSpPr>
          <p:spPr bwMode="auto">
            <a:xfrm flipH="1">
              <a:off x="3120" y="2160"/>
              <a:ext cx="1688" cy="1"/>
            </a:xfrm>
            <a:prstGeom prst="line">
              <a:avLst/>
            </a:prstGeom>
            <a:noFill/>
            <a:ln w="12699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26"/>
            <p:cNvSpPr>
              <a:spLocks noChangeShapeType="1"/>
            </p:cNvSpPr>
            <p:nvPr/>
          </p:nvSpPr>
          <p:spPr bwMode="auto">
            <a:xfrm flipH="1">
              <a:off x="4800" y="2112"/>
              <a:ext cx="0" cy="96"/>
            </a:xfrm>
            <a:prstGeom prst="line">
              <a:avLst/>
            </a:prstGeom>
            <a:noFill/>
            <a:ln w="12699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Rectangle 27"/>
            <p:cNvSpPr>
              <a:spLocks noChangeArrowheads="1"/>
            </p:cNvSpPr>
            <p:nvPr/>
          </p:nvSpPr>
          <p:spPr bwMode="auto">
            <a:xfrm>
              <a:off x="2448" y="2064"/>
              <a:ext cx="7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1" lang="en-US" altLang="zh-CN" sz="1600" b="1">
                  <a:solidFill>
                    <a:schemeClr val="tx2"/>
                  </a:solidFill>
                  <a:latin typeface="Arial" panose="020B0604020202020204" pitchFamily="34" charset="0"/>
                </a:rPr>
                <a:t>193 bits</a:t>
              </a:r>
            </a:p>
          </p:txBody>
        </p:sp>
      </p:grpSp>
      <p:sp>
        <p:nvSpPr>
          <p:cNvPr id="55" name="Rectangle 28"/>
          <p:cNvSpPr>
            <a:spLocks noChangeArrowheads="1"/>
          </p:cNvSpPr>
          <p:nvPr/>
        </p:nvSpPr>
        <p:spPr bwMode="auto">
          <a:xfrm>
            <a:off x="1120401" y="3277143"/>
            <a:ext cx="5597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kumimoji="1" lang="zh-CN" altLang="en-US" sz="2000" b="1" dirty="0">
                <a:solidFill>
                  <a:schemeClr val="tx2"/>
                </a:solidFill>
                <a:latin typeface="Arial" panose="020B0604020202020204" pitchFamily="34" charset="0"/>
              </a:rPr>
              <a:t>数据率 </a:t>
            </a:r>
            <a:r>
              <a:rPr kumimoji="1" lang="en-US" altLang="zh-CN" sz="2000" b="1" dirty="0">
                <a:solidFill>
                  <a:schemeClr val="tx2"/>
                </a:solidFill>
                <a:latin typeface="Arial" panose="020B0604020202020204" pitchFamily="34" charset="0"/>
              </a:rPr>
              <a:t>S = (24x8 +1 bits)/125 </a:t>
            </a:r>
            <a:r>
              <a:rPr kumimoji="1" lang="en-US" altLang="zh-CN" sz="2000" b="1" dirty="0" err="1">
                <a:solidFill>
                  <a:schemeClr val="tx2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zh-CN" sz="2000" b="1" dirty="0" err="1">
                <a:solidFill>
                  <a:schemeClr val="tx2"/>
                </a:solidFill>
                <a:latin typeface="Arial" panose="020B0604020202020204" pitchFamily="34" charset="0"/>
              </a:rPr>
              <a:t>s</a:t>
            </a:r>
            <a:r>
              <a:rPr kumimoji="1" lang="en-US" altLang="zh-CN" sz="2000" b="1" dirty="0">
                <a:solidFill>
                  <a:schemeClr val="tx2"/>
                </a:solidFill>
                <a:latin typeface="Arial" panose="020B0604020202020204" pitchFamily="34" charset="0"/>
              </a:rPr>
              <a:t> = 1.544 Mbps</a:t>
            </a:r>
          </a:p>
        </p:txBody>
      </p:sp>
    </p:spTree>
    <p:extLst>
      <p:ext uri="{BB962C8B-B14F-4D97-AF65-F5344CB8AC3E}">
        <p14:creationId xmlns:p14="http://schemas.microsoft.com/office/powerpoint/2010/main" val="424032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速率标准不统一</a:t>
            </a:r>
            <a:r>
              <a:rPr lang="zh-CN" altLang="en-US" dirty="0" smtClean="0">
                <a:solidFill>
                  <a:srgbClr val="0000FF"/>
                </a:solidFill>
              </a:rPr>
              <a:t>。</a:t>
            </a:r>
            <a:r>
              <a:rPr lang="zh-CN" altLang="en-US" dirty="0" smtClean="0"/>
              <a:t>两</a:t>
            </a:r>
            <a:r>
              <a:rPr lang="zh-CN" altLang="en-US" dirty="0"/>
              <a:t>个互不兼容的</a:t>
            </a:r>
            <a:r>
              <a:rPr lang="zh-CN" altLang="en-US" dirty="0" smtClean="0"/>
              <a:t>国际标准：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北美</a:t>
            </a:r>
            <a:r>
              <a:rPr lang="zh-CN" altLang="en-US" dirty="0"/>
              <a:t>和日本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T1 </a:t>
            </a:r>
            <a:r>
              <a:rPr lang="zh-CN" altLang="en-US" dirty="0" smtClean="0"/>
              <a:t>速率</a:t>
            </a:r>
            <a:r>
              <a:rPr lang="zh-CN" altLang="en-US" dirty="0"/>
              <a:t>（</a:t>
            </a:r>
            <a:r>
              <a:rPr lang="en-US" altLang="zh-CN" dirty="0"/>
              <a:t>1.544 Mbit/s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欧洲的 </a:t>
            </a:r>
            <a:r>
              <a:rPr lang="en-US" altLang="zh-CN" dirty="0" smtClean="0"/>
              <a:t>E1 </a:t>
            </a:r>
            <a:r>
              <a:rPr lang="zh-CN" altLang="en-US" dirty="0" smtClean="0"/>
              <a:t>速率</a:t>
            </a:r>
            <a:r>
              <a:rPr lang="zh-CN" altLang="en-US" dirty="0"/>
              <a:t>（</a:t>
            </a:r>
            <a:r>
              <a:rPr lang="en-US" altLang="zh-CN" dirty="0"/>
              <a:t>2.048 Mbit/s</a:t>
            </a:r>
            <a:r>
              <a:rPr lang="zh-CN" altLang="en-US" dirty="0"/>
              <a:t>）。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0000FF"/>
                </a:solidFill>
              </a:rPr>
              <a:t>不是</a:t>
            </a:r>
            <a:r>
              <a:rPr lang="zh-CN" altLang="en-US" dirty="0" smtClean="0">
                <a:solidFill>
                  <a:srgbClr val="0000FF"/>
                </a:solidFill>
              </a:rPr>
              <a:t>同步传输。</a:t>
            </a:r>
            <a:r>
              <a:rPr lang="zh-CN" altLang="en-US" dirty="0" smtClean="0"/>
              <a:t>主要</a:t>
            </a:r>
            <a:r>
              <a:rPr lang="zh-CN" altLang="en-US" dirty="0"/>
              <a:t>采用准同步方式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各</a:t>
            </a:r>
            <a:r>
              <a:rPr lang="zh-CN" altLang="en-US" dirty="0"/>
              <a:t>支路信号的时钟频率有一定的偏差，给时分复用和分用带来许多麻烦。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早期数字传输系统的缺点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08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同步光纤网 </a:t>
            </a:r>
            <a:r>
              <a:rPr lang="en-US" altLang="zh-CN" dirty="0" smtClean="0"/>
              <a:t>SONET (</a:t>
            </a:r>
            <a:r>
              <a:rPr lang="en-US" altLang="zh-CN" dirty="0"/>
              <a:t>Synchronous Optical Network</a:t>
            </a:r>
            <a:r>
              <a:rPr lang="en-US" altLang="zh-CN" dirty="0" smtClean="0"/>
              <a:t>) </a:t>
            </a:r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12978" y="1083143"/>
            <a:ext cx="8305800" cy="3233364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smtClean="0">
                <a:solidFill>
                  <a:schemeClr val="hlin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1800" b="1" dirty="0" smtClean="0">
                <a:solidFill>
                  <a:schemeClr val="hlink"/>
                </a:solidFill>
                <a:latin typeface="宋体" panose="02010600030101010101" pitchFamily="2" charset="-122"/>
              </a:rPr>
              <a:t>、标准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 smtClean="0">
                <a:solidFill>
                  <a:schemeClr val="hlink"/>
                </a:solidFill>
                <a:latin typeface="宋体" panose="02010600030101010101" pitchFamily="2" charset="-122"/>
              </a:rPr>
              <a:t>   </a:t>
            </a:r>
            <a:r>
              <a:rPr lang="en-US" altLang="zh-CN" sz="1800" dirty="0" smtClean="0">
                <a:latin typeface="宋体" panose="02010600030101010101" pitchFamily="2" charset="-122"/>
              </a:rPr>
              <a:t>(1) 1985</a:t>
            </a:r>
            <a:r>
              <a:rPr lang="zh-CN" altLang="en-US" sz="1800" dirty="0" smtClean="0">
                <a:latin typeface="宋体" panose="02010600030101010101" pitchFamily="2" charset="-122"/>
              </a:rPr>
              <a:t>年</a:t>
            </a:r>
            <a:r>
              <a:rPr lang="en-US" altLang="zh-CN" sz="1800" dirty="0" smtClean="0">
                <a:latin typeface="宋体" panose="02010600030101010101" pitchFamily="2" charset="-122"/>
              </a:rPr>
              <a:t>,</a:t>
            </a:r>
            <a:r>
              <a:rPr lang="en-US" altLang="zh-CN" sz="1800" dirty="0" err="1" smtClean="0">
                <a:latin typeface="宋体" panose="02010600030101010101" pitchFamily="2" charset="-122"/>
              </a:rPr>
              <a:t>Bellcore</a:t>
            </a:r>
            <a:r>
              <a:rPr lang="zh-CN" altLang="en-US" sz="1800" dirty="0" smtClean="0">
                <a:latin typeface="宋体" panose="02010600030101010101" pitchFamily="2" charset="-122"/>
              </a:rPr>
              <a:t>提出</a:t>
            </a:r>
            <a:r>
              <a:rPr lang="en-US" altLang="zh-CN" sz="1800" dirty="0" smtClean="0">
                <a:latin typeface="宋体" panose="02010600030101010101" pitchFamily="2" charset="-122"/>
              </a:rPr>
              <a:t>SONET(Synchronous Optical </a:t>
            </a:r>
            <a:r>
              <a:rPr lang="en-US" altLang="zh-CN" sz="1800" dirty="0" err="1" smtClean="0">
                <a:latin typeface="宋体" panose="02010600030101010101" pitchFamily="2" charset="-122"/>
              </a:rPr>
              <a:t>NETwork</a:t>
            </a:r>
            <a:r>
              <a:rPr lang="en-US" altLang="zh-CN" sz="1800" dirty="0" smtClean="0">
                <a:latin typeface="宋体" panose="02010600030101010101" pitchFamily="2" charset="-122"/>
              </a:rPr>
              <a:t>)</a:t>
            </a:r>
            <a:r>
              <a:rPr lang="zh-CN" altLang="en-US" sz="1800" dirty="0" smtClean="0">
                <a:latin typeface="宋体" panose="02010600030101010101" pitchFamily="2" charset="-122"/>
              </a:rPr>
              <a:t>标准，同步光纤网络。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800" dirty="0" smtClean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宋体" panose="02010600030101010101" pitchFamily="2" charset="-122"/>
              </a:rPr>
              <a:t>   </a:t>
            </a:r>
            <a:r>
              <a:rPr lang="en-US" altLang="zh-CN" sz="1800" dirty="0" smtClean="0">
                <a:latin typeface="宋体" panose="02010600030101010101" pitchFamily="2" charset="-122"/>
              </a:rPr>
              <a:t>(2) 1989</a:t>
            </a:r>
            <a:r>
              <a:rPr lang="zh-CN" altLang="en-US" sz="1800" dirty="0" smtClean="0">
                <a:latin typeface="宋体" panose="02010600030101010101" pitchFamily="2" charset="-122"/>
              </a:rPr>
              <a:t>年，</a:t>
            </a:r>
            <a:r>
              <a:rPr lang="en-US" altLang="zh-CN" sz="1800" dirty="0" smtClean="0">
                <a:latin typeface="宋体" panose="02010600030101010101" pitchFamily="2" charset="-122"/>
              </a:rPr>
              <a:t>CCITT</a:t>
            </a:r>
            <a:r>
              <a:rPr lang="zh-CN" altLang="en-US" sz="1800" dirty="0" smtClean="0">
                <a:latin typeface="宋体" panose="02010600030101010101" pitchFamily="2" charset="-122"/>
              </a:rPr>
              <a:t>提出</a:t>
            </a:r>
            <a:r>
              <a:rPr lang="en-US" altLang="zh-CN" sz="1800" dirty="0" smtClean="0">
                <a:latin typeface="宋体" panose="02010600030101010101" pitchFamily="2" charset="-122"/>
              </a:rPr>
              <a:t>SDH(Synchronous Digital Hierarchy)</a:t>
            </a:r>
            <a:r>
              <a:rPr lang="zh-CN" altLang="en-US" sz="1800" dirty="0" smtClean="0">
                <a:latin typeface="宋体" panose="02010600030101010101" pitchFamily="2" charset="-122"/>
              </a:rPr>
              <a:t>标准，同步数字序列。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800" dirty="0" smtClean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宋体" panose="02010600030101010101" pitchFamily="2" charset="-122"/>
              </a:rPr>
              <a:t>   </a:t>
            </a:r>
            <a:r>
              <a:rPr lang="en-US" altLang="zh-CN" sz="1800" dirty="0" smtClean="0">
                <a:latin typeface="宋体" panose="02010600030101010101" pitchFamily="2" charset="-122"/>
              </a:rPr>
              <a:t>(3)SONET:</a:t>
            </a:r>
            <a:r>
              <a:rPr lang="zh-CN" altLang="en-US" sz="1800" dirty="0" smtClean="0">
                <a:latin typeface="宋体" panose="02010600030101010101" pitchFamily="2" charset="-122"/>
              </a:rPr>
              <a:t>北美和日本</a:t>
            </a:r>
            <a:r>
              <a:rPr lang="en-US" altLang="zh-CN" sz="1800" dirty="0" smtClean="0">
                <a:latin typeface="宋体" panose="02010600030101010101" pitchFamily="2" charset="-122"/>
              </a:rPr>
              <a:t>;SONET</a:t>
            </a:r>
            <a:r>
              <a:rPr lang="zh-CN" altLang="en-US" sz="1800" dirty="0" smtClean="0">
                <a:latin typeface="宋体" panose="02010600030101010101" pitchFamily="2" charset="-122"/>
              </a:rPr>
              <a:t>为光纤传输系统定义了同步传输的线路速率等级结构，基本速为</a:t>
            </a:r>
            <a:r>
              <a:rPr lang="en-US" altLang="zh-CN" sz="1800" dirty="0" smtClean="0">
                <a:latin typeface="宋体" panose="02010600030101010101" pitchFamily="2" charset="-122"/>
              </a:rPr>
              <a:t>51.84Mbps</a:t>
            </a:r>
            <a:r>
              <a:rPr lang="zh-CN" altLang="en-US" sz="1800" dirty="0" smtClean="0">
                <a:latin typeface="宋体" panose="02010600030101010101" pitchFamily="2" charset="-122"/>
              </a:rPr>
              <a:t>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宋体" panose="02010600030101010101" pitchFamily="2" charset="-122"/>
              </a:rPr>
              <a:t>      </a:t>
            </a:r>
            <a:r>
              <a:rPr lang="en-US" altLang="zh-CN" sz="1800" dirty="0" smtClean="0">
                <a:latin typeface="宋体" panose="02010600030101010101" pitchFamily="2" charset="-122"/>
              </a:rPr>
              <a:t>SDH  :</a:t>
            </a:r>
            <a:r>
              <a:rPr lang="zh-CN" altLang="en-US" sz="1800" dirty="0" smtClean="0">
                <a:latin typeface="宋体" panose="02010600030101010101" pitchFamily="2" charset="-122"/>
              </a:rPr>
              <a:t>欧洲和中国</a:t>
            </a:r>
            <a:r>
              <a:rPr lang="en-US" altLang="zh-CN" sz="1800" dirty="0" smtClean="0">
                <a:latin typeface="宋体" panose="02010600030101010101" pitchFamily="2" charset="-122"/>
              </a:rPr>
              <a:t>;SDH</a:t>
            </a:r>
            <a:r>
              <a:rPr lang="zh-CN" altLang="en-US" sz="1800" dirty="0" smtClean="0">
                <a:latin typeface="宋体" panose="02010600030101010101" pitchFamily="2" charset="-122"/>
              </a:rPr>
              <a:t>：国际标准同步数字系列，基本速率为</a:t>
            </a:r>
            <a:r>
              <a:rPr lang="en-US" altLang="zh-CN" sz="1800" dirty="0" smtClean="0">
                <a:latin typeface="宋体" panose="02010600030101010101" pitchFamily="2" charset="-122"/>
              </a:rPr>
              <a:t>155.52Mbps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宋体" panose="02010600030101010101" pitchFamily="2" charset="-122"/>
              </a:rPr>
              <a:t>    </a:t>
            </a:r>
            <a:r>
              <a:rPr lang="zh-CN" altLang="en-US" sz="1800" b="1" dirty="0" smtClean="0">
                <a:solidFill>
                  <a:schemeClr val="hlink"/>
                </a:solidFill>
                <a:latin typeface="宋体" panose="02010600030101010101" pitchFamily="2" charset="-122"/>
              </a:rPr>
              <a:t>二者差别甚微</a:t>
            </a:r>
            <a:r>
              <a:rPr lang="zh-CN" altLang="en-US" sz="1800" dirty="0" smtClean="0">
                <a:latin typeface="宋体" panose="02010600030101010101" pitchFamily="2" charset="-122"/>
              </a:rPr>
              <a:t> 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86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900" dirty="0"/>
              <a:t>定义了标准光信号，规定了波长</a:t>
            </a:r>
            <a:r>
              <a:rPr lang="zh-CN" altLang="en-US" sz="1900" dirty="0" smtClean="0"/>
              <a:t>为 </a:t>
            </a:r>
            <a:r>
              <a:rPr lang="en-US" altLang="zh-CN" sz="1900" dirty="0" smtClean="0"/>
              <a:t>1310 nm </a:t>
            </a:r>
            <a:r>
              <a:rPr lang="zh-CN" altLang="en-US" sz="1900" dirty="0" smtClean="0"/>
              <a:t>和 </a:t>
            </a:r>
            <a:r>
              <a:rPr lang="en-US" altLang="zh-CN" sz="1900" dirty="0" smtClean="0"/>
              <a:t>1550 nm </a:t>
            </a:r>
            <a:r>
              <a:rPr lang="zh-CN" altLang="en-US" sz="1900" dirty="0" smtClean="0"/>
              <a:t>的</a:t>
            </a:r>
            <a:r>
              <a:rPr lang="zh-CN" altLang="en-US" sz="1900" dirty="0"/>
              <a:t>激光源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r>
              <a:rPr lang="zh-CN" altLang="en-US" sz="1900" dirty="0" smtClean="0"/>
              <a:t>在</a:t>
            </a:r>
            <a:r>
              <a:rPr lang="zh-CN" altLang="en-US" sz="1900" dirty="0"/>
              <a:t>物理层定义了帧结构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r>
              <a:rPr lang="zh-CN" altLang="en-US" sz="1900" dirty="0"/>
              <a:t>使北美、日本和欧洲这三个地区三种不同的数字传输体制在 </a:t>
            </a:r>
            <a:r>
              <a:rPr lang="en-US" altLang="zh-CN" sz="1900" dirty="0" smtClean="0"/>
              <a:t>STM-1 </a:t>
            </a:r>
            <a:r>
              <a:rPr lang="zh-CN" altLang="en-US" sz="1900" dirty="0" smtClean="0"/>
              <a:t>等级</a:t>
            </a:r>
            <a:r>
              <a:rPr lang="zh-CN" altLang="en-US" sz="1900" dirty="0"/>
              <a:t>上获得了统一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r>
              <a:rPr lang="zh-CN" altLang="en-US" sz="1900" dirty="0"/>
              <a:t>已成为公认的新一代理想的传输网体制。</a:t>
            </a:r>
          </a:p>
          <a:p>
            <a:r>
              <a:rPr lang="en-US" altLang="zh-CN" sz="1900" dirty="0"/>
              <a:t>SDH </a:t>
            </a:r>
            <a:r>
              <a:rPr lang="zh-CN" altLang="en-US" sz="1900" dirty="0"/>
              <a:t>标准也适合于微波和卫星传输的技术体制。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SONET / SDH </a:t>
            </a:r>
            <a:r>
              <a:rPr lang="zh-CN" altLang="en-US" dirty="0"/>
              <a:t>标准的意义</a:t>
            </a:r>
          </a:p>
        </p:txBody>
      </p:sp>
    </p:spTree>
    <p:extLst>
      <p:ext uri="{BB962C8B-B14F-4D97-AF65-F5344CB8AC3E}">
        <p14:creationId xmlns:p14="http://schemas.microsoft.com/office/powerpoint/2010/main" val="206342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同步数字系列 </a:t>
            </a:r>
            <a:r>
              <a:rPr lang="en-US" altLang="zh-CN" dirty="0" smtClean="0"/>
              <a:t>SDH (</a:t>
            </a:r>
            <a:r>
              <a:rPr lang="en-US" altLang="zh-CN" dirty="0"/>
              <a:t>Synchronous Digital Hierarchy)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12978" y="1028700"/>
            <a:ext cx="8305800" cy="30861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1800" b="1" smtClean="0">
                <a:solidFill>
                  <a:schemeClr val="hlink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1800" b="1" smtClean="0">
                <a:solidFill>
                  <a:schemeClr val="hlink"/>
                </a:solidFill>
                <a:latin typeface="宋体" panose="02010600030101010101" pitchFamily="2" charset="-122"/>
              </a:rPr>
              <a:t>、 主要技术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800" smtClean="0">
                <a:latin typeface="宋体" panose="02010600030101010101" pitchFamily="2" charset="-122"/>
              </a:rPr>
              <a:t>    </a:t>
            </a:r>
            <a:r>
              <a:rPr lang="en-US" altLang="zh-CN" sz="1800" smtClean="0">
                <a:latin typeface="宋体" panose="02010600030101010101" pitchFamily="2" charset="-122"/>
              </a:rPr>
              <a:t>(1) TDM</a:t>
            </a:r>
            <a:r>
              <a:rPr lang="zh-CN" altLang="en-US" sz="1800" smtClean="0">
                <a:latin typeface="宋体" panose="02010600030101010101" pitchFamily="2" charset="-122"/>
              </a:rPr>
              <a:t>技术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800" smtClean="0">
                <a:latin typeface="宋体" panose="02010600030101010101" pitchFamily="2" charset="-122"/>
              </a:rPr>
              <a:t>    </a:t>
            </a:r>
            <a:r>
              <a:rPr lang="en-US" altLang="zh-CN" sz="1800" smtClean="0">
                <a:latin typeface="宋体" panose="02010600030101010101" pitchFamily="2" charset="-122"/>
              </a:rPr>
              <a:t>(2) </a:t>
            </a:r>
            <a:r>
              <a:rPr lang="zh-CN" altLang="en-US" sz="1800" smtClean="0">
                <a:latin typeface="宋体" panose="02010600030101010101" pitchFamily="2" charset="-122"/>
              </a:rPr>
              <a:t>同步系统，由主时钟控制，时钟精度</a:t>
            </a:r>
            <a:r>
              <a:rPr lang="en-US" altLang="zh-CN" sz="1800" smtClean="0">
                <a:latin typeface="宋体" panose="02010600030101010101" pitchFamily="2" charset="-122"/>
              </a:rPr>
              <a:t>10</a:t>
            </a:r>
            <a:r>
              <a:rPr lang="en-US" altLang="zh-CN" sz="1800" baseline="30000" smtClean="0">
                <a:latin typeface="宋体" panose="02010600030101010101" pitchFamily="2" charset="-122"/>
              </a:rPr>
              <a:t>-9</a:t>
            </a:r>
            <a:r>
              <a:rPr lang="zh-CN" altLang="en-US" sz="1800" smtClean="0">
                <a:latin typeface="宋体" panose="02010600030101010101" pitchFamily="2" charset="-122"/>
              </a:rPr>
              <a:t>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800" smtClean="0">
                <a:latin typeface="宋体" panose="02010600030101010101" pitchFamily="2" charset="-122"/>
              </a:rPr>
              <a:t>    </a:t>
            </a:r>
            <a:r>
              <a:rPr lang="en-US" altLang="zh-CN" sz="1800" smtClean="0">
                <a:latin typeface="宋体" panose="02010600030101010101" pitchFamily="2" charset="-122"/>
              </a:rPr>
              <a:t>(3) </a:t>
            </a:r>
            <a:r>
              <a:rPr lang="zh-CN" altLang="en-US" sz="1800" smtClean="0">
                <a:latin typeface="宋体" panose="02010600030101010101" pitchFamily="2" charset="-122"/>
              </a:rPr>
              <a:t>电通信</a:t>
            </a:r>
            <a:r>
              <a:rPr lang="en-US" altLang="zh-CN" sz="1800" smtClean="0">
                <a:latin typeface="宋体" panose="02010600030101010101" pitchFamily="2" charset="-122"/>
              </a:rPr>
              <a:t>(STS)</a:t>
            </a:r>
            <a:r>
              <a:rPr lang="zh-CN" altLang="en-US" sz="1800" smtClean="0">
                <a:latin typeface="宋体" panose="02010600030101010101" pitchFamily="2" charset="-122"/>
              </a:rPr>
              <a:t>、光纤通信</a:t>
            </a:r>
            <a:r>
              <a:rPr lang="en-US" altLang="zh-CN" sz="1800" smtClean="0">
                <a:latin typeface="宋体" panose="02010600030101010101" pitchFamily="2" charset="-122"/>
              </a:rPr>
              <a:t>(OC)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>
                <a:latin typeface="宋体" panose="02010600030101010101" pitchFamily="2" charset="-122"/>
              </a:rPr>
              <a:t>    (4) </a:t>
            </a:r>
            <a:r>
              <a:rPr lang="zh-CN" altLang="en-US" sz="1800" smtClean="0">
                <a:latin typeface="宋体" panose="02010600030101010101" pitchFamily="2" charset="-122"/>
              </a:rPr>
              <a:t>相应于</a:t>
            </a:r>
            <a:r>
              <a:rPr lang="en-US" altLang="zh-CN" sz="1800" smtClean="0">
                <a:latin typeface="宋体" panose="02010600030101010101" pitchFamily="2" charset="-122"/>
              </a:rPr>
              <a:t>OSI</a:t>
            </a:r>
            <a:r>
              <a:rPr lang="zh-CN" altLang="en-US" sz="1800" smtClean="0">
                <a:latin typeface="宋体" panose="02010600030101010101" pitchFamily="2" charset="-122"/>
              </a:rPr>
              <a:t>物理层</a:t>
            </a:r>
            <a:r>
              <a:rPr lang="en-US" altLang="zh-CN" sz="1800" smtClean="0">
                <a:latin typeface="宋体" panose="02010600030101010101" pitchFamily="2" charset="-122"/>
              </a:rPr>
              <a:t>,</a:t>
            </a:r>
            <a:r>
              <a:rPr lang="zh-CN" altLang="en-US" sz="1800" smtClean="0">
                <a:latin typeface="宋体" panose="02010600030101010101" pitchFamily="2" charset="-122"/>
              </a:rPr>
              <a:t>具有部分链路层功能</a:t>
            </a:r>
            <a:r>
              <a:rPr lang="en-US" altLang="zh-CN" sz="1800" smtClean="0">
                <a:latin typeface="宋体" panose="02010600030101010101" pitchFamily="2" charset="-122"/>
              </a:rPr>
              <a:t>,</a:t>
            </a:r>
            <a:r>
              <a:rPr lang="zh-CN" altLang="en-US" sz="1800" b="1" smtClean="0">
                <a:solidFill>
                  <a:schemeClr val="hlink"/>
                </a:solidFill>
                <a:latin typeface="宋体" panose="02010600030101010101" pitchFamily="2" charset="-122"/>
              </a:rPr>
              <a:t>传输网络</a:t>
            </a:r>
            <a:r>
              <a:rPr lang="zh-CN" altLang="en-US" sz="1800" smtClean="0">
                <a:solidFill>
                  <a:schemeClr val="hlink"/>
                </a:solidFill>
                <a:latin typeface="宋体" panose="02010600030101010101" pitchFamily="2" charset="-122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7724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同步数字系列 </a:t>
            </a:r>
            <a:r>
              <a:rPr lang="en-US" altLang="zh-CN" dirty="0" smtClean="0"/>
              <a:t>SDH (</a:t>
            </a:r>
            <a:r>
              <a:rPr lang="en-US" altLang="zh-CN" dirty="0"/>
              <a:t>Synchronous Digital Hierarchy)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89178" y="963285"/>
            <a:ext cx="8153400" cy="3191856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1800" b="1" dirty="0" smtClean="0">
                <a:solidFill>
                  <a:schemeClr val="hlink"/>
                </a:solidFill>
              </a:rPr>
              <a:t>3</a:t>
            </a:r>
            <a:r>
              <a:rPr lang="zh-CN" altLang="en-US" sz="1800" b="1" dirty="0" smtClean="0">
                <a:solidFill>
                  <a:schemeClr val="hlink"/>
                </a:solidFill>
              </a:rPr>
              <a:t>、基本</a:t>
            </a:r>
            <a:r>
              <a:rPr lang="en-US" altLang="zh-CN" sz="1800" b="1" dirty="0" smtClean="0">
                <a:solidFill>
                  <a:schemeClr val="hlink"/>
                </a:solidFill>
              </a:rPr>
              <a:t>SONET</a:t>
            </a:r>
            <a:r>
              <a:rPr lang="zh-CN" altLang="en-US" sz="1800" b="1" dirty="0" smtClean="0">
                <a:solidFill>
                  <a:schemeClr val="hlink"/>
                </a:solidFill>
              </a:rPr>
              <a:t>帧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800" dirty="0" smtClean="0"/>
              <a:t>       </a:t>
            </a:r>
            <a:r>
              <a:rPr lang="en-US" altLang="zh-CN" sz="1800" dirty="0" smtClean="0"/>
              <a:t>(1)  810 </a:t>
            </a:r>
            <a:r>
              <a:rPr lang="zh-CN" altLang="en-US" sz="1800" dirty="0" smtClean="0"/>
              <a:t>字节</a:t>
            </a:r>
            <a:r>
              <a:rPr lang="en-US" altLang="zh-CN" sz="1800" dirty="0" smtClean="0"/>
              <a:t>/125us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 smtClean="0">
                <a:sym typeface="Symbol" panose="05050102010706020507" pitchFamily="18" charset="2"/>
              </a:rPr>
              <a:t>          </a:t>
            </a:r>
            <a:r>
              <a:rPr lang="zh-CN" altLang="en-US" sz="1800" dirty="0" smtClean="0">
                <a:sym typeface="Symbol" panose="05050102010706020507" pitchFamily="18" charset="2"/>
              </a:rPr>
              <a:t>传输速率为 </a:t>
            </a:r>
            <a:r>
              <a:rPr lang="en-US" altLang="zh-CN" sz="1800" dirty="0" smtClean="0">
                <a:sym typeface="Symbol" panose="05050102010706020507" pitchFamily="18" charset="2"/>
              </a:rPr>
              <a:t>810  8 /</a:t>
            </a:r>
            <a:r>
              <a:rPr lang="zh-CN" altLang="en-US" sz="1800" dirty="0" smtClean="0">
                <a:sym typeface="Symbol" panose="05050102010706020507" pitchFamily="18" charset="2"/>
              </a:rPr>
              <a:t>（</a:t>
            </a:r>
            <a:r>
              <a:rPr lang="en-US" altLang="zh-CN" sz="1800" dirty="0" smtClean="0">
                <a:sym typeface="Symbol" panose="05050102010706020507" pitchFamily="18" charset="2"/>
              </a:rPr>
              <a:t>125  10</a:t>
            </a:r>
            <a:r>
              <a:rPr lang="en-US" altLang="zh-CN" sz="1800" baseline="30000" dirty="0" smtClean="0">
                <a:sym typeface="Symbol" panose="05050102010706020507" pitchFamily="18" charset="2"/>
              </a:rPr>
              <a:t>-6</a:t>
            </a:r>
            <a:r>
              <a:rPr lang="zh-CN" altLang="en-US" sz="1800" dirty="0" smtClean="0">
                <a:sym typeface="Symbol" panose="05050102010706020507" pitchFamily="18" charset="2"/>
              </a:rPr>
              <a:t>）</a:t>
            </a:r>
            <a:r>
              <a:rPr lang="en-US" altLang="zh-CN" sz="1800" dirty="0" smtClean="0">
                <a:sym typeface="Symbol" panose="05050102010706020507" pitchFamily="18" charset="2"/>
              </a:rPr>
              <a:t>= 51.84 Mbps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1800" dirty="0" smtClean="0"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 smtClean="0">
                <a:sym typeface="Symbol" panose="05050102010706020507" pitchFamily="18" charset="2"/>
              </a:rPr>
              <a:t>       (2) </a:t>
            </a:r>
            <a:r>
              <a:rPr lang="zh-CN" altLang="zh-CN" sz="1800" dirty="0" smtClean="0">
                <a:sym typeface="Symbol" panose="05050102010706020507" pitchFamily="18" charset="2"/>
              </a:rPr>
              <a:t>基本</a:t>
            </a:r>
            <a:r>
              <a:rPr lang="en-US" altLang="zh-CN" sz="1800" dirty="0" smtClean="0">
                <a:sym typeface="Symbol" panose="05050102010706020507" pitchFamily="18" charset="2"/>
              </a:rPr>
              <a:t>SONET</a:t>
            </a:r>
            <a:r>
              <a:rPr lang="zh-CN" altLang="zh-CN" sz="1800" dirty="0" smtClean="0">
                <a:sym typeface="Symbol" panose="05050102010706020507" pitchFamily="18" charset="2"/>
              </a:rPr>
              <a:t>信道称为</a:t>
            </a:r>
            <a:r>
              <a:rPr lang="en-US" altLang="zh-CN" sz="1800" dirty="0" smtClean="0">
                <a:sym typeface="Symbol" panose="05050102010706020507" pitchFamily="18" charset="2"/>
              </a:rPr>
              <a:t>STS1(</a:t>
            </a:r>
            <a:r>
              <a:rPr lang="en-US" altLang="zh-CN" sz="1800" dirty="0" err="1" smtClean="0">
                <a:sym typeface="Symbol" panose="05050102010706020507" pitchFamily="18" charset="2"/>
              </a:rPr>
              <a:t>SynchronousTransport</a:t>
            </a:r>
            <a:endParaRPr lang="en-US" altLang="zh-CN" sz="1800" dirty="0" smtClean="0">
              <a:sym typeface="Symbol" panose="05050102010706020507" pitchFamily="18" charset="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 smtClean="0">
                <a:sym typeface="Symbol" panose="05050102010706020507" pitchFamily="18" charset="2"/>
              </a:rPr>
              <a:t>   Signal-1)  OC-1 (Optical carrier)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z="1800" dirty="0" smtClean="0">
              <a:sym typeface="Symbol" panose="05050102010706020507" pitchFamily="18" charset="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800" dirty="0" smtClean="0">
                <a:sym typeface="Symbol" panose="05050102010706020507" pitchFamily="18" charset="2"/>
              </a:rPr>
              <a:t>(</a:t>
            </a:r>
            <a:r>
              <a:rPr lang="en-US" altLang="zh-CN" sz="1800" dirty="0">
                <a:sym typeface="Symbol" panose="05050102010706020507" pitchFamily="18" charset="2"/>
              </a:rPr>
              <a:t>3) </a:t>
            </a:r>
            <a:r>
              <a:rPr lang="zh-CN" altLang="en-US" sz="1800" dirty="0">
                <a:sym typeface="Symbol" panose="05050102010706020507" pitchFamily="18" charset="2"/>
              </a:rPr>
              <a:t>复用</a:t>
            </a:r>
            <a:r>
              <a:rPr lang="en-US" altLang="zh-CN" sz="1800" dirty="0">
                <a:sym typeface="Symbol" panose="05050102010706020507" pitchFamily="18" charset="2"/>
              </a:rPr>
              <a:t>:</a:t>
            </a:r>
            <a:r>
              <a:rPr lang="zh-CN" altLang="en-US" sz="1800" dirty="0">
                <a:sym typeface="Symbol" panose="05050102010706020507" pitchFamily="18" charset="2"/>
              </a:rPr>
              <a:t>多个</a:t>
            </a:r>
            <a:r>
              <a:rPr lang="en-US" altLang="zh-CN" sz="1800" dirty="0">
                <a:sym typeface="Symbol" panose="05050102010706020507" pitchFamily="18" charset="2"/>
              </a:rPr>
              <a:t>STS-1/OC-1</a:t>
            </a:r>
            <a:r>
              <a:rPr lang="zh-CN" altLang="en-US" sz="1800" dirty="0">
                <a:sym typeface="Symbol" panose="05050102010706020507" pitchFamily="18" charset="2"/>
              </a:rPr>
              <a:t>采用</a:t>
            </a:r>
            <a:r>
              <a:rPr lang="en-US" altLang="zh-CN" sz="1800" dirty="0">
                <a:sym typeface="Symbol" panose="05050102010706020507" pitchFamily="18" charset="2"/>
              </a:rPr>
              <a:t>TDM</a:t>
            </a:r>
            <a:r>
              <a:rPr lang="zh-CN" altLang="en-US" sz="1800" dirty="0">
                <a:sym typeface="Symbol" panose="05050102010706020507" pitchFamily="18" charset="2"/>
              </a:rPr>
              <a:t>技术复用成</a:t>
            </a:r>
          </a:p>
          <a:p>
            <a:pPr marL="457200" lvl="1" indent="0">
              <a:buNone/>
            </a:pPr>
            <a:r>
              <a:rPr lang="zh-CN" altLang="en-US" sz="1800" dirty="0">
                <a:sym typeface="Symbol" panose="05050102010706020507" pitchFamily="18" charset="2"/>
              </a:rPr>
              <a:t>            </a:t>
            </a:r>
            <a:r>
              <a:rPr lang="en-US" altLang="zh-CN" sz="1800" dirty="0">
                <a:sym typeface="Symbol" panose="05050102010706020507" pitchFamily="18" charset="2"/>
              </a:rPr>
              <a:t>STS-N/OC-N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08861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同步数字系列 </a:t>
            </a:r>
            <a:r>
              <a:rPr lang="en-US" altLang="zh-CN" dirty="0" smtClean="0"/>
              <a:t>SDH (</a:t>
            </a:r>
            <a:r>
              <a:rPr lang="en-US" altLang="zh-CN" dirty="0"/>
              <a:t>Synchronous Digital Hierarchy)</a:t>
            </a:r>
            <a:endParaRPr lang="zh-CN" altLang="en-US" dirty="0"/>
          </a:p>
        </p:txBody>
      </p:sp>
      <p:grpSp>
        <p:nvGrpSpPr>
          <p:cNvPr id="5" name="Group 81"/>
          <p:cNvGrpSpPr>
            <a:grpSpLocks/>
          </p:cNvGrpSpPr>
          <p:nvPr/>
        </p:nvGrpSpPr>
        <p:grpSpPr bwMode="auto">
          <a:xfrm>
            <a:off x="672353" y="1532964"/>
            <a:ext cx="7338213" cy="3173505"/>
            <a:chOff x="480" y="1296"/>
            <a:chExt cx="4848" cy="254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576" y="1296"/>
              <a:ext cx="4752" cy="528"/>
              <a:chOff x="144" y="1488"/>
              <a:chExt cx="5328" cy="528"/>
            </a:xfrm>
          </p:grpSpPr>
          <p:sp>
            <p:nvSpPr>
              <p:cNvPr id="66" name="Rectangle 4"/>
              <p:cNvSpPr>
                <a:spLocks noChangeArrowheads="1"/>
              </p:cNvSpPr>
              <p:nvPr/>
            </p:nvSpPr>
            <p:spPr bwMode="auto">
              <a:xfrm>
                <a:off x="144" y="1488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200"/>
                  <a:t>SDH</a:t>
                </a:r>
              </a:p>
              <a:p>
                <a:pPr algn="ctr"/>
                <a:r>
                  <a:rPr lang="en-US" altLang="zh-CN" sz="1200"/>
                  <a:t>PTE</a:t>
                </a:r>
              </a:p>
            </p:txBody>
          </p:sp>
          <p:sp>
            <p:nvSpPr>
              <p:cNvPr id="67" name="Rectangle 5"/>
              <p:cNvSpPr>
                <a:spLocks noChangeArrowheads="1"/>
              </p:cNvSpPr>
              <p:nvPr/>
            </p:nvSpPr>
            <p:spPr bwMode="auto">
              <a:xfrm>
                <a:off x="1008" y="1488"/>
                <a:ext cx="576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200"/>
                  <a:t>复用器</a:t>
                </a:r>
                <a:r>
                  <a:rPr lang="en-US" altLang="zh-CN" sz="1200"/>
                  <a:t>/</a:t>
                </a:r>
              </a:p>
              <a:p>
                <a:pPr algn="ctr"/>
                <a:r>
                  <a:rPr lang="zh-CN" altLang="en-US" sz="1200"/>
                  <a:t>分用器</a:t>
                </a:r>
              </a:p>
            </p:txBody>
          </p:sp>
          <p:sp>
            <p:nvSpPr>
              <p:cNvPr id="68" name="Rectangle 6"/>
              <p:cNvSpPr>
                <a:spLocks noChangeArrowheads="1"/>
              </p:cNvSpPr>
              <p:nvPr/>
            </p:nvSpPr>
            <p:spPr bwMode="auto">
              <a:xfrm>
                <a:off x="1968" y="1488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200"/>
                  <a:t>转发器</a:t>
                </a:r>
              </a:p>
            </p:txBody>
          </p:sp>
          <p:sp>
            <p:nvSpPr>
              <p:cNvPr id="69" name="Rectangle 7"/>
              <p:cNvSpPr>
                <a:spLocks noChangeArrowheads="1"/>
              </p:cNvSpPr>
              <p:nvPr/>
            </p:nvSpPr>
            <p:spPr bwMode="auto">
              <a:xfrm>
                <a:off x="4944" y="1488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200"/>
                  <a:t>SDH</a:t>
                </a:r>
              </a:p>
              <a:p>
                <a:pPr algn="ctr"/>
                <a:r>
                  <a:rPr lang="en-US" altLang="zh-CN" sz="1200"/>
                  <a:t>PTE</a:t>
                </a:r>
              </a:p>
            </p:txBody>
          </p:sp>
          <p:sp>
            <p:nvSpPr>
              <p:cNvPr id="70" name="Rectangle 8"/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576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200"/>
                  <a:t>复用器</a:t>
                </a:r>
                <a:r>
                  <a:rPr lang="en-US" altLang="zh-CN" sz="1200"/>
                  <a:t>/</a:t>
                </a:r>
              </a:p>
              <a:p>
                <a:pPr algn="ctr"/>
                <a:r>
                  <a:rPr lang="zh-CN" altLang="en-US" sz="1200"/>
                  <a:t>分用器</a:t>
                </a:r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3120" y="1488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200"/>
                  <a:t>转发器</a:t>
                </a:r>
              </a:p>
            </p:txBody>
          </p:sp>
          <p:sp>
            <p:nvSpPr>
              <p:cNvPr id="72" name="Line 10"/>
              <p:cNvSpPr>
                <a:spLocks noChangeShapeType="1"/>
              </p:cNvSpPr>
              <p:nvPr/>
            </p:nvSpPr>
            <p:spPr bwMode="auto">
              <a:xfrm>
                <a:off x="672" y="1584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3" name="Line 11"/>
              <p:cNvSpPr>
                <a:spLocks noChangeShapeType="1"/>
              </p:cNvSpPr>
              <p:nvPr/>
            </p:nvSpPr>
            <p:spPr bwMode="auto">
              <a:xfrm>
                <a:off x="816" y="168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4" name="Line 12"/>
              <p:cNvSpPr>
                <a:spLocks noChangeShapeType="1"/>
              </p:cNvSpPr>
              <p:nvPr/>
            </p:nvSpPr>
            <p:spPr bwMode="auto">
              <a:xfrm>
                <a:off x="816" y="177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5" name="Line 13"/>
              <p:cNvSpPr>
                <a:spLocks noChangeShapeType="1"/>
              </p:cNvSpPr>
              <p:nvPr/>
            </p:nvSpPr>
            <p:spPr bwMode="auto">
              <a:xfrm>
                <a:off x="816" y="187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>
                <a:off x="1584" y="1728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7" name="Line 15"/>
              <p:cNvSpPr>
                <a:spLocks noChangeShapeType="1"/>
              </p:cNvSpPr>
              <p:nvPr/>
            </p:nvSpPr>
            <p:spPr bwMode="auto">
              <a:xfrm>
                <a:off x="2496" y="172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8" name="Line 16"/>
              <p:cNvSpPr>
                <a:spLocks noChangeShapeType="1"/>
              </p:cNvSpPr>
              <p:nvPr/>
            </p:nvSpPr>
            <p:spPr bwMode="auto">
              <a:xfrm>
                <a:off x="3648" y="1728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9" name="Line 17"/>
              <p:cNvSpPr>
                <a:spLocks noChangeShapeType="1"/>
              </p:cNvSpPr>
              <p:nvPr/>
            </p:nvSpPr>
            <p:spPr bwMode="auto">
              <a:xfrm>
                <a:off x="4608" y="1584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0" name="Line 18"/>
              <p:cNvSpPr>
                <a:spLocks noChangeShapeType="1"/>
              </p:cNvSpPr>
              <p:nvPr/>
            </p:nvSpPr>
            <p:spPr bwMode="auto">
              <a:xfrm>
                <a:off x="4608" y="168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1" name="Line 19"/>
              <p:cNvSpPr>
                <a:spLocks noChangeShapeType="1"/>
              </p:cNvSpPr>
              <p:nvPr/>
            </p:nvSpPr>
            <p:spPr bwMode="auto">
              <a:xfrm>
                <a:off x="4608" y="177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2" name="Line 20"/>
              <p:cNvSpPr>
                <a:spLocks noChangeShapeType="1"/>
              </p:cNvSpPr>
              <p:nvPr/>
            </p:nvSpPr>
            <p:spPr bwMode="auto">
              <a:xfrm>
                <a:off x="4608" y="187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1584" y="1824"/>
              <a:ext cx="2728" cy="336"/>
              <a:chOff x="1248" y="2016"/>
              <a:chExt cx="3072" cy="336"/>
            </a:xfrm>
          </p:grpSpPr>
          <p:sp>
            <p:nvSpPr>
              <p:cNvPr id="56" name="Line 22"/>
              <p:cNvSpPr>
                <a:spLocks noChangeShapeType="1"/>
              </p:cNvSpPr>
              <p:nvPr/>
            </p:nvSpPr>
            <p:spPr bwMode="auto">
              <a:xfrm>
                <a:off x="3360" y="20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7" name="Rectangle 23"/>
              <p:cNvSpPr>
                <a:spLocks noChangeArrowheads="1"/>
              </p:cNvSpPr>
              <p:nvPr/>
            </p:nvSpPr>
            <p:spPr bwMode="auto">
              <a:xfrm>
                <a:off x="1488" y="2112"/>
                <a:ext cx="432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200"/>
                  <a:t>段</a:t>
                </a:r>
              </a:p>
            </p:txBody>
          </p:sp>
          <p:sp>
            <p:nvSpPr>
              <p:cNvPr id="58" name="Line 24"/>
              <p:cNvSpPr>
                <a:spLocks noChangeShapeType="1"/>
              </p:cNvSpPr>
              <p:nvPr/>
            </p:nvSpPr>
            <p:spPr bwMode="auto">
              <a:xfrm>
                <a:off x="1824" y="225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9" name="Line 25"/>
              <p:cNvSpPr>
                <a:spLocks noChangeShapeType="1"/>
              </p:cNvSpPr>
              <p:nvPr/>
            </p:nvSpPr>
            <p:spPr bwMode="auto">
              <a:xfrm flipH="1">
                <a:off x="1248" y="225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0" name="Rectangle 26"/>
              <p:cNvSpPr>
                <a:spLocks noChangeArrowheads="1"/>
              </p:cNvSpPr>
              <p:nvPr/>
            </p:nvSpPr>
            <p:spPr bwMode="auto">
              <a:xfrm>
                <a:off x="3600" y="2112"/>
                <a:ext cx="432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200"/>
                  <a:t>段</a:t>
                </a:r>
              </a:p>
            </p:txBody>
          </p:sp>
          <p:sp>
            <p:nvSpPr>
              <p:cNvPr id="61" name="Line 27"/>
              <p:cNvSpPr>
                <a:spLocks noChangeShapeType="1"/>
              </p:cNvSpPr>
              <p:nvPr/>
            </p:nvSpPr>
            <p:spPr bwMode="auto">
              <a:xfrm>
                <a:off x="3936" y="225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2" name="Line 28"/>
              <p:cNvSpPr>
                <a:spLocks noChangeShapeType="1"/>
              </p:cNvSpPr>
              <p:nvPr/>
            </p:nvSpPr>
            <p:spPr bwMode="auto">
              <a:xfrm flipH="1">
                <a:off x="3360" y="225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3" name="Rectangle 29"/>
              <p:cNvSpPr>
                <a:spLocks noChangeArrowheads="1"/>
              </p:cNvSpPr>
              <p:nvPr/>
            </p:nvSpPr>
            <p:spPr bwMode="auto">
              <a:xfrm>
                <a:off x="2544" y="2112"/>
                <a:ext cx="432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200"/>
                  <a:t>段</a:t>
                </a:r>
              </a:p>
            </p:txBody>
          </p:sp>
          <p:sp>
            <p:nvSpPr>
              <p:cNvPr id="64" name="Line 30"/>
              <p:cNvSpPr>
                <a:spLocks noChangeShapeType="1"/>
              </p:cNvSpPr>
              <p:nvPr/>
            </p:nvSpPr>
            <p:spPr bwMode="auto">
              <a:xfrm>
                <a:off x="2928" y="225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5" name="Line 31"/>
              <p:cNvSpPr>
                <a:spLocks noChangeShapeType="1"/>
              </p:cNvSpPr>
              <p:nvPr/>
            </p:nvSpPr>
            <p:spPr bwMode="auto">
              <a:xfrm flipH="1">
                <a:off x="2208" y="225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sp>
          <p:nvSpPr>
            <p:cNvPr id="8" name="Line 32"/>
            <p:cNvSpPr>
              <a:spLocks noChangeShapeType="1"/>
            </p:cNvSpPr>
            <p:nvPr/>
          </p:nvSpPr>
          <p:spPr bwMode="auto">
            <a:xfrm>
              <a:off x="1584" y="1872"/>
              <a:ext cx="1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9" name="Line 33"/>
            <p:cNvSpPr>
              <a:spLocks noChangeShapeType="1"/>
            </p:cNvSpPr>
            <p:nvPr/>
          </p:nvSpPr>
          <p:spPr bwMode="auto">
            <a:xfrm>
              <a:off x="4320" y="1872"/>
              <a:ext cx="1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0" name="Line 34"/>
            <p:cNvSpPr>
              <a:spLocks noChangeShapeType="1"/>
            </p:cNvSpPr>
            <p:nvPr/>
          </p:nvSpPr>
          <p:spPr bwMode="auto">
            <a:xfrm>
              <a:off x="2448" y="1776"/>
              <a:ext cx="1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grpSp>
          <p:nvGrpSpPr>
            <p:cNvPr id="11" name="Group 35"/>
            <p:cNvGrpSpPr>
              <a:grpSpLocks/>
            </p:cNvGrpSpPr>
            <p:nvPr/>
          </p:nvGrpSpPr>
          <p:grpSpPr bwMode="auto">
            <a:xfrm>
              <a:off x="1584" y="1920"/>
              <a:ext cx="2728" cy="816"/>
              <a:chOff x="1248" y="2400"/>
              <a:chExt cx="3072" cy="288"/>
            </a:xfrm>
          </p:grpSpPr>
          <p:sp>
            <p:nvSpPr>
              <p:cNvPr id="53" name="Rectangle 36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3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200" b="1">
                    <a:solidFill>
                      <a:schemeClr val="hlink"/>
                    </a:solidFill>
                  </a:rPr>
                  <a:t>线路</a:t>
                </a:r>
                <a:r>
                  <a:rPr lang="en-US" altLang="zh-CN" sz="1200" b="1">
                    <a:solidFill>
                      <a:schemeClr val="hlink"/>
                    </a:solidFill>
                  </a:rPr>
                  <a:t>(Line)</a:t>
                </a:r>
              </a:p>
            </p:txBody>
          </p:sp>
          <p:sp>
            <p:nvSpPr>
              <p:cNvPr id="54" name="Line 37"/>
              <p:cNvSpPr>
                <a:spLocks noChangeShapeType="1"/>
              </p:cNvSpPr>
              <p:nvPr/>
            </p:nvSpPr>
            <p:spPr bwMode="auto">
              <a:xfrm>
                <a:off x="3120" y="2544"/>
                <a:ext cx="1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5" name="Line 38"/>
              <p:cNvSpPr>
                <a:spLocks noChangeShapeType="1"/>
              </p:cNvSpPr>
              <p:nvPr/>
            </p:nvSpPr>
            <p:spPr bwMode="auto">
              <a:xfrm flipH="1">
                <a:off x="1248" y="2544"/>
                <a:ext cx="12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sp>
          <p:nvSpPr>
            <p:cNvPr id="12" name="Line 39"/>
            <p:cNvSpPr>
              <a:spLocks noChangeShapeType="1"/>
            </p:cNvSpPr>
            <p:nvPr/>
          </p:nvSpPr>
          <p:spPr bwMode="auto">
            <a:xfrm flipH="1">
              <a:off x="768" y="2592"/>
              <a:ext cx="183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3" name="Line 40"/>
            <p:cNvSpPr>
              <a:spLocks noChangeShapeType="1"/>
            </p:cNvSpPr>
            <p:nvPr/>
          </p:nvSpPr>
          <p:spPr bwMode="auto">
            <a:xfrm>
              <a:off x="3264" y="2592"/>
              <a:ext cx="183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Line 41"/>
            <p:cNvSpPr>
              <a:spLocks noChangeShapeType="1"/>
            </p:cNvSpPr>
            <p:nvPr/>
          </p:nvSpPr>
          <p:spPr bwMode="auto">
            <a:xfrm>
              <a:off x="768" y="2016"/>
              <a:ext cx="1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5" name="Line 42"/>
            <p:cNvSpPr>
              <a:spLocks noChangeShapeType="1"/>
            </p:cNvSpPr>
            <p:nvPr/>
          </p:nvSpPr>
          <p:spPr bwMode="auto">
            <a:xfrm>
              <a:off x="5088" y="2016"/>
              <a:ext cx="1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6" name="Rectangle 43"/>
            <p:cNvSpPr>
              <a:spLocks noChangeArrowheads="1"/>
            </p:cNvSpPr>
            <p:nvPr/>
          </p:nvSpPr>
          <p:spPr bwMode="auto">
            <a:xfrm>
              <a:off x="2592" y="2496"/>
              <a:ext cx="541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200" dirty="0"/>
                <a:t>路径</a:t>
              </a:r>
              <a:r>
                <a:rPr lang="en-US" altLang="zh-CN" sz="1200" dirty="0"/>
                <a:t>(Path</a:t>
              </a:r>
            </a:p>
          </p:txBody>
        </p: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>
              <a:off x="960" y="2976"/>
              <a:ext cx="3835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8" name="Rectangle 45"/>
            <p:cNvSpPr>
              <a:spLocks noChangeArrowheads="1"/>
            </p:cNvSpPr>
            <p:nvPr/>
          </p:nvSpPr>
          <p:spPr bwMode="auto">
            <a:xfrm>
              <a:off x="2496" y="2784"/>
              <a:ext cx="864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1200"/>
                <a:t>交换、接口</a:t>
              </a:r>
            </a:p>
          </p:txBody>
        </p:sp>
        <p:sp>
          <p:nvSpPr>
            <p:cNvPr id="19" name="Line 46"/>
            <p:cNvSpPr>
              <a:spLocks noChangeShapeType="1"/>
            </p:cNvSpPr>
            <p:nvPr/>
          </p:nvSpPr>
          <p:spPr bwMode="auto">
            <a:xfrm flipV="1">
              <a:off x="1824" y="3216"/>
              <a:ext cx="2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0" name="Rectangle 47"/>
            <p:cNvSpPr>
              <a:spLocks noChangeArrowheads="1"/>
            </p:cNvSpPr>
            <p:nvPr/>
          </p:nvSpPr>
          <p:spPr bwMode="auto">
            <a:xfrm>
              <a:off x="2400" y="3024"/>
              <a:ext cx="1104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1200"/>
                <a:t>复用、分用</a:t>
              </a:r>
              <a:r>
                <a:rPr lang="en-US" altLang="zh-CN" sz="1200"/>
                <a:t>(</a:t>
              </a:r>
              <a:r>
                <a:rPr lang="zh-CN" altLang="en-US" sz="1200"/>
                <a:t>同步</a:t>
              </a:r>
              <a:r>
                <a:rPr lang="en-US" altLang="zh-CN" sz="1200"/>
                <a:t>)</a:t>
              </a:r>
            </a:p>
          </p:txBody>
        </p:sp>
        <p:sp>
          <p:nvSpPr>
            <p:cNvPr id="21" name="Rectangle 48"/>
            <p:cNvSpPr>
              <a:spLocks noChangeArrowheads="1"/>
            </p:cNvSpPr>
            <p:nvPr/>
          </p:nvSpPr>
          <p:spPr bwMode="auto">
            <a:xfrm>
              <a:off x="480" y="336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段层</a:t>
              </a:r>
            </a:p>
          </p:txBody>
        </p:sp>
        <p:sp>
          <p:nvSpPr>
            <p:cNvPr id="22" name="Rectangle 49"/>
            <p:cNvSpPr>
              <a:spLocks noChangeArrowheads="1"/>
            </p:cNvSpPr>
            <p:nvPr/>
          </p:nvSpPr>
          <p:spPr bwMode="auto">
            <a:xfrm>
              <a:off x="480" y="3072"/>
              <a:ext cx="38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线路层</a:t>
              </a:r>
            </a:p>
          </p:txBody>
        </p:sp>
        <p:sp>
          <p:nvSpPr>
            <p:cNvPr id="23" name="Rectangle 50"/>
            <p:cNvSpPr>
              <a:spLocks noChangeArrowheads="1"/>
            </p:cNvSpPr>
            <p:nvPr/>
          </p:nvSpPr>
          <p:spPr bwMode="auto">
            <a:xfrm>
              <a:off x="4848" y="360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光子层</a:t>
              </a:r>
            </a:p>
          </p:txBody>
        </p:sp>
        <p:sp>
          <p:nvSpPr>
            <p:cNvPr id="24" name="Rectangle 51"/>
            <p:cNvSpPr>
              <a:spLocks noChangeArrowheads="1"/>
            </p:cNvSpPr>
            <p:nvPr/>
          </p:nvSpPr>
          <p:spPr bwMode="auto">
            <a:xfrm>
              <a:off x="4848" y="336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段层</a:t>
              </a:r>
            </a:p>
          </p:txBody>
        </p:sp>
        <p:sp>
          <p:nvSpPr>
            <p:cNvPr id="25" name="Rectangle 52"/>
            <p:cNvSpPr>
              <a:spLocks noChangeArrowheads="1"/>
            </p:cNvSpPr>
            <p:nvPr/>
          </p:nvSpPr>
          <p:spPr bwMode="auto">
            <a:xfrm>
              <a:off x="4848" y="312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线路层</a:t>
              </a:r>
            </a:p>
          </p:txBody>
        </p:sp>
        <p:sp>
          <p:nvSpPr>
            <p:cNvPr id="26" name="Rectangle 53"/>
            <p:cNvSpPr>
              <a:spLocks noChangeArrowheads="1"/>
            </p:cNvSpPr>
            <p:nvPr/>
          </p:nvSpPr>
          <p:spPr bwMode="auto">
            <a:xfrm>
              <a:off x="480" y="2832"/>
              <a:ext cx="38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路径层</a:t>
              </a:r>
            </a:p>
          </p:txBody>
        </p:sp>
        <p:sp>
          <p:nvSpPr>
            <p:cNvPr id="27" name="Rectangle 54"/>
            <p:cNvSpPr>
              <a:spLocks noChangeArrowheads="1"/>
            </p:cNvSpPr>
            <p:nvPr/>
          </p:nvSpPr>
          <p:spPr bwMode="auto">
            <a:xfrm>
              <a:off x="4848" y="2832"/>
              <a:ext cx="38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路径层</a:t>
              </a:r>
            </a:p>
          </p:txBody>
        </p:sp>
        <p:sp>
          <p:nvSpPr>
            <p:cNvPr id="28" name="Line 55"/>
            <p:cNvSpPr>
              <a:spLocks noChangeShapeType="1"/>
            </p:cNvSpPr>
            <p:nvPr/>
          </p:nvSpPr>
          <p:spPr bwMode="auto">
            <a:xfrm>
              <a:off x="864" y="3216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9" name="Line 56"/>
            <p:cNvSpPr>
              <a:spLocks noChangeShapeType="1"/>
            </p:cNvSpPr>
            <p:nvPr/>
          </p:nvSpPr>
          <p:spPr bwMode="auto">
            <a:xfrm>
              <a:off x="4464" y="3216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30" name="Line 57"/>
            <p:cNvSpPr>
              <a:spLocks noChangeShapeType="1"/>
            </p:cNvSpPr>
            <p:nvPr/>
          </p:nvSpPr>
          <p:spPr bwMode="auto">
            <a:xfrm>
              <a:off x="864" y="3456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31" name="Line 58"/>
            <p:cNvSpPr>
              <a:spLocks noChangeShapeType="1"/>
            </p:cNvSpPr>
            <p:nvPr/>
          </p:nvSpPr>
          <p:spPr bwMode="auto">
            <a:xfrm>
              <a:off x="4464" y="3456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32" name="Line 59"/>
            <p:cNvSpPr>
              <a:spLocks noChangeShapeType="1"/>
            </p:cNvSpPr>
            <p:nvPr/>
          </p:nvSpPr>
          <p:spPr bwMode="auto">
            <a:xfrm>
              <a:off x="864" y="3696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33" name="Line 60"/>
            <p:cNvSpPr>
              <a:spLocks noChangeShapeType="1"/>
            </p:cNvSpPr>
            <p:nvPr/>
          </p:nvSpPr>
          <p:spPr bwMode="auto">
            <a:xfrm>
              <a:off x="4464" y="3696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34" name="Rectangle 61"/>
            <p:cNvSpPr>
              <a:spLocks noChangeArrowheads="1"/>
            </p:cNvSpPr>
            <p:nvPr/>
          </p:nvSpPr>
          <p:spPr bwMode="auto">
            <a:xfrm>
              <a:off x="1296" y="360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光子层</a:t>
              </a:r>
            </a:p>
          </p:txBody>
        </p:sp>
        <p:sp>
          <p:nvSpPr>
            <p:cNvPr id="35" name="Rectangle 62"/>
            <p:cNvSpPr>
              <a:spLocks noChangeArrowheads="1"/>
            </p:cNvSpPr>
            <p:nvPr/>
          </p:nvSpPr>
          <p:spPr bwMode="auto">
            <a:xfrm>
              <a:off x="2112" y="336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段层</a:t>
              </a:r>
            </a:p>
          </p:txBody>
        </p:sp>
        <p:sp>
          <p:nvSpPr>
            <p:cNvPr id="36" name="Rectangle 63"/>
            <p:cNvSpPr>
              <a:spLocks noChangeArrowheads="1"/>
            </p:cNvSpPr>
            <p:nvPr/>
          </p:nvSpPr>
          <p:spPr bwMode="auto">
            <a:xfrm>
              <a:off x="1296" y="312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线路层</a:t>
              </a:r>
            </a:p>
          </p:txBody>
        </p:sp>
        <p:sp>
          <p:nvSpPr>
            <p:cNvPr id="37" name="Rectangle 64"/>
            <p:cNvSpPr>
              <a:spLocks noChangeArrowheads="1"/>
            </p:cNvSpPr>
            <p:nvPr/>
          </p:nvSpPr>
          <p:spPr bwMode="auto">
            <a:xfrm>
              <a:off x="4032" y="360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光子层</a:t>
              </a:r>
            </a:p>
          </p:txBody>
        </p:sp>
        <p:sp>
          <p:nvSpPr>
            <p:cNvPr id="38" name="Rectangle 65"/>
            <p:cNvSpPr>
              <a:spLocks noChangeArrowheads="1"/>
            </p:cNvSpPr>
            <p:nvPr/>
          </p:nvSpPr>
          <p:spPr bwMode="auto">
            <a:xfrm>
              <a:off x="4032" y="336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段层</a:t>
              </a:r>
            </a:p>
          </p:txBody>
        </p:sp>
        <p:sp>
          <p:nvSpPr>
            <p:cNvPr id="39" name="Rectangle 66"/>
            <p:cNvSpPr>
              <a:spLocks noChangeArrowheads="1"/>
            </p:cNvSpPr>
            <p:nvPr/>
          </p:nvSpPr>
          <p:spPr bwMode="auto">
            <a:xfrm>
              <a:off x="4032" y="312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线路层</a:t>
              </a:r>
            </a:p>
          </p:txBody>
        </p:sp>
        <p:sp>
          <p:nvSpPr>
            <p:cNvPr id="40" name="Line 67"/>
            <p:cNvSpPr>
              <a:spLocks noChangeShapeType="1"/>
            </p:cNvSpPr>
            <p:nvPr/>
          </p:nvSpPr>
          <p:spPr bwMode="auto">
            <a:xfrm>
              <a:off x="2544" y="345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41" name="Rectangle 68"/>
            <p:cNvSpPr>
              <a:spLocks noChangeArrowheads="1"/>
            </p:cNvSpPr>
            <p:nvPr/>
          </p:nvSpPr>
          <p:spPr bwMode="auto">
            <a:xfrm>
              <a:off x="3216" y="336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段层</a:t>
              </a:r>
            </a:p>
          </p:txBody>
        </p:sp>
        <p:sp>
          <p:nvSpPr>
            <p:cNvPr id="42" name="Rectangle 69"/>
            <p:cNvSpPr>
              <a:spLocks noChangeArrowheads="1"/>
            </p:cNvSpPr>
            <p:nvPr/>
          </p:nvSpPr>
          <p:spPr bwMode="auto">
            <a:xfrm>
              <a:off x="1296" y="336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段层</a:t>
              </a:r>
            </a:p>
          </p:txBody>
        </p:sp>
        <p:sp>
          <p:nvSpPr>
            <p:cNvPr id="43" name="Rectangle 70"/>
            <p:cNvSpPr>
              <a:spLocks noChangeArrowheads="1"/>
            </p:cNvSpPr>
            <p:nvPr/>
          </p:nvSpPr>
          <p:spPr bwMode="auto">
            <a:xfrm>
              <a:off x="2112" y="360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光子层</a:t>
              </a:r>
            </a:p>
          </p:txBody>
        </p:sp>
        <p:sp>
          <p:nvSpPr>
            <p:cNvPr id="44" name="Rectangle 71"/>
            <p:cNvSpPr>
              <a:spLocks noChangeArrowheads="1"/>
            </p:cNvSpPr>
            <p:nvPr/>
          </p:nvSpPr>
          <p:spPr bwMode="auto">
            <a:xfrm>
              <a:off x="3216" y="360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光子层</a:t>
              </a:r>
            </a:p>
          </p:txBody>
        </p:sp>
        <p:sp>
          <p:nvSpPr>
            <p:cNvPr id="45" name="Line 72"/>
            <p:cNvSpPr>
              <a:spLocks noChangeShapeType="1"/>
            </p:cNvSpPr>
            <p:nvPr/>
          </p:nvSpPr>
          <p:spPr bwMode="auto">
            <a:xfrm>
              <a:off x="1680" y="3456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46" name="Line 73"/>
            <p:cNvSpPr>
              <a:spLocks noChangeShapeType="1"/>
            </p:cNvSpPr>
            <p:nvPr/>
          </p:nvSpPr>
          <p:spPr bwMode="auto">
            <a:xfrm>
              <a:off x="1680" y="3696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47" name="Line 74"/>
            <p:cNvSpPr>
              <a:spLocks noChangeShapeType="1"/>
            </p:cNvSpPr>
            <p:nvPr/>
          </p:nvSpPr>
          <p:spPr bwMode="auto">
            <a:xfrm>
              <a:off x="3600" y="3696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48" name="Line 75"/>
            <p:cNvSpPr>
              <a:spLocks noChangeShapeType="1"/>
            </p:cNvSpPr>
            <p:nvPr/>
          </p:nvSpPr>
          <p:spPr bwMode="auto">
            <a:xfrm>
              <a:off x="3600" y="3456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49" name="Line 76"/>
            <p:cNvSpPr>
              <a:spLocks noChangeShapeType="1"/>
            </p:cNvSpPr>
            <p:nvPr/>
          </p:nvSpPr>
          <p:spPr bwMode="auto">
            <a:xfrm>
              <a:off x="2544" y="369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50" name="Rectangle 77"/>
            <p:cNvSpPr>
              <a:spLocks noChangeArrowheads="1"/>
            </p:cNvSpPr>
            <p:nvPr/>
          </p:nvSpPr>
          <p:spPr bwMode="auto">
            <a:xfrm>
              <a:off x="2544" y="3264"/>
              <a:ext cx="676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1200"/>
                <a:t>成帧、差错</a:t>
              </a:r>
            </a:p>
          </p:txBody>
        </p:sp>
        <p:sp>
          <p:nvSpPr>
            <p:cNvPr id="51" name="Rectangle 78"/>
            <p:cNvSpPr>
              <a:spLocks noChangeArrowheads="1"/>
            </p:cNvSpPr>
            <p:nvPr/>
          </p:nvSpPr>
          <p:spPr bwMode="auto">
            <a:xfrm>
              <a:off x="2640" y="3504"/>
              <a:ext cx="432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1200"/>
                <a:t>比特</a:t>
              </a:r>
            </a:p>
          </p:txBody>
        </p:sp>
        <p:sp>
          <p:nvSpPr>
            <p:cNvPr id="52" name="Rectangle 80"/>
            <p:cNvSpPr>
              <a:spLocks noChangeArrowheads="1"/>
            </p:cNvSpPr>
            <p:nvPr/>
          </p:nvSpPr>
          <p:spPr bwMode="auto">
            <a:xfrm>
              <a:off x="480" y="3600"/>
              <a:ext cx="38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200"/>
                <a:t>光子层</a:t>
              </a:r>
            </a:p>
          </p:txBody>
        </p:sp>
      </p:grp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430212" y="1015043"/>
            <a:ext cx="23391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hlink"/>
                </a:solidFill>
              </a:rPr>
              <a:t>4</a:t>
            </a:r>
            <a:r>
              <a:rPr lang="zh-CN" altLang="en-US" b="1" dirty="0">
                <a:solidFill>
                  <a:schemeClr val="hlink"/>
                </a:solidFill>
              </a:rPr>
              <a:t>、</a:t>
            </a:r>
            <a:r>
              <a:rPr lang="en-US" altLang="zh-CN" b="1" dirty="0">
                <a:solidFill>
                  <a:schemeClr val="hlink"/>
                </a:solidFill>
              </a:rPr>
              <a:t>SONET</a:t>
            </a:r>
            <a:r>
              <a:rPr lang="zh-CN" altLang="en-US" b="1" dirty="0">
                <a:solidFill>
                  <a:schemeClr val="hlink"/>
                </a:solidFill>
              </a:rPr>
              <a:t>的体系结构</a:t>
            </a:r>
          </a:p>
        </p:txBody>
      </p:sp>
    </p:spTree>
    <p:extLst>
      <p:ext uri="{BB962C8B-B14F-4D97-AF65-F5344CB8AC3E}">
        <p14:creationId xmlns:p14="http://schemas.microsoft.com/office/powerpoint/2010/main" val="150437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同步数字系列 </a:t>
            </a:r>
            <a:r>
              <a:rPr lang="en-US" altLang="zh-CN" dirty="0" smtClean="0"/>
              <a:t>SDH (</a:t>
            </a:r>
            <a:r>
              <a:rPr lang="en-US" altLang="zh-CN" dirty="0"/>
              <a:t>Synchronous Digital Hierarchy)</a:t>
            </a:r>
            <a:endParaRPr lang="zh-CN" alt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492737"/>
              </p:ext>
            </p:extLst>
          </p:nvPr>
        </p:nvGraphicFramePr>
        <p:xfrm>
          <a:off x="1156446" y="1388211"/>
          <a:ext cx="6119253" cy="329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r:id="rId3" imgW="6114286" imgH="3296110" progId="Paint.Picture">
                  <p:embed/>
                </p:oleObj>
              </mc:Choice>
              <mc:Fallback>
                <p:oleObj r:id="rId3" imgW="6114286" imgH="3296110" progId="Paint.Picture">
                  <p:embed/>
                  <p:pic>
                    <p:nvPicPr>
                      <p:cNvPr id="262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6446" y="1388211"/>
                        <a:ext cx="6119253" cy="329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19953" y="991082"/>
            <a:ext cx="24769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SONET</a:t>
            </a:r>
            <a:r>
              <a:rPr kumimoji="1"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的多路复用</a:t>
            </a:r>
          </a:p>
        </p:txBody>
      </p:sp>
    </p:spTree>
    <p:extLst>
      <p:ext uri="{BB962C8B-B14F-4D97-AF65-F5344CB8AC3E}">
        <p14:creationId xmlns:p14="http://schemas.microsoft.com/office/powerpoint/2010/main" val="24718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3601" y="1093383"/>
            <a:ext cx="7009933" cy="3048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83601" y="1675522"/>
            <a:ext cx="7009933" cy="270655"/>
          </a:xfrm>
          <a:prstGeom prst="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3601" y="2215354"/>
            <a:ext cx="7009933" cy="270655"/>
          </a:xfrm>
          <a:prstGeom prst="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83601" y="2767040"/>
            <a:ext cx="7009933" cy="270655"/>
          </a:xfrm>
          <a:prstGeom prst="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83601" y="3319289"/>
            <a:ext cx="7009933" cy="270655"/>
          </a:xfrm>
          <a:prstGeom prst="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83601" y="3876301"/>
            <a:ext cx="7009933" cy="270655"/>
          </a:xfrm>
          <a:prstGeom prst="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Group 4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589838"/>
              </p:ext>
            </p:extLst>
          </p:nvPr>
        </p:nvGraphicFramePr>
        <p:xfrm>
          <a:off x="1077237" y="1093383"/>
          <a:ext cx="7022661" cy="306372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620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3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线路速率</a:t>
                      </a: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(Mbit/s)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SONET</a:t>
                      </a:r>
                      <a:r>
                        <a:rPr kumimoji="0" lang="zh-CN" altLang="en-US" sz="13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符号</a:t>
                      </a:r>
                      <a:endParaRPr kumimoji="0" lang="zh-CN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ITU-T</a:t>
                      </a:r>
                      <a:r>
                        <a:rPr kumimoji="0" lang="zh-CN" altLang="en-US" sz="13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符号</a:t>
                      </a:r>
                      <a:endParaRPr kumimoji="0" lang="zh-CN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3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表示线路速率的常用近似值</a:t>
                      </a:r>
                      <a:endParaRPr kumimoji="0" lang="zh-CN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51.840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OC-1/STS-1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  <a:sym typeface="Symbol" pitchFamily="18" charset="2"/>
                        </a:rPr>
                        <a:t>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155.520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OC-3/STS-3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STM-1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 Mbit/s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466.560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OC-9/STS-9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STM-3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622.080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OC-12/STS-12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STM-4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622 Mbit/s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933.120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OC-18/STS-18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STM-6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1244.160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OC-24/STS-24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STM-8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2488.320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OC-48/STS-48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STM-16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2.5 </a:t>
                      </a:r>
                      <a:r>
                        <a:rPr kumimoji="0" lang="en-US" altLang="zh-CN" sz="13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Gbit</a:t>
                      </a: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/s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2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4976.640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OC-96/STS-96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STM-32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9953.280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OC-192/STS-192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STM-64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 </a:t>
                      </a:r>
                      <a:r>
                        <a:rPr kumimoji="0" lang="en-US" altLang="zh-CN" sz="13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Gbit</a:t>
                      </a: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/s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 pitchFamily="18" charset="0"/>
                      </a:endParaRPr>
                    </a:p>
                  </a:txBody>
                  <a:tcPr marL="62729" marR="62729" marT="28952" marB="28952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2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39813.120 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OC-768/STS-768 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STM-256 </a:t>
                      </a:r>
                      <a:endParaRPr kumimoji="0" lang="en-US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 </a:t>
                      </a:r>
                      <a:r>
                        <a:rPr kumimoji="0" lang="en-US" altLang="zh-CN" sz="13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Gbit</a:t>
                      </a:r>
                      <a:r>
                        <a:rPr kumimoji="0" lang="en-US" altLang="zh-CN" sz="13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/s </a:t>
                      </a:r>
                      <a:endPara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2729" marR="62729" marT="28952" marB="28952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SONET </a:t>
            </a:r>
            <a:r>
              <a:rPr lang="zh-CN" altLang="en-US" dirty="0"/>
              <a:t>的 </a:t>
            </a:r>
            <a:r>
              <a:rPr lang="en-US" altLang="zh-CN" dirty="0"/>
              <a:t>OC/STS </a:t>
            </a:r>
            <a:r>
              <a:rPr lang="zh-CN" altLang="en-US" dirty="0"/>
              <a:t>级与 </a:t>
            </a:r>
            <a:r>
              <a:rPr lang="en-US" altLang="zh-CN" dirty="0"/>
              <a:t>SDH </a:t>
            </a:r>
            <a:r>
              <a:rPr lang="zh-CN" altLang="en-US" dirty="0"/>
              <a:t>的 </a:t>
            </a:r>
            <a:r>
              <a:rPr lang="en-US" altLang="zh-CN" dirty="0"/>
              <a:t>STM </a:t>
            </a:r>
            <a:r>
              <a:rPr lang="zh-CN" altLang="en-US" dirty="0"/>
              <a:t>级的对应关系</a:t>
            </a:r>
          </a:p>
        </p:txBody>
      </p:sp>
    </p:spTree>
    <p:extLst>
      <p:ext uri="{BB962C8B-B14F-4D97-AF65-F5344CB8AC3E}">
        <p14:creationId xmlns:p14="http://schemas.microsoft.com/office/powerpoint/2010/main" val="33290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9"/>
          <p:cNvSpPr>
            <a:spLocks noChangeArrowheads="1"/>
          </p:cNvSpPr>
          <p:nvPr/>
        </p:nvSpPr>
        <p:spPr bwMode="auto">
          <a:xfrm>
            <a:off x="2629135" y="2580672"/>
            <a:ext cx="5775326" cy="330200"/>
          </a:xfrm>
          <a:prstGeom prst="rect">
            <a:avLst/>
          </a:prstGeom>
          <a:solidFill>
            <a:srgbClr val="0098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58" name="Rectangle 9"/>
          <p:cNvSpPr>
            <a:spLocks noChangeArrowheads="1"/>
          </p:cNvSpPr>
          <p:nvPr/>
        </p:nvSpPr>
        <p:spPr bwMode="auto">
          <a:xfrm>
            <a:off x="2629135" y="1379512"/>
            <a:ext cx="5775326" cy="330200"/>
          </a:xfrm>
          <a:prstGeom prst="rect">
            <a:avLst/>
          </a:prstGeom>
          <a:solidFill>
            <a:srgbClr val="0098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59" name="Rectangle 10"/>
          <p:cNvSpPr>
            <a:spLocks noChangeArrowheads="1"/>
          </p:cNvSpPr>
          <p:nvPr/>
        </p:nvSpPr>
        <p:spPr bwMode="auto">
          <a:xfrm>
            <a:off x="2629135" y="1985937"/>
            <a:ext cx="5775326" cy="330200"/>
          </a:xfrm>
          <a:prstGeom prst="rect">
            <a:avLst/>
          </a:prstGeom>
          <a:solidFill>
            <a:srgbClr val="1956B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fr-FR">
              <a:solidFill>
                <a:srgbClr val="FFFFFF"/>
              </a:solidFill>
              <a:latin typeface="宋体" charset="-122"/>
            </a:endParaRPr>
          </a:p>
        </p:txBody>
      </p:sp>
      <p:sp>
        <p:nvSpPr>
          <p:cNvPr id="60" name="Line 16"/>
          <p:cNvSpPr>
            <a:spLocks noChangeShapeType="1"/>
          </p:cNvSpPr>
          <p:nvPr/>
        </p:nvSpPr>
        <p:spPr bwMode="auto">
          <a:xfrm>
            <a:off x="3637198" y="1308074"/>
            <a:ext cx="0" cy="1800225"/>
          </a:xfrm>
          <a:prstGeom prst="line">
            <a:avLst/>
          </a:prstGeom>
          <a:noFill/>
          <a:ln w="28575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Rectangle 8"/>
          <p:cNvSpPr>
            <a:spLocks noChangeArrowheads="1"/>
          </p:cNvSpPr>
          <p:nvPr/>
        </p:nvSpPr>
        <p:spPr bwMode="auto">
          <a:xfrm>
            <a:off x="2700573" y="1125511"/>
            <a:ext cx="5756006" cy="198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2.6.1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ADSL 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</a:p>
          <a:p>
            <a:pPr eaLnBrk="0" hangingPunct="0"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2.6.2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光纤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同轴混合网（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HFC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网）</a:t>
            </a:r>
          </a:p>
          <a:p>
            <a:pPr eaLnBrk="0" hangingPunct="0"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2.6.3 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FTTx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</a:p>
        </p:txBody>
      </p:sp>
      <p:sp>
        <p:nvSpPr>
          <p:cNvPr id="62" name="Rectangle 27"/>
          <p:cNvSpPr>
            <a:spLocks noChangeArrowheads="1"/>
          </p:cNvSpPr>
          <p:nvPr/>
        </p:nvSpPr>
        <p:spPr bwMode="auto">
          <a:xfrm>
            <a:off x="639730" y="1379512"/>
            <a:ext cx="1636540" cy="155563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fr-FR">
              <a:latin typeface="宋体" charset="-122"/>
            </a:endParaRPr>
          </a:p>
        </p:txBody>
      </p:sp>
      <p:sp>
        <p:nvSpPr>
          <p:cNvPr id="63" name="Rectangle 29"/>
          <p:cNvSpPr>
            <a:spLocks noChangeArrowheads="1"/>
          </p:cNvSpPr>
          <p:nvPr/>
        </p:nvSpPr>
        <p:spPr bwMode="auto">
          <a:xfrm>
            <a:off x="648619" y="1474444"/>
            <a:ext cx="162765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fr-FR" altLang="zh-CN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en-US" altLang="zh-CN" sz="2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6</a:t>
            </a:r>
          </a:p>
          <a:p>
            <a:pPr eaLnBrk="0" hangingPunct="0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宽带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接入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endParaRPr lang="zh-CN" altLang="fr-FR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93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78">
            <a:extLst>
              <a:ext uri="{FF2B5EF4-FFF2-40B4-BE49-F238E27FC236}">
                <a16:creationId xmlns:a16="http://schemas.microsoft.com/office/drawing/2014/main" id="{6CE837A9-9AA7-4A06-9926-6B1979571EB4}"/>
              </a:ext>
            </a:extLst>
          </p:cNvPr>
          <p:cNvSpPr/>
          <p:nvPr/>
        </p:nvSpPr>
        <p:spPr>
          <a:xfrm>
            <a:off x="4679905" y="1587194"/>
            <a:ext cx="4250404" cy="3030028"/>
          </a:xfrm>
          <a:prstGeom prst="roundRect">
            <a:avLst>
              <a:gd name="adj" fmla="val 842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/>
          </a:p>
        </p:txBody>
      </p:sp>
      <p:sp>
        <p:nvSpPr>
          <p:cNvPr id="18" name="矩形: 圆角 78">
            <a:extLst>
              <a:ext uri="{FF2B5EF4-FFF2-40B4-BE49-F238E27FC236}">
                <a16:creationId xmlns:a16="http://schemas.microsoft.com/office/drawing/2014/main" id="{6CE837A9-9AA7-4A06-9926-6B1979571EB4}"/>
              </a:ext>
            </a:extLst>
          </p:cNvPr>
          <p:cNvSpPr/>
          <p:nvPr/>
        </p:nvSpPr>
        <p:spPr>
          <a:xfrm>
            <a:off x="214952" y="1587194"/>
            <a:ext cx="4399388" cy="3030028"/>
          </a:xfrm>
          <a:prstGeom prst="roundRect">
            <a:avLst>
              <a:gd name="adj" fmla="val 842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0632" y="361147"/>
            <a:ext cx="6165609" cy="659315"/>
          </a:xfrm>
        </p:spPr>
        <p:txBody>
          <a:bodyPr/>
          <a:lstStyle/>
          <a:p>
            <a:r>
              <a:rPr lang="zh-CN" altLang="en-US" dirty="0"/>
              <a:t>物理层功能特性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00659" y="1140531"/>
            <a:ext cx="8629650" cy="446663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描述</a:t>
            </a:r>
            <a:r>
              <a:rPr lang="zh-CN" altLang="en-US" sz="1600" dirty="0">
                <a:solidFill>
                  <a:srgbClr val="C00000"/>
                </a:solidFill>
              </a:rPr>
              <a:t>接口执行的功能</a:t>
            </a:r>
            <a:r>
              <a:rPr lang="zh-CN" altLang="en-US" sz="1600" dirty="0"/>
              <a:t>，定义</a:t>
            </a:r>
            <a:r>
              <a:rPr lang="zh-CN" altLang="en-US" sz="1600" dirty="0">
                <a:solidFill>
                  <a:srgbClr val="C00000"/>
                </a:solidFill>
              </a:rPr>
              <a:t>接线器的每一引脚</a:t>
            </a:r>
            <a:r>
              <a:rPr lang="en-US" altLang="zh-CN" sz="1600" dirty="0">
                <a:solidFill>
                  <a:srgbClr val="C00000"/>
                </a:solidFill>
              </a:rPr>
              <a:t>(</a:t>
            </a:r>
            <a:r>
              <a:rPr lang="zh-CN" altLang="en-US" sz="1600" dirty="0">
                <a:solidFill>
                  <a:srgbClr val="C00000"/>
                </a:solidFill>
              </a:rPr>
              <a:t>针，</a:t>
            </a:r>
            <a:r>
              <a:rPr lang="en-US" altLang="zh-CN" sz="1600" dirty="0">
                <a:solidFill>
                  <a:srgbClr val="C00000"/>
                </a:solidFill>
              </a:rPr>
              <a:t>Pin)</a:t>
            </a:r>
            <a:r>
              <a:rPr lang="zh-CN" altLang="en-US" sz="1600" dirty="0">
                <a:solidFill>
                  <a:srgbClr val="C00000"/>
                </a:solidFill>
              </a:rPr>
              <a:t>的作用</a:t>
            </a:r>
            <a:endParaRPr lang="en-US" altLang="zh-CN" sz="16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1570245" y="1694944"/>
          <a:ext cx="3034621" cy="281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5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引脚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信号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TD+(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发送数据，正向差分信号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TD-(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发送数据，负向差分信号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RD+(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接收数据，正向差分信号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未使用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5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未使用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6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RD-(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接收数据，负向差分信号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7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未使用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8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未使用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4836586" y="1738039"/>
          <a:ext cx="3004054" cy="2819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1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3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针脚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符号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方向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DCD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输入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数据载波检测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RXD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输入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接收数据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TXD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输出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发送数据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DTR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输出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数据终端准备好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5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GND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-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信号地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6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DSR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输入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数据装置准备好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7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RTS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输出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请求发送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8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CTS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输入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允许发送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9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RI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方正姚体" pitchFamily="2" charset="-122"/>
                        <a:ea typeface="方正姚体" pitchFamily="2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输入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方正姚体" pitchFamily="2" charset="-122"/>
                          <a:ea typeface="方正姚体" pitchFamily="2" charset="-122"/>
                          <a:cs typeface="+mn-cs"/>
                        </a:rPr>
                        <a:t>振铃指示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454" y="1782558"/>
            <a:ext cx="1215000" cy="1352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7565" y="3453905"/>
            <a:ext cx="1215000" cy="84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02993" y="1758504"/>
            <a:ext cx="961751" cy="1283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62761" y="3139044"/>
            <a:ext cx="961752" cy="122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5210033" y="4617222"/>
            <a:ext cx="28967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RS-232-C DB-9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接口功能特性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0632" y="4617222"/>
            <a:ext cx="2919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10BASE-T RJ-45 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接口功能特性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7627DD-B1F3-4525-8006-CC44432C9B89}"/>
              </a:ext>
            </a:extLst>
          </p:cNvPr>
          <p:cNvSpPr txBox="1"/>
          <p:nvPr/>
        </p:nvSpPr>
        <p:spPr>
          <a:xfrm>
            <a:off x="0" y="4831821"/>
            <a:ext cx="163090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35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物理层基本概念</a:t>
            </a:r>
          </a:p>
        </p:txBody>
      </p:sp>
    </p:spTree>
    <p:extLst>
      <p:ext uri="{BB962C8B-B14F-4D97-AF65-F5344CB8AC3E}">
        <p14:creationId xmlns:p14="http://schemas.microsoft.com/office/powerpoint/2010/main" val="38830724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2.6</a:t>
            </a:r>
            <a:r>
              <a:rPr lang="en-US" altLang="zh-CN" dirty="0"/>
              <a:t>  </a:t>
            </a:r>
            <a:r>
              <a:rPr lang="zh-CN" altLang="en-US" dirty="0"/>
              <a:t>宽带接入技术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宽带：</a:t>
            </a:r>
            <a:r>
              <a:rPr lang="zh-CN" altLang="en-US" dirty="0" smtClean="0"/>
              <a:t>标准在不断提高。</a:t>
            </a:r>
            <a:endParaRPr lang="en-US" altLang="zh-CN" dirty="0" smtClean="0"/>
          </a:p>
          <a:p>
            <a:r>
              <a:rPr lang="zh-CN" altLang="en-US" dirty="0" smtClean="0"/>
              <a:t>美国联邦通信委员会 </a:t>
            </a:r>
            <a:r>
              <a:rPr lang="en-US" altLang="zh-CN" dirty="0" smtClean="0"/>
              <a:t>FCC </a:t>
            </a:r>
            <a:r>
              <a:rPr lang="zh-CN" altLang="en-US" dirty="0" smtClean="0"/>
              <a:t>定义：</a:t>
            </a:r>
            <a:endParaRPr lang="en-US" altLang="zh-CN" dirty="0" smtClean="0"/>
          </a:p>
          <a:p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/>
              <a:t>从宽带接入的媒体来看</a:t>
            </a:r>
            <a:r>
              <a:rPr lang="zh-CN" altLang="en-US" dirty="0" smtClean="0"/>
              <a:t>，划分为 </a:t>
            </a:r>
            <a:r>
              <a:rPr lang="en-US" altLang="zh-CN" dirty="0" smtClean="0"/>
              <a:t>2 </a:t>
            </a:r>
            <a:r>
              <a:rPr lang="zh-CN" altLang="en-US" dirty="0" smtClean="0"/>
              <a:t>大</a:t>
            </a:r>
            <a:r>
              <a:rPr lang="zh-CN" altLang="en-US" dirty="0"/>
              <a:t>类：</a:t>
            </a:r>
          </a:p>
          <a:p>
            <a:pPr lvl="1"/>
            <a:r>
              <a:rPr lang="zh-CN" altLang="en-US" dirty="0"/>
              <a:t>有线宽带</a:t>
            </a:r>
            <a:r>
              <a:rPr lang="zh-CN" altLang="en-US" dirty="0" smtClean="0"/>
              <a:t>接入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无线宽带</a:t>
            </a:r>
            <a:r>
              <a:rPr lang="zh-CN" altLang="en-US" dirty="0" smtClean="0"/>
              <a:t>接入。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58240" y="1914462"/>
            <a:ext cx="7001691" cy="4770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宽带下行速率达 </a:t>
            </a:r>
            <a:r>
              <a:rPr lang="en-US" altLang="zh-CN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 Mbit/s</a:t>
            </a: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，宽带上行速率达 </a:t>
            </a:r>
            <a:r>
              <a:rPr lang="en-US" altLang="zh-CN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Mbit/s</a:t>
            </a: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3821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2.6.1  </a:t>
            </a:r>
            <a:r>
              <a:rPr lang="en-US" altLang="zh-CN" dirty="0" smtClean="0"/>
              <a:t>ADSL </a:t>
            </a:r>
            <a:r>
              <a:rPr lang="zh-CN" altLang="en-US" dirty="0" smtClean="0"/>
              <a:t>技术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非对称数字用户线 </a:t>
            </a:r>
            <a:r>
              <a:rPr lang="en-US" altLang="zh-CN" dirty="0">
                <a:solidFill>
                  <a:srgbClr val="C00000"/>
                </a:solidFill>
              </a:rPr>
              <a:t>ADSL </a:t>
            </a:r>
            <a:r>
              <a:rPr lang="en-US" altLang="zh-CN" dirty="0"/>
              <a:t>(Asymmetric Digital Subscriber Line) </a:t>
            </a:r>
            <a:r>
              <a:rPr lang="zh-CN" altLang="en-US" dirty="0" smtClean="0"/>
              <a:t>技术：用</a:t>
            </a:r>
            <a:r>
              <a:rPr lang="zh-CN" altLang="en-US" dirty="0"/>
              <a:t>数字技术对现有的模拟电话用户线进行改造，使它能够承载宽带业务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ADSL </a:t>
            </a:r>
            <a:r>
              <a:rPr lang="zh-CN" altLang="en-US" dirty="0" smtClean="0"/>
              <a:t>技术把 </a:t>
            </a:r>
            <a:r>
              <a:rPr lang="en-US" altLang="zh-CN" dirty="0"/>
              <a:t>0~4 kHz </a:t>
            </a:r>
            <a:r>
              <a:rPr lang="zh-CN" altLang="en-US" dirty="0"/>
              <a:t>低端频谱留给传统电话使用，而把原来没有被利用的高端频谱留给用户上网使用。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ADSL </a:t>
            </a:r>
            <a:r>
              <a:rPr lang="zh-CN" altLang="en-US" dirty="0" smtClean="0">
                <a:solidFill>
                  <a:srgbClr val="C00000"/>
                </a:solidFill>
              </a:rPr>
              <a:t>的 </a:t>
            </a:r>
            <a:r>
              <a:rPr lang="en-US" altLang="zh-CN" dirty="0" smtClean="0">
                <a:solidFill>
                  <a:srgbClr val="C00000"/>
                </a:solidFill>
              </a:rPr>
              <a:t>ITU </a:t>
            </a:r>
            <a:r>
              <a:rPr lang="zh-CN" altLang="en-US" dirty="0" smtClean="0">
                <a:solidFill>
                  <a:srgbClr val="C00000"/>
                </a:solidFill>
              </a:rPr>
              <a:t>的标准：</a:t>
            </a:r>
            <a:r>
              <a:rPr lang="en-US" altLang="zh-CN" dirty="0" smtClean="0"/>
              <a:t>G.992.1</a:t>
            </a:r>
            <a:r>
              <a:rPr lang="zh-CN" altLang="en-US" dirty="0"/>
              <a:t>（或</a:t>
            </a:r>
            <a:r>
              <a:rPr lang="zh-CN" altLang="en-US" dirty="0" smtClean="0"/>
              <a:t>称 </a:t>
            </a:r>
            <a:r>
              <a:rPr lang="en-US" altLang="zh-CN" dirty="0" err="1" smtClean="0"/>
              <a:t>G.dmt</a:t>
            </a:r>
            <a:r>
              <a:rPr lang="zh-CN" altLang="en-US" dirty="0" smtClean="0"/>
              <a:t>）。</a:t>
            </a:r>
            <a:endParaRPr lang="zh-CN" altLang="en-US" dirty="0"/>
          </a:p>
          <a:p>
            <a:r>
              <a:rPr lang="zh-CN" altLang="en-US" dirty="0">
                <a:solidFill>
                  <a:srgbClr val="C00000"/>
                </a:solidFill>
              </a:rPr>
              <a:t>非对称：</a:t>
            </a:r>
            <a:r>
              <a:rPr lang="zh-CN" altLang="en-US" dirty="0"/>
              <a:t>下行（</a:t>
            </a:r>
            <a:r>
              <a:rPr lang="zh-CN" altLang="en-US" dirty="0" smtClean="0"/>
              <a:t>从 </a:t>
            </a:r>
            <a:r>
              <a:rPr lang="en-US" altLang="zh-CN" dirty="0" smtClean="0"/>
              <a:t>ISP </a:t>
            </a:r>
            <a:r>
              <a:rPr lang="zh-CN" altLang="en-US" dirty="0" smtClean="0"/>
              <a:t>到</a:t>
            </a:r>
            <a:r>
              <a:rPr lang="zh-CN" altLang="en-US" dirty="0"/>
              <a:t>用户）</a:t>
            </a:r>
            <a:r>
              <a:rPr lang="zh-CN" altLang="en-US" dirty="0" smtClean="0"/>
              <a:t>带宽</a:t>
            </a:r>
            <a:r>
              <a:rPr lang="zh-CN" altLang="en-US" dirty="0" smtClean="0">
                <a:solidFill>
                  <a:srgbClr val="0000FF"/>
                </a:solidFill>
              </a:rPr>
              <a:t>远大</a:t>
            </a:r>
            <a:r>
              <a:rPr lang="zh-CN" altLang="en-US" dirty="0">
                <a:solidFill>
                  <a:srgbClr val="0000FF"/>
                </a:solidFill>
              </a:rPr>
              <a:t>于</a:t>
            </a:r>
            <a:r>
              <a:rPr lang="zh-CN" altLang="en-US" dirty="0"/>
              <a:t>上行（从用户</a:t>
            </a:r>
            <a:r>
              <a:rPr lang="zh-CN" altLang="en-US" dirty="0" smtClean="0"/>
              <a:t>到 </a:t>
            </a:r>
            <a:r>
              <a:rPr lang="en-US" altLang="zh-CN" dirty="0" smtClean="0"/>
              <a:t>ISP</a:t>
            </a:r>
            <a:r>
              <a:rPr lang="zh-CN" altLang="en-US" dirty="0"/>
              <a:t>）</a:t>
            </a:r>
            <a:r>
              <a:rPr lang="zh-CN" altLang="en-US" dirty="0" smtClean="0"/>
              <a:t>带宽。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94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66344" y="963190"/>
            <a:ext cx="7978409" cy="1597098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CN" altLang="en-US" sz="1400" b="0" dirty="0" smtClean="0"/>
              <a:t>采用</a:t>
            </a:r>
            <a:r>
              <a:rPr lang="zh-CN" altLang="en-US" sz="1400" b="0" dirty="0" smtClean="0">
                <a:solidFill>
                  <a:srgbClr val="C00000"/>
                </a:solidFill>
              </a:rPr>
              <a:t>离散</a:t>
            </a:r>
            <a:r>
              <a:rPr lang="zh-CN" altLang="en-US" sz="1400" b="0" dirty="0">
                <a:solidFill>
                  <a:srgbClr val="C00000"/>
                </a:solidFill>
              </a:rPr>
              <a:t>多</a:t>
            </a:r>
            <a:r>
              <a:rPr lang="zh-CN" altLang="en-US" sz="1400" b="0" dirty="0" smtClean="0">
                <a:solidFill>
                  <a:srgbClr val="C00000"/>
                </a:solidFill>
              </a:rPr>
              <a:t>音调 </a:t>
            </a:r>
            <a:r>
              <a:rPr lang="en-US" altLang="zh-CN" sz="1400" b="0" dirty="0" smtClean="0">
                <a:solidFill>
                  <a:srgbClr val="C00000"/>
                </a:solidFill>
              </a:rPr>
              <a:t>DMT</a:t>
            </a:r>
            <a:r>
              <a:rPr lang="zh-CN" altLang="en-US" sz="1400" b="0" dirty="0"/>
              <a:t>（</a:t>
            </a:r>
            <a:r>
              <a:rPr lang="en-US" altLang="zh-CN" sz="1400" b="0" dirty="0"/>
              <a:t>Discrete Multi-Tone</a:t>
            </a:r>
            <a:r>
              <a:rPr lang="zh-CN" altLang="en-US" sz="1400" b="0" dirty="0"/>
              <a:t>）调制技术</a:t>
            </a:r>
            <a:r>
              <a:rPr lang="zh-CN" altLang="en-US" sz="1400" b="0" dirty="0" smtClean="0"/>
              <a:t>。</a:t>
            </a:r>
            <a:endParaRPr lang="en-US" altLang="zh-CN" sz="1400" b="0" dirty="0" smtClean="0"/>
          </a:p>
          <a:p>
            <a:pPr>
              <a:lnSpc>
                <a:spcPts val="2000"/>
              </a:lnSpc>
            </a:pPr>
            <a:r>
              <a:rPr lang="en-US" altLang="zh-CN" sz="1400" b="0" dirty="0" smtClean="0"/>
              <a:t>DMT </a:t>
            </a:r>
            <a:r>
              <a:rPr lang="zh-CN" altLang="en-US" sz="1400" b="0" dirty="0" smtClean="0"/>
              <a:t>调制</a:t>
            </a:r>
            <a:r>
              <a:rPr lang="zh-CN" altLang="en-US" sz="1400" b="0" dirty="0"/>
              <a:t>技术采用</a:t>
            </a:r>
            <a:r>
              <a:rPr lang="zh-CN" altLang="en-US" sz="1400" b="0" dirty="0" smtClean="0">
                <a:solidFill>
                  <a:srgbClr val="C00000"/>
                </a:solidFill>
              </a:rPr>
              <a:t>频分复用 </a:t>
            </a:r>
            <a:r>
              <a:rPr lang="en-US" altLang="zh-CN" sz="1400" b="0" dirty="0" smtClean="0">
                <a:solidFill>
                  <a:srgbClr val="C00000"/>
                </a:solidFill>
              </a:rPr>
              <a:t>FDM </a:t>
            </a:r>
            <a:r>
              <a:rPr lang="zh-CN" altLang="en-US" sz="1400" b="0" dirty="0" smtClean="0"/>
              <a:t>方法。</a:t>
            </a:r>
            <a:endParaRPr lang="en-US" altLang="zh-CN" sz="1400" b="0" dirty="0" smtClean="0"/>
          </a:p>
          <a:p>
            <a:pPr>
              <a:lnSpc>
                <a:spcPts val="2000"/>
              </a:lnSpc>
            </a:pPr>
            <a:r>
              <a:rPr lang="zh-CN" altLang="en-US" sz="1400" b="0" dirty="0"/>
              <a:t>相当于在一对用户线上使用许多小的调制解调器</a:t>
            </a:r>
            <a:r>
              <a:rPr lang="zh-CN" altLang="en-US" sz="1400" b="0" dirty="0">
                <a:solidFill>
                  <a:srgbClr val="C00000"/>
                </a:solidFill>
              </a:rPr>
              <a:t>并行地</a:t>
            </a:r>
            <a:r>
              <a:rPr lang="zh-CN" altLang="en-US" sz="1400" b="0" dirty="0"/>
              <a:t>传送数据。</a:t>
            </a:r>
            <a:endParaRPr lang="en-US" altLang="zh-CN" sz="1400" b="0" dirty="0" smtClean="0"/>
          </a:p>
          <a:p>
            <a:pPr>
              <a:lnSpc>
                <a:spcPts val="2000"/>
              </a:lnSpc>
            </a:pPr>
            <a:r>
              <a:rPr lang="en-US" altLang="zh-CN" sz="1400" b="0" dirty="0" smtClean="0"/>
              <a:t>ADSL </a:t>
            </a:r>
            <a:r>
              <a:rPr lang="zh-CN" altLang="en-US" sz="1400" b="0" dirty="0" smtClean="0">
                <a:solidFill>
                  <a:srgbClr val="C00000"/>
                </a:solidFill>
              </a:rPr>
              <a:t>不能</a:t>
            </a:r>
            <a:r>
              <a:rPr lang="zh-CN" altLang="en-US" sz="1400" b="0" dirty="0"/>
              <a:t>保证固定的数据率</a:t>
            </a:r>
            <a:r>
              <a:rPr lang="zh-CN" altLang="en-US" sz="1400" b="0" dirty="0" smtClean="0"/>
              <a:t>。</a:t>
            </a:r>
            <a:endParaRPr lang="en-US" altLang="zh-CN" sz="1400" b="0" dirty="0" smtClean="0"/>
          </a:p>
          <a:p>
            <a:pPr marL="0" indent="0">
              <a:lnSpc>
                <a:spcPts val="2000"/>
              </a:lnSpc>
              <a:buNone/>
            </a:pPr>
            <a:r>
              <a:rPr lang="zh-CN" altLang="en-US" sz="1400" b="0" dirty="0">
                <a:latin typeface="仿宋" panose="02010609060101010101" pitchFamily="49" charset="-122"/>
                <a:ea typeface="仿宋" panose="02010609060101010101" pitchFamily="49" charset="-122"/>
              </a:rPr>
              <a:t>由于用户线的具体条件往往相差很大，受到环境干扰导致信号衰减程度往往不同，因此</a:t>
            </a:r>
            <a:r>
              <a:rPr lang="en-US" altLang="zh-CN" sz="1400" b="0" dirty="0">
                <a:latin typeface="仿宋" panose="02010609060101010101" pitchFamily="49" charset="-122"/>
                <a:ea typeface="仿宋" panose="02010609060101010101" pitchFamily="49" charset="-122"/>
              </a:rPr>
              <a:t>ADSL</a:t>
            </a:r>
            <a:r>
              <a:rPr lang="zh-CN" altLang="en-US" sz="1400" b="0" dirty="0">
                <a:latin typeface="仿宋" panose="02010609060101010101" pitchFamily="49" charset="-122"/>
                <a:ea typeface="仿宋" panose="02010609060101010101" pitchFamily="49" charset="-122"/>
              </a:rPr>
              <a:t>采用自适应调制技术使用户线能够传送尽可能高的数据率，所以不固定。</a:t>
            </a:r>
            <a:endParaRPr lang="zh-CN" altLang="en-US" sz="1400" b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ADSL </a:t>
            </a:r>
            <a:r>
              <a:rPr lang="zh-CN" altLang="en-US" dirty="0" smtClean="0"/>
              <a:t>调制解调器</a:t>
            </a:r>
            <a:endParaRPr lang="zh-CN" altLang="en-US" dirty="0"/>
          </a:p>
        </p:txBody>
      </p:sp>
      <p:grpSp>
        <p:nvGrpSpPr>
          <p:cNvPr id="50" name="组合 49"/>
          <p:cNvGrpSpPr/>
          <p:nvPr/>
        </p:nvGrpSpPr>
        <p:grpSpPr>
          <a:xfrm>
            <a:off x="984068" y="2596932"/>
            <a:ext cx="7193471" cy="1890549"/>
            <a:chOff x="1146944" y="1115568"/>
            <a:chExt cx="7193471" cy="3257272"/>
          </a:xfrm>
        </p:grpSpPr>
        <p:sp>
          <p:nvSpPr>
            <p:cNvPr id="6" name="圆角矩形 5"/>
            <p:cNvSpPr/>
            <p:nvPr/>
          </p:nvSpPr>
          <p:spPr>
            <a:xfrm>
              <a:off x="1146944" y="1115568"/>
              <a:ext cx="7114903" cy="3256443"/>
            </a:xfrm>
            <a:prstGeom prst="roundRect">
              <a:avLst/>
            </a:prstGeom>
            <a:solidFill>
              <a:srgbClr val="C5E5FB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7" name="Rectangle 194"/>
            <p:cNvSpPr>
              <a:spLocks noChangeArrowheads="1"/>
            </p:cNvSpPr>
            <p:nvPr/>
          </p:nvSpPr>
          <p:spPr bwMode="auto">
            <a:xfrm>
              <a:off x="3061035" y="2337218"/>
              <a:ext cx="1131058" cy="151549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Line 196"/>
            <p:cNvSpPr>
              <a:spLocks noChangeShapeType="1"/>
            </p:cNvSpPr>
            <p:nvPr/>
          </p:nvSpPr>
          <p:spPr bwMode="auto">
            <a:xfrm>
              <a:off x="3061035" y="1475650"/>
              <a:ext cx="3847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Rectangle 194"/>
            <p:cNvSpPr>
              <a:spLocks noChangeArrowheads="1"/>
            </p:cNvSpPr>
            <p:nvPr/>
          </p:nvSpPr>
          <p:spPr bwMode="auto">
            <a:xfrm>
              <a:off x="4192093" y="2335573"/>
              <a:ext cx="2777746" cy="151549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 Box 80"/>
            <p:cNvSpPr txBox="1">
              <a:spLocks noChangeArrowheads="1"/>
            </p:cNvSpPr>
            <p:nvPr/>
          </p:nvSpPr>
          <p:spPr bwMode="auto">
            <a:xfrm>
              <a:off x="3421640" y="2577767"/>
              <a:ext cx="332142" cy="47724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…</a:t>
              </a:r>
            </a:p>
          </p:txBody>
        </p:sp>
        <p:sp>
          <p:nvSpPr>
            <p:cNvPr id="11" name="Text Box 83"/>
            <p:cNvSpPr txBox="1">
              <a:spLocks noChangeArrowheads="1"/>
            </p:cNvSpPr>
            <p:nvPr/>
          </p:nvSpPr>
          <p:spPr bwMode="auto">
            <a:xfrm>
              <a:off x="1288881" y="1457362"/>
              <a:ext cx="612820" cy="477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latin typeface="微软雅黑" pitchFamily="34" charset="-122"/>
                  <a:ea typeface="微软雅黑" pitchFamily="34" charset="-122"/>
                </a:rPr>
                <a:t>频谱</a:t>
              </a:r>
            </a:p>
          </p:txBody>
        </p:sp>
        <p:sp>
          <p:nvSpPr>
            <p:cNvPr id="12" name="Line 84"/>
            <p:cNvSpPr>
              <a:spLocks noChangeShapeType="1"/>
            </p:cNvSpPr>
            <p:nvPr/>
          </p:nvSpPr>
          <p:spPr bwMode="auto">
            <a:xfrm rot="16200000">
              <a:off x="651472" y="2822633"/>
              <a:ext cx="2124546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 Box 85"/>
            <p:cNvSpPr txBox="1">
              <a:spLocks noChangeArrowheads="1"/>
            </p:cNvSpPr>
            <p:nvPr/>
          </p:nvSpPr>
          <p:spPr bwMode="auto">
            <a:xfrm>
              <a:off x="7260817" y="3356408"/>
              <a:ext cx="1079598" cy="477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频率</a:t>
              </a:r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(kHz</a:t>
              </a:r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)</a:t>
              </a:r>
              <a:endParaRPr lang="en-US" altLang="zh-CN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 Box 86"/>
            <p:cNvSpPr txBox="1">
              <a:spLocks noChangeArrowheads="1"/>
            </p:cNvSpPr>
            <p:nvPr/>
          </p:nvSpPr>
          <p:spPr bwMode="auto">
            <a:xfrm>
              <a:off x="4090016" y="1232038"/>
              <a:ext cx="1415772" cy="477248"/>
            </a:xfrm>
            <a:prstGeom prst="rect">
              <a:avLst/>
            </a:prstGeom>
            <a:solidFill>
              <a:srgbClr val="C3E3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ADSL </a:t>
              </a:r>
              <a:r>
                <a:rPr lang="zh-CN" altLang="en-US" sz="12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的数字业务</a:t>
              </a:r>
            </a:p>
          </p:txBody>
        </p:sp>
        <p:sp>
          <p:nvSpPr>
            <p:cNvPr id="15" name="Freeform 87"/>
            <p:cNvSpPr>
              <a:spLocks/>
            </p:cNvSpPr>
            <p:nvPr/>
          </p:nvSpPr>
          <p:spPr bwMode="auto">
            <a:xfrm>
              <a:off x="1713745" y="2307079"/>
              <a:ext cx="291082" cy="1556456"/>
            </a:xfrm>
            <a:custGeom>
              <a:avLst/>
              <a:gdLst>
                <a:gd name="T0" fmla="*/ 0 w 208"/>
                <a:gd name="T1" fmla="*/ 0 h 1248"/>
                <a:gd name="T2" fmla="*/ 112 w 208"/>
                <a:gd name="T3" fmla="*/ 144 h 1248"/>
                <a:gd name="T4" fmla="*/ 192 w 208"/>
                <a:gd name="T5" fmla="*/ 680 h 1248"/>
                <a:gd name="T6" fmla="*/ 208 w 208"/>
                <a:gd name="T7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48">
                  <a:moveTo>
                    <a:pt x="0" y="0"/>
                  </a:moveTo>
                  <a:cubicBezTo>
                    <a:pt x="19" y="24"/>
                    <a:pt x="80" y="31"/>
                    <a:pt x="112" y="144"/>
                  </a:cubicBezTo>
                  <a:cubicBezTo>
                    <a:pt x="144" y="257"/>
                    <a:pt x="176" y="496"/>
                    <a:pt x="192" y="680"/>
                  </a:cubicBezTo>
                  <a:cubicBezTo>
                    <a:pt x="208" y="864"/>
                    <a:pt x="205" y="1130"/>
                    <a:pt x="208" y="1248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 Box 89"/>
            <p:cNvSpPr txBox="1">
              <a:spLocks noChangeArrowheads="1"/>
            </p:cNvSpPr>
            <p:nvPr/>
          </p:nvSpPr>
          <p:spPr bwMode="auto">
            <a:xfrm>
              <a:off x="3181883" y="1644116"/>
              <a:ext cx="800219" cy="477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上行信道</a:t>
              </a:r>
            </a:p>
          </p:txBody>
        </p:sp>
        <p:sp>
          <p:nvSpPr>
            <p:cNvPr id="17" name="Text Box 90"/>
            <p:cNvSpPr txBox="1">
              <a:spLocks noChangeArrowheads="1"/>
            </p:cNvSpPr>
            <p:nvPr/>
          </p:nvSpPr>
          <p:spPr bwMode="auto">
            <a:xfrm>
              <a:off x="1803393" y="1911559"/>
              <a:ext cx="800219" cy="477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传统电话</a:t>
              </a:r>
            </a:p>
          </p:txBody>
        </p:sp>
        <p:sp>
          <p:nvSpPr>
            <p:cNvPr id="18" name="Line 91"/>
            <p:cNvSpPr>
              <a:spLocks noChangeShapeType="1"/>
            </p:cNvSpPr>
            <p:nvPr/>
          </p:nvSpPr>
          <p:spPr bwMode="auto">
            <a:xfrm flipH="1">
              <a:off x="1924988" y="2349819"/>
              <a:ext cx="307714" cy="3543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Line 92"/>
            <p:cNvSpPr>
              <a:spLocks noChangeShapeType="1"/>
            </p:cNvSpPr>
            <p:nvPr/>
          </p:nvSpPr>
          <p:spPr bwMode="auto">
            <a:xfrm flipV="1">
              <a:off x="1713744" y="3868878"/>
              <a:ext cx="6044960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Text Box 93"/>
            <p:cNvSpPr txBox="1">
              <a:spLocks noChangeArrowheads="1"/>
            </p:cNvSpPr>
            <p:nvPr/>
          </p:nvSpPr>
          <p:spPr bwMode="auto">
            <a:xfrm>
              <a:off x="1475891" y="3874220"/>
              <a:ext cx="279244" cy="477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微软雅黑" pitchFamily="34" charset="-122"/>
                  <a:ea typeface="微软雅黑" pitchFamily="34" charset="-122"/>
                </a:rPr>
                <a:t>0</a:t>
              </a:r>
            </a:p>
          </p:txBody>
        </p:sp>
        <p:sp>
          <p:nvSpPr>
            <p:cNvPr id="21" name="Text Box 94"/>
            <p:cNvSpPr txBox="1">
              <a:spLocks noChangeArrowheads="1"/>
            </p:cNvSpPr>
            <p:nvPr/>
          </p:nvSpPr>
          <p:spPr bwMode="auto">
            <a:xfrm>
              <a:off x="1856791" y="3874220"/>
              <a:ext cx="279244" cy="477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  <p:sp>
          <p:nvSpPr>
            <p:cNvPr id="22" name="AutoShape 110"/>
            <p:cNvSpPr>
              <a:spLocks/>
            </p:cNvSpPr>
            <p:nvPr/>
          </p:nvSpPr>
          <p:spPr bwMode="auto">
            <a:xfrm rot="5400000" flipV="1">
              <a:off x="3468043" y="1651766"/>
              <a:ext cx="242194" cy="1056209"/>
            </a:xfrm>
            <a:prstGeom prst="leftBrace">
              <a:avLst>
                <a:gd name="adj1" fmla="val 38909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AutoShape 113"/>
            <p:cNvSpPr>
              <a:spLocks/>
            </p:cNvSpPr>
            <p:nvPr/>
          </p:nvSpPr>
          <p:spPr bwMode="auto">
            <a:xfrm rot="5400000" flipV="1">
              <a:off x="5468186" y="859194"/>
              <a:ext cx="242194" cy="2641353"/>
            </a:xfrm>
            <a:prstGeom prst="leftBrace">
              <a:avLst>
                <a:gd name="adj1" fmla="val 97304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 Box 114"/>
            <p:cNvSpPr txBox="1">
              <a:spLocks noChangeArrowheads="1"/>
            </p:cNvSpPr>
            <p:nvPr/>
          </p:nvSpPr>
          <p:spPr bwMode="auto">
            <a:xfrm>
              <a:off x="5175973" y="1644116"/>
              <a:ext cx="800219" cy="477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下行信道</a:t>
              </a:r>
            </a:p>
          </p:txBody>
        </p:sp>
        <p:sp>
          <p:nvSpPr>
            <p:cNvPr id="25" name="Text Box 143"/>
            <p:cNvSpPr txBox="1">
              <a:spLocks noChangeArrowheads="1"/>
            </p:cNvSpPr>
            <p:nvPr/>
          </p:nvSpPr>
          <p:spPr bwMode="auto">
            <a:xfrm>
              <a:off x="5351933" y="2577767"/>
              <a:ext cx="332142" cy="47724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…</a:t>
              </a:r>
            </a:p>
          </p:txBody>
        </p:sp>
        <p:sp>
          <p:nvSpPr>
            <p:cNvPr id="26" name="Freeform 168"/>
            <p:cNvSpPr>
              <a:spLocks/>
            </p:cNvSpPr>
            <p:nvPr/>
          </p:nvSpPr>
          <p:spPr bwMode="auto">
            <a:xfrm>
              <a:off x="6756934" y="2333792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Freeform 169"/>
            <p:cNvSpPr>
              <a:spLocks/>
            </p:cNvSpPr>
            <p:nvPr/>
          </p:nvSpPr>
          <p:spPr bwMode="auto">
            <a:xfrm>
              <a:off x="6607235" y="2335573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Freeform 170"/>
            <p:cNvSpPr>
              <a:spLocks/>
            </p:cNvSpPr>
            <p:nvPr/>
          </p:nvSpPr>
          <p:spPr bwMode="auto">
            <a:xfrm>
              <a:off x="6457536" y="2337353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171"/>
            <p:cNvSpPr>
              <a:spLocks/>
            </p:cNvSpPr>
            <p:nvPr/>
          </p:nvSpPr>
          <p:spPr bwMode="auto">
            <a:xfrm>
              <a:off x="6307838" y="2339134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172"/>
            <p:cNvSpPr>
              <a:spLocks/>
            </p:cNvSpPr>
            <p:nvPr/>
          </p:nvSpPr>
          <p:spPr bwMode="auto">
            <a:xfrm>
              <a:off x="6158139" y="2340915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Freeform 173"/>
            <p:cNvSpPr>
              <a:spLocks/>
            </p:cNvSpPr>
            <p:nvPr/>
          </p:nvSpPr>
          <p:spPr bwMode="auto">
            <a:xfrm>
              <a:off x="6008440" y="2342696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Freeform 174"/>
            <p:cNvSpPr>
              <a:spLocks/>
            </p:cNvSpPr>
            <p:nvPr/>
          </p:nvSpPr>
          <p:spPr bwMode="auto">
            <a:xfrm>
              <a:off x="5858741" y="2344476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Freeform 175"/>
            <p:cNvSpPr>
              <a:spLocks/>
            </p:cNvSpPr>
            <p:nvPr/>
          </p:nvSpPr>
          <p:spPr bwMode="auto">
            <a:xfrm>
              <a:off x="5709042" y="2346258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Freeform 176"/>
            <p:cNvSpPr>
              <a:spLocks/>
            </p:cNvSpPr>
            <p:nvPr/>
          </p:nvSpPr>
          <p:spPr bwMode="auto">
            <a:xfrm>
              <a:off x="5173453" y="2335573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Freeform 177"/>
            <p:cNvSpPr>
              <a:spLocks/>
            </p:cNvSpPr>
            <p:nvPr/>
          </p:nvSpPr>
          <p:spPr bwMode="auto">
            <a:xfrm>
              <a:off x="5027081" y="2337353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Freeform 178"/>
            <p:cNvSpPr>
              <a:spLocks/>
            </p:cNvSpPr>
            <p:nvPr/>
          </p:nvSpPr>
          <p:spPr bwMode="auto">
            <a:xfrm>
              <a:off x="4880708" y="2339134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Freeform 179"/>
            <p:cNvSpPr>
              <a:spLocks/>
            </p:cNvSpPr>
            <p:nvPr/>
          </p:nvSpPr>
          <p:spPr bwMode="auto">
            <a:xfrm>
              <a:off x="4734336" y="2340915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Freeform 180"/>
            <p:cNvSpPr>
              <a:spLocks/>
            </p:cNvSpPr>
            <p:nvPr/>
          </p:nvSpPr>
          <p:spPr bwMode="auto">
            <a:xfrm>
              <a:off x="4587964" y="2342696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Freeform 181"/>
            <p:cNvSpPr>
              <a:spLocks/>
            </p:cNvSpPr>
            <p:nvPr/>
          </p:nvSpPr>
          <p:spPr bwMode="auto">
            <a:xfrm>
              <a:off x="4441592" y="2344476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Freeform 182"/>
            <p:cNvSpPr>
              <a:spLocks/>
            </p:cNvSpPr>
            <p:nvPr/>
          </p:nvSpPr>
          <p:spPr bwMode="auto">
            <a:xfrm>
              <a:off x="4295219" y="2346258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Freeform 184"/>
            <p:cNvSpPr>
              <a:spLocks/>
            </p:cNvSpPr>
            <p:nvPr/>
          </p:nvSpPr>
          <p:spPr bwMode="auto">
            <a:xfrm>
              <a:off x="4002475" y="2349819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Freeform 185"/>
            <p:cNvSpPr>
              <a:spLocks/>
            </p:cNvSpPr>
            <p:nvPr/>
          </p:nvSpPr>
          <p:spPr bwMode="auto">
            <a:xfrm>
              <a:off x="3856103" y="2351599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Freeform 186"/>
            <p:cNvSpPr>
              <a:spLocks/>
            </p:cNvSpPr>
            <p:nvPr/>
          </p:nvSpPr>
          <p:spPr bwMode="auto">
            <a:xfrm>
              <a:off x="3709730" y="2353381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Freeform 188"/>
            <p:cNvSpPr>
              <a:spLocks/>
            </p:cNvSpPr>
            <p:nvPr/>
          </p:nvSpPr>
          <p:spPr bwMode="auto">
            <a:xfrm>
              <a:off x="3353779" y="2356943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Freeform 189"/>
            <p:cNvSpPr>
              <a:spLocks/>
            </p:cNvSpPr>
            <p:nvPr/>
          </p:nvSpPr>
          <p:spPr bwMode="auto">
            <a:xfrm>
              <a:off x="3207407" y="2358723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Freeform 190"/>
            <p:cNvSpPr>
              <a:spLocks/>
            </p:cNvSpPr>
            <p:nvPr/>
          </p:nvSpPr>
          <p:spPr bwMode="auto">
            <a:xfrm>
              <a:off x="3061035" y="2360505"/>
              <a:ext cx="146373" cy="1535086"/>
            </a:xfrm>
            <a:custGeom>
              <a:avLst/>
              <a:gdLst>
                <a:gd name="T0" fmla="*/ 0 w 190"/>
                <a:gd name="T1" fmla="*/ 858 h 862"/>
                <a:gd name="T2" fmla="*/ 7 w 190"/>
                <a:gd name="T3" fmla="*/ 721 h 862"/>
                <a:gd name="T4" fmla="*/ 19 w 190"/>
                <a:gd name="T5" fmla="*/ 559 h 862"/>
                <a:gd name="T6" fmla="*/ 37 w 190"/>
                <a:gd name="T7" fmla="*/ 355 h 862"/>
                <a:gd name="T8" fmla="*/ 70 w 190"/>
                <a:gd name="T9" fmla="*/ 88 h 862"/>
                <a:gd name="T10" fmla="*/ 101 w 190"/>
                <a:gd name="T11" fmla="*/ 0 h 862"/>
                <a:gd name="T12" fmla="*/ 127 w 190"/>
                <a:gd name="T13" fmla="*/ 88 h 862"/>
                <a:gd name="T14" fmla="*/ 154 w 190"/>
                <a:gd name="T15" fmla="*/ 352 h 862"/>
                <a:gd name="T16" fmla="*/ 172 w 190"/>
                <a:gd name="T17" fmla="*/ 565 h 862"/>
                <a:gd name="T18" fmla="*/ 184 w 190"/>
                <a:gd name="T19" fmla="*/ 712 h 862"/>
                <a:gd name="T20" fmla="*/ 190 w 190"/>
                <a:gd name="T21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62">
                  <a:moveTo>
                    <a:pt x="0" y="858"/>
                  </a:moveTo>
                  <a:cubicBezTo>
                    <a:pt x="1" y="835"/>
                    <a:pt x="4" y="771"/>
                    <a:pt x="7" y="721"/>
                  </a:cubicBezTo>
                  <a:cubicBezTo>
                    <a:pt x="10" y="671"/>
                    <a:pt x="14" y="620"/>
                    <a:pt x="19" y="559"/>
                  </a:cubicBezTo>
                  <a:cubicBezTo>
                    <a:pt x="24" y="498"/>
                    <a:pt x="29" y="433"/>
                    <a:pt x="37" y="355"/>
                  </a:cubicBezTo>
                  <a:cubicBezTo>
                    <a:pt x="45" y="277"/>
                    <a:pt x="59" y="147"/>
                    <a:pt x="70" y="88"/>
                  </a:cubicBezTo>
                  <a:cubicBezTo>
                    <a:pt x="81" y="29"/>
                    <a:pt x="92" y="0"/>
                    <a:pt x="101" y="0"/>
                  </a:cubicBezTo>
                  <a:cubicBezTo>
                    <a:pt x="110" y="0"/>
                    <a:pt x="118" y="29"/>
                    <a:pt x="127" y="88"/>
                  </a:cubicBezTo>
                  <a:cubicBezTo>
                    <a:pt x="136" y="147"/>
                    <a:pt x="147" y="273"/>
                    <a:pt x="154" y="352"/>
                  </a:cubicBezTo>
                  <a:cubicBezTo>
                    <a:pt x="161" y="431"/>
                    <a:pt x="167" y="505"/>
                    <a:pt x="172" y="565"/>
                  </a:cubicBezTo>
                  <a:cubicBezTo>
                    <a:pt x="177" y="625"/>
                    <a:pt x="181" y="663"/>
                    <a:pt x="184" y="712"/>
                  </a:cubicBezTo>
                  <a:cubicBezTo>
                    <a:pt x="187" y="761"/>
                    <a:pt x="189" y="831"/>
                    <a:pt x="190" y="8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Text Box 192"/>
            <p:cNvSpPr txBox="1">
              <a:spLocks noChangeArrowheads="1"/>
            </p:cNvSpPr>
            <p:nvPr/>
          </p:nvSpPr>
          <p:spPr bwMode="auto">
            <a:xfrm>
              <a:off x="2766628" y="3895592"/>
              <a:ext cx="490840" cy="477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微软雅黑" pitchFamily="34" charset="-122"/>
                  <a:ea typeface="微软雅黑" pitchFamily="34" charset="-122"/>
                </a:rPr>
                <a:t>~40</a:t>
              </a:r>
            </a:p>
          </p:txBody>
        </p:sp>
        <p:sp>
          <p:nvSpPr>
            <p:cNvPr id="48" name="Text Box 193"/>
            <p:cNvSpPr txBox="1">
              <a:spLocks noChangeArrowheads="1"/>
            </p:cNvSpPr>
            <p:nvPr/>
          </p:nvSpPr>
          <p:spPr bwMode="auto">
            <a:xfrm>
              <a:off x="3891033" y="3895592"/>
              <a:ext cx="585417" cy="477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~138</a:t>
              </a:r>
            </a:p>
          </p:txBody>
        </p:sp>
        <p:sp>
          <p:nvSpPr>
            <p:cNvPr id="49" name="Text Box 195"/>
            <p:cNvSpPr txBox="1">
              <a:spLocks noChangeArrowheads="1"/>
            </p:cNvSpPr>
            <p:nvPr/>
          </p:nvSpPr>
          <p:spPr bwMode="auto">
            <a:xfrm>
              <a:off x="6518559" y="3895592"/>
              <a:ext cx="679994" cy="477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~1100</a:t>
              </a:r>
            </a:p>
          </p:txBody>
        </p:sp>
      </p:grpSp>
      <p:sp>
        <p:nvSpPr>
          <p:cNvPr id="51" name="矩形 50"/>
          <p:cNvSpPr/>
          <p:nvPr/>
        </p:nvSpPr>
        <p:spPr>
          <a:xfrm>
            <a:off x="3373252" y="4478291"/>
            <a:ext cx="218361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DMT 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的频谱分布</a:t>
            </a:r>
          </a:p>
        </p:txBody>
      </p:sp>
    </p:spTree>
    <p:extLst>
      <p:ext uri="{BB962C8B-B14F-4D97-AF65-F5344CB8AC3E}">
        <p14:creationId xmlns:p14="http://schemas.microsoft.com/office/powerpoint/2010/main" val="370143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ADSL </a:t>
            </a:r>
            <a:r>
              <a:rPr lang="zh-CN" altLang="en-US" dirty="0"/>
              <a:t>的</a:t>
            </a:r>
            <a:r>
              <a:rPr lang="zh-CN" altLang="en-US" dirty="0" smtClean="0"/>
              <a:t>组成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9306" y="977967"/>
            <a:ext cx="8273143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组成部分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5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用户线接入复用器 </a:t>
            </a:r>
            <a:r>
              <a:rPr lang="en-US" altLang="zh-CN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DSLAM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DSL Access Multiplexer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用户线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用户家中的一些</a:t>
            </a:r>
            <a:r>
              <a:rPr lang="zh-CN" altLang="en-US" sz="15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设施。</a:t>
            </a:r>
            <a:endParaRPr lang="zh-CN" altLang="en-US" sz="15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39931" y="1634555"/>
            <a:ext cx="6270485" cy="2754561"/>
            <a:chOff x="998495" y="978139"/>
            <a:chExt cx="7385859" cy="3550633"/>
          </a:xfrm>
        </p:grpSpPr>
        <p:sp>
          <p:nvSpPr>
            <p:cNvPr id="6" name="圆角矩形 5"/>
            <p:cNvSpPr/>
            <p:nvPr/>
          </p:nvSpPr>
          <p:spPr>
            <a:xfrm>
              <a:off x="998495" y="978139"/>
              <a:ext cx="7344459" cy="3550633"/>
            </a:xfrm>
            <a:prstGeom prst="roundRect">
              <a:avLst/>
            </a:prstGeom>
            <a:solidFill>
              <a:srgbClr val="C5E5FB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AutoShape 3"/>
            <p:cNvSpPr>
              <a:spLocks noChangeArrowheads="1"/>
            </p:cNvSpPr>
            <p:nvPr/>
          </p:nvSpPr>
          <p:spPr bwMode="auto">
            <a:xfrm>
              <a:off x="3197286" y="1645103"/>
              <a:ext cx="1454608" cy="1811386"/>
            </a:xfrm>
            <a:prstGeom prst="roundRect">
              <a:avLst>
                <a:gd name="adj" fmla="val 16667"/>
              </a:avLst>
            </a:prstGeom>
            <a:solidFill>
              <a:srgbClr val="00FFCC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rot="16200000">
              <a:off x="3274718" y="2268639"/>
              <a:ext cx="0" cy="4601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229" y="1687014"/>
              <a:ext cx="946882" cy="132563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280044" y="3515993"/>
              <a:ext cx="7104310" cy="1011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DSLAM (DSL Access Multiplexer</a:t>
              </a:r>
              <a:r>
                <a:rPr lang="en-US" altLang="zh-CN" sz="1400" b="1" dirty="0" smtClean="0">
                  <a:latin typeface="微软雅黑" pitchFamily="34" charset="-122"/>
                  <a:ea typeface="微软雅黑" pitchFamily="34" charset="-122"/>
                </a:rPr>
                <a:t>)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数字用户线接入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复用器。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ATU (Access Termination Unit</a:t>
              </a:r>
              <a:r>
                <a:rPr lang="en-US" altLang="zh-CN" sz="1400" b="1" dirty="0" smtClean="0">
                  <a:latin typeface="微软雅黑" pitchFamily="34" charset="-122"/>
                  <a:ea typeface="微软雅黑" pitchFamily="34" charset="-122"/>
                </a:rPr>
                <a:t>)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接入端接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单元（</a:t>
              </a:r>
              <a:r>
                <a:rPr lang="en-US" altLang="zh-CN" sz="1400" b="1" dirty="0" smtClean="0">
                  <a:latin typeface="微软雅黑" pitchFamily="34" charset="-122"/>
                  <a:ea typeface="微软雅黑" pitchFamily="34" charset="-122"/>
                </a:rPr>
                <a:t>ADSL 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调制解调器）。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1800"/>
                </a:lnSpc>
              </a:pPr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ATU-C (C </a:t>
              </a:r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代表端局 </a:t>
              </a:r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Central </a:t>
              </a:r>
              <a:r>
                <a:rPr lang="en-US" altLang="zh-CN" sz="1400" b="1" dirty="0" smtClean="0">
                  <a:latin typeface="微软雅黑" pitchFamily="34" charset="-122"/>
                  <a:ea typeface="微软雅黑" pitchFamily="34" charset="-122"/>
                </a:rPr>
                <a:t>Office)</a:t>
              </a: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en-US" altLang="zh-CN" sz="1400" b="1" dirty="0" smtClean="0">
                  <a:latin typeface="微软雅黑" pitchFamily="34" charset="-122"/>
                  <a:ea typeface="微软雅黑" pitchFamily="34" charset="-122"/>
                </a:rPr>
                <a:t>ATU-R </a:t>
              </a:r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(R </a:t>
              </a:r>
              <a:r>
                <a:rPr lang="zh-CN" altLang="en-US" sz="1400" b="1" dirty="0">
                  <a:latin typeface="微软雅黑" pitchFamily="34" charset="-122"/>
                  <a:ea typeface="微软雅黑" pitchFamily="34" charset="-122"/>
                </a:rPr>
                <a:t>代表远端 </a:t>
              </a:r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Remote</a:t>
              </a:r>
              <a:r>
                <a:rPr lang="en-US" altLang="zh-CN" sz="1400" b="1" dirty="0" smtClean="0">
                  <a:latin typeface="微软雅黑" pitchFamily="34" charset="-122"/>
                  <a:ea typeface="微软雅黑" pitchFamily="34" charset="-122"/>
                </a:rPr>
                <a:t>)</a:t>
              </a:r>
              <a:endParaRPr lang="en-US" altLang="zh-CN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Freeform 4"/>
            <p:cNvSpPr>
              <a:spLocks/>
            </p:cNvSpPr>
            <p:nvPr/>
          </p:nvSpPr>
          <p:spPr bwMode="auto">
            <a:xfrm>
              <a:off x="1997888" y="1526818"/>
              <a:ext cx="298664" cy="574704"/>
            </a:xfrm>
            <a:custGeom>
              <a:avLst/>
              <a:gdLst>
                <a:gd name="T0" fmla="*/ 280 w 280"/>
                <a:gd name="T1" fmla="*/ 600 h 600"/>
                <a:gd name="T2" fmla="*/ 144 w 280"/>
                <a:gd name="T3" fmla="*/ 200 h 600"/>
                <a:gd name="T4" fmla="*/ 112 w 280"/>
                <a:gd name="T5" fmla="*/ 280 h 600"/>
                <a:gd name="T6" fmla="*/ 0 w 280"/>
                <a:gd name="T7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600">
                  <a:moveTo>
                    <a:pt x="280" y="600"/>
                  </a:moveTo>
                  <a:lnTo>
                    <a:pt x="144" y="200"/>
                  </a:lnTo>
                  <a:lnTo>
                    <a:pt x="112" y="280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rgbClr val="3333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 rot="20610381">
              <a:off x="4846580" y="2344539"/>
              <a:ext cx="390476" cy="892419"/>
            </a:xfrm>
            <a:custGeom>
              <a:avLst/>
              <a:gdLst>
                <a:gd name="T0" fmla="*/ 0 w 366"/>
                <a:gd name="T1" fmla="*/ 0 h 702"/>
                <a:gd name="T2" fmla="*/ 138 w 366"/>
                <a:gd name="T3" fmla="*/ 343 h 702"/>
                <a:gd name="T4" fmla="*/ 168 w 366"/>
                <a:gd name="T5" fmla="*/ 252 h 702"/>
                <a:gd name="T6" fmla="*/ 366 w 366"/>
                <a:gd name="T7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702">
                  <a:moveTo>
                    <a:pt x="0" y="0"/>
                  </a:moveTo>
                  <a:lnTo>
                    <a:pt x="138" y="343"/>
                  </a:lnTo>
                  <a:lnTo>
                    <a:pt x="168" y="252"/>
                  </a:lnTo>
                  <a:lnTo>
                    <a:pt x="366" y="702"/>
                  </a:lnTo>
                </a:path>
              </a:pathLst>
            </a:custGeom>
            <a:noFill/>
            <a:ln w="28575" cmpd="sng">
              <a:solidFill>
                <a:srgbClr val="3333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AutoShape 8"/>
            <p:cNvSpPr>
              <a:spLocks noChangeArrowheads="1"/>
            </p:cNvSpPr>
            <p:nvPr/>
          </p:nvSpPr>
          <p:spPr bwMode="auto">
            <a:xfrm>
              <a:off x="3907445" y="2477279"/>
              <a:ext cx="662594" cy="366566"/>
            </a:xfrm>
            <a:prstGeom prst="cube">
              <a:avLst>
                <a:gd name="adj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3838426" y="2546723"/>
              <a:ext cx="821886" cy="357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ATU-C</a:t>
              </a:r>
            </a:p>
          </p:txBody>
        </p:sp>
        <p:sp>
          <p:nvSpPr>
            <p:cNvPr id="16" name="AutoShape 10"/>
            <p:cNvSpPr>
              <a:spLocks noChangeArrowheads="1"/>
            </p:cNvSpPr>
            <p:nvPr/>
          </p:nvSpPr>
          <p:spPr bwMode="auto">
            <a:xfrm>
              <a:off x="3907445" y="2153598"/>
              <a:ext cx="662594" cy="367587"/>
            </a:xfrm>
            <a:prstGeom prst="cube">
              <a:avLst>
                <a:gd name="adj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3838426" y="2211810"/>
              <a:ext cx="821886" cy="357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ATU-C</a:t>
              </a:r>
            </a:p>
          </p:txBody>
        </p:sp>
        <p:pic>
          <p:nvPicPr>
            <p:cNvPr id="18" name="Picture 12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549" y="1400045"/>
              <a:ext cx="1991098" cy="15806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6006947" y="2376193"/>
              <a:ext cx="0" cy="3655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AutoShape 15"/>
            <p:cNvSpPr>
              <a:spLocks noChangeArrowheads="1"/>
            </p:cNvSpPr>
            <p:nvPr/>
          </p:nvSpPr>
          <p:spPr bwMode="auto">
            <a:xfrm>
              <a:off x="6224862" y="2186272"/>
              <a:ext cx="662593" cy="366565"/>
            </a:xfrm>
            <a:prstGeom prst="cube">
              <a:avLst>
                <a:gd name="adj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>
              <a:off x="6128632" y="2242449"/>
              <a:ext cx="765424" cy="357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ATU-R</a:t>
              </a: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519155" y="2344538"/>
              <a:ext cx="1710132" cy="62286"/>
            </a:xfrm>
            <a:custGeom>
              <a:avLst/>
              <a:gdLst>
                <a:gd name="T0" fmla="*/ 1608 w 1608"/>
                <a:gd name="T1" fmla="*/ 48 h 48"/>
                <a:gd name="T2" fmla="*/ 790 w 1608"/>
                <a:gd name="T3" fmla="*/ 48 h 48"/>
                <a:gd name="T4" fmla="*/ 844 w 1608"/>
                <a:gd name="T5" fmla="*/ 1 h 48"/>
                <a:gd name="T6" fmla="*/ 0 w 160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8" h="48">
                  <a:moveTo>
                    <a:pt x="1608" y="48"/>
                  </a:moveTo>
                  <a:lnTo>
                    <a:pt x="790" y="48"/>
                  </a:lnTo>
                  <a:lnTo>
                    <a:pt x="844" y="1"/>
                  </a:ln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>
              <a:off x="5954958" y="2302675"/>
              <a:ext cx="152651" cy="182772"/>
            </a:xfrm>
            <a:prstGeom prst="cube">
              <a:avLst>
                <a:gd name="adj" fmla="val 25000"/>
              </a:avLst>
            </a:prstGeom>
            <a:solidFill>
              <a:srgbClr val="CC00CC"/>
            </a:solidFill>
            <a:ln w="9525">
              <a:solidFill>
                <a:srgbClr val="333333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AutoShape 20"/>
            <p:cNvSpPr>
              <a:spLocks noChangeArrowheads="1"/>
            </p:cNvSpPr>
            <p:nvPr/>
          </p:nvSpPr>
          <p:spPr bwMode="auto">
            <a:xfrm>
              <a:off x="4678442" y="2254684"/>
              <a:ext cx="153757" cy="181751"/>
            </a:xfrm>
            <a:prstGeom prst="cube">
              <a:avLst>
                <a:gd name="adj" fmla="val 25000"/>
              </a:avLst>
            </a:prstGeom>
            <a:solidFill>
              <a:srgbClr val="CC00CC"/>
            </a:solidFill>
            <a:ln w="9525">
              <a:solidFill>
                <a:srgbClr val="333333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AutoShape 21"/>
            <p:cNvSpPr>
              <a:spLocks noChangeArrowheads="1"/>
            </p:cNvSpPr>
            <p:nvPr/>
          </p:nvSpPr>
          <p:spPr bwMode="auto">
            <a:xfrm>
              <a:off x="3907445" y="1839107"/>
              <a:ext cx="662594" cy="366565"/>
            </a:xfrm>
            <a:prstGeom prst="cube">
              <a:avLst>
                <a:gd name="adj" fmla="val 25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 Box 22"/>
            <p:cNvSpPr txBox="1">
              <a:spLocks noChangeArrowheads="1"/>
            </p:cNvSpPr>
            <p:nvPr/>
          </p:nvSpPr>
          <p:spPr bwMode="auto">
            <a:xfrm>
              <a:off x="3838426" y="1891212"/>
              <a:ext cx="821886" cy="357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en-US" altLang="zh-CN" sz="1200" b="1" dirty="0">
                  <a:latin typeface="微软雅黑" pitchFamily="34" charset="-122"/>
                  <a:ea typeface="微软雅黑" pitchFamily="34" charset="-122"/>
                </a:rPr>
                <a:t>ATU-C</a:t>
              </a: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6848739" y="2376193"/>
              <a:ext cx="203535" cy="198088"/>
            </a:xfrm>
            <a:custGeom>
              <a:avLst/>
              <a:gdLst>
                <a:gd name="T0" fmla="*/ 0 w 192"/>
                <a:gd name="T1" fmla="*/ 6 h 156"/>
                <a:gd name="T2" fmla="*/ 192 w 192"/>
                <a:gd name="T3" fmla="*/ 0 h 156"/>
                <a:gd name="T4" fmla="*/ 192 w 192"/>
                <a:gd name="T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156">
                  <a:moveTo>
                    <a:pt x="0" y="6"/>
                  </a:moveTo>
                  <a:lnTo>
                    <a:pt x="192" y="0"/>
                  </a:lnTo>
                  <a:lnTo>
                    <a:pt x="192" y="156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5020247" y="2381137"/>
              <a:ext cx="64633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用户线</a:t>
              </a:r>
            </a:p>
          </p:txBody>
        </p:sp>
        <p:sp>
          <p:nvSpPr>
            <p:cNvPr id="29" name="Text Box 26"/>
            <p:cNvSpPr txBox="1">
              <a:spLocks noChangeArrowheads="1"/>
            </p:cNvSpPr>
            <p:nvPr/>
          </p:nvSpPr>
          <p:spPr bwMode="auto">
            <a:xfrm>
              <a:off x="4993932" y="1467449"/>
              <a:ext cx="756604" cy="523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kumimoji="1" lang="en-US" altLang="zh-CN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电话</a:t>
              </a:r>
            </a:p>
            <a:p>
              <a:pPr algn="l">
                <a:lnSpc>
                  <a:spcPct val="85000"/>
                </a:lnSpc>
              </a:pP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分离器</a:t>
              </a: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 flipH="1">
              <a:off x="4832199" y="1948246"/>
              <a:ext cx="303090" cy="3166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rot="16200000" flipH="1">
              <a:off x="5587610" y="1948600"/>
              <a:ext cx="354310" cy="3803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1585453" y="1268123"/>
              <a:ext cx="711099" cy="357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至 </a:t>
              </a:r>
              <a:r>
                <a:rPr kumimoji="1" lang="en-US" altLang="zh-CN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ISP</a:t>
              </a:r>
            </a:p>
          </p:txBody>
        </p:sp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6160720" y="2933615"/>
              <a:ext cx="1081738" cy="357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居民家庭</a:t>
              </a: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3171845" y="1246766"/>
              <a:ext cx="4134846" cy="0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 Box 33"/>
            <p:cNvSpPr txBox="1">
              <a:spLocks noChangeArrowheads="1"/>
            </p:cNvSpPr>
            <p:nvPr/>
          </p:nvSpPr>
          <p:spPr bwMode="auto">
            <a:xfrm>
              <a:off x="4437020" y="1076719"/>
              <a:ext cx="1909799" cy="357052"/>
            </a:xfrm>
            <a:prstGeom prst="rect">
              <a:avLst/>
            </a:prstGeom>
            <a:solidFill>
              <a:srgbClr val="C3E3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基于 </a:t>
              </a:r>
              <a:r>
                <a:rPr kumimoji="1" lang="en-US" altLang="zh-CN" sz="12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ADSL </a:t>
              </a:r>
              <a:r>
                <a:rPr kumimoji="1" lang="zh-CN" altLang="en-US" sz="1200" b="1" dirty="0">
                  <a:solidFill>
                    <a:srgbClr val="000099"/>
                  </a:solidFill>
                  <a:latin typeface="微软雅黑" pitchFamily="34" charset="-122"/>
                  <a:ea typeface="微软雅黑" pitchFamily="34" charset="-122"/>
                </a:rPr>
                <a:t>的接入网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3244095" y="1332330"/>
              <a:ext cx="1325944" cy="357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端局或远端站</a:t>
              </a: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198393" y="3261464"/>
              <a:ext cx="1444652" cy="102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>
              <a:off x="3431483" y="3120281"/>
              <a:ext cx="993468" cy="321347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kumimoji="1" lang="en-US" altLang="zh-CN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DSLAM</a:t>
              </a: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4863172" y="3108302"/>
              <a:ext cx="110799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2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至本地电话局</a:t>
              </a: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4533534" y="2650861"/>
              <a:ext cx="207959" cy="1021"/>
            </a:xfrm>
            <a:custGeom>
              <a:avLst/>
              <a:gdLst>
                <a:gd name="T0" fmla="*/ 0 w 196"/>
                <a:gd name="T1" fmla="*/ 0 h 1"/>
                <a:gd name="T2" fmla="*/ 196 w 196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6" h="1">
                  <a:moveTo>
                    <a:pt x="0" y="0"/>
                  </a:moveTo>
                  <a:lnTo>
                    <a:pt x="196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4533534" y="2009626"/>
              <a:ext cx="207959" cy="0"/>
            </a:xfrm>
            <a:custGeom>
              <a:avLst/>
              <a:gdLst>
                <a:gd name="T0" fmla="*/ 0 w 196"/>
                <a:gd name="T1" fmla="*/ 0 h 1"/>
                <a:gd name="T2" fmla="*/ 196 w 196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6" h="1">
                  <a:moveTo>
                    <a:pt x="0" y="0"/>
                  </a:moveTo>
                  <a:lnTo>
                    <a:pt x="196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1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4" name="Group 1356"/>
            <p:cNvGrpSpPr>
              <a:grpSpLocks/>
            </p:cNvGrpSpPr>
            <p:nvPr/>
          </p:nvGrpSpPr>
          <p:grpSpPr bwMode="auto">
            <a:xfrm>
              <a:off x="1633297" y="1998012"/>
              <a:ext cx="1457371" cy="1002695"/>
              <a:chOff x="2949" y="196"/>
              <a:chExt cx="941" cy="598"/>
            </a:xfrm>
            <a:solidFill>
              <a:srgbClr val="99FFCC"/>
            </a:solidFill>
          </p:grpSpPr>
          <p:sp>
            <p:nvSpPr>
              <p:cNvPr id="45" name="Oval 1357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zh-CN" alt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Oval 1358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zh-CN" alt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Oval 1359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zh-CN" alt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Oval 1360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zh-CN" alt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1361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zh-CN" alt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Oval 1362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zh-CN" alt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Oval 1363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zh-CN" alt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Oval 1364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zh-CN" alt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365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1366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1367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6" name="Text Box 29"/>
            <p:cNvSpPr txBox="1">
              <a:spLocks noChangeArrowheads="1"/>
            </p:cNvSpPr>
            <p:nvPr/>
          </p:nvSpPr>
          <p:spPr bwMode="auto">
            <a:xfrm>
              <a:off x="1721016" y="2338594"/>
              <a:ext cx="1204465" cy="357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en-US" altLang="zh-CN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区域宽带网</a:t>
              </a:r>
            </a:p>
          </p:txBody>
        </p:sp>
        <p:pic>
          <p:nvPicPr>
            <p:cNvPr id="57" name="Picture 246" descr="jisuanji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060" y="2537201"/>
              <a:ext cx="400399" cy="40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49" y="2667869"/>
              <a:ext cx="374831" cy="329850"/>
            </a:xfrm>
            <a:prstGeom prst="rect">
              <a:avLst/>
            </a:prstGeom>
          </p:spPr>
        </p:pic>
      </p:grpSp>
      <p:sp>
        <p:nvSpPr>
          <p:cNvPr id="60" name="矩形 59"/>
          <p:cNvSpPr/>
          <p:nvPr/>
        </p:nvSpPr>
        <p:spPr>
          <a:xfrm>
            <a:off x="6920698" y="1947462"/>
            <a:ext cx="1835198" cy="1502976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ADSL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最大好处：可以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利用现有电话网中的用户线（铜线），而不需要重新布线。</a:t>
            </a:r>
          </a:p>
        </p:txBody>
      </p:sp>
    </p:spTree>
    <p:extLst>
      <p:ext uri="{BB962C8B-B14F-4D97-AF65-F5344CB8AC3E}">
        <p14:creationId xmlns:p14="http://schemas.microsoft.com/office/powerpoint/2010/main" val="15750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zh-CN" altLang="en-US" sz="1600" b="0" dirty="0"/>
              <a:t>包括 </a:t>
            </a:r>
            <a:r>
              <a:rPr lang="en-US" altLang="zh-CN" sz="1600" b="0" dirty="0"/>
              <a:t>ADSL2</a:t>
            </a:r>
            <a:r>
              <a:rPr lang="zh-CN" altLang="en-US" sz="1600" b="0" dirty="0"/>
              <a:t>（</a:t>
            </a:r>
            <a:r>
              <a:rPr lang="en-US" altLang="zh-CN" sz="1600" b="0" dirty="0"/>
              <a:t>G.992.3 </a:t>
            </a:r>
            <a:r>
              <a:rPr lang="zh-CN" altLang="en-US" sz="1600" b="0" dirty="0"/>
              <a:t>和 </a:t>
            </a:r>
            <a:r>
              <a:rPr lang="en-US" altLang="zh-CN" sz="1600" b="0" dirty="0"/>
              <a:t>G.992.4</a:t>
            </a:r>
            <a:r>
              <a:rPr lang="zh-CN" altLang="en-US" sz="1600" b="0" dirty="0"/>
              <a:t>）和 </a:t>
            </a:r>
            <a:r>
              <a:rPr lang="en-US" altLang="zh-CN" sz="1600" b="0" dirty="0"/>
              <a:t>ADSL2+</a:t>
            </a:r>
            <a:r>
              <a:rPr lang="zh-CN" altLang="en-US" sz="1600" b="0" dirty="0"/>
              <a:t>（</a:t>
            </a:r>
            <a:r>
              <a:rPr lang="en-US" altLang="zh-CN" sz="1600" b="0" dirty="0"/>
              <a:t>G.992.5</a:t>
            </a:r>
            <a:r>
              <a:rPr lang="zh-CN" altLang="en-US" sz="1600" b="0" dirty="0"/>
              <a:t>）。</a:t>
            </a:r>
          </a:p>
          <a:p>
            <a:pPr>
              <a:lnSpc>
                <a:spcPts val="2200"/>
              </a:lnSpc>
            </a:pPr>
            <a:r>
              <a:rPr lang="zh-CN" altLang="en-US" sz="1600" b="0" dirty="0" smtClean="0">
                <a:solidFill>
                  <a:srgbClr val="0000FF"/>
                </a:solidFill>
              </a:rPr>
              <a:t>主要改进：</a:t>
            </a:r>
            <a:endParaRPr lang="en-US" altLang="zh-CN" sz="1600" b="0" dirty="0" smtClean="0">
              <a:solidFill>
                <a:srgbClr val="0000FF"/>
              </a:solidFill>
            </a:endParaRPr>
          </a:p>
          <a:p>
            <a:pPr lvl="1">
              <a:lnSpc>
                <a:spcPts val="2200"/>
              </a:lnSpc>
            </a:pPr>
            <a:r>
              <a:rPr lang="en-US" altLang="zh-CN" sz="1600" b="0" dirty="0"/>
              <a:t>(1) </a:t>
            </a:r>
            <a:r>
              <a:rPr lang="zh-CN" altLang="en-US" sz="1600" b="0" dirty="0"/>
              <a:t>通过提高调制效率得到了更高的数据率</a:t>
            </a:r>
            <a:r>
              <a:rPr lang="zh-CN" altLang="en-US" sz="1600" b="0" dirty="0" smtClean="0"/>
              <a:t>。</a:t>
            </a:r>
            <a:endParaRPr lang="en-US" altLang="zh-CN" sz="1600" b="0" dirty="0" smtClean="0"/>
          </a:p>
          <a:p>
            <a:pPr lvl="1">
              <a:lnSpc>
                <a:spcPts val="2200"/>
              </a:lnSpc>
            </a:pPr>
            <a:r>
              <a:rPr lang="en-US" altLang="zh-CN" sz="1600" b="0" dirty="0"/>
              <a:t>(2) </a:t>
            </a:r>
            <a:r>
              <a:rPr lang="zh-CN" altLang="en-US" sz="1600" b="0" dirty="0"/>
              <a:t>采用了无缝速率自适应</a:t>
            </a:r>
            <a:r>
              <a:rPr lang="zh-CN" altLang="en-US" sz="1600" b="0" dirty="0" smtClean="0"/>
              <a:t>技术 </a:t>
            </a:r>
            <a:r>
              <a:rPr lang="en-US" altLang="zh-CN" sz="1600" b="0" dirty="0" smtClean="0"/>
              <a:t>SRA </a:t>
            </a:r>
            <a:r>
              <a:rPr lang="en-US" altLang="zh-CN" sz="1600" b="0" dirty="0"/>
              <a:t>(Seamless Rate Adaptation</a:t>
            </a:r>
            <a:r>
              <a:rPr lang="en-US" altLang="zh-CN" sz="1600" b="0" dirty="0" smtClean="0"/>
              <a:t>)</a:t>
            </a:r>
            <a:r>
              <a:rPr lang="zh-CN" altLang="en-US" sz="1600" b="0" dirty="0" smtClean="0"/>
              <a:t>。</a:t>
            </a:r>
            <a:endParaRPr lang="en-US" altLang="zh-CN" sz="1600" b="0" dirty="0" smtClean="0"/>
          </a:p>
          <a:p>
            <a:pPr marL="457200" lvl="1" indent="0">
              <a:lnSpc>
                <a:spcPts val="2200"/>
              </a:lnSpc>
              <a:buNone/>
            </a:pP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 可在运营中不中断通讯和不产生误码的状况下，自适应地 调整数据率。改善了线路质量评测和故障定位功能，这对提升网络的运 行维护水平具备很是重要的意义。</a:t>
            </a:r>
            <a:endParaRPr lang="en-US" altLang="zh-CN" sz="1600" b="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2200"/>
              </a:lnSpc>
            </a:pPr>
            <a:r>
              <a:rPr lang="en-US" altLang="zh-CN" sz="1600" b="0" dirty="0"/>
              <a:t>(3) </a:t>
            </a:r>
            <a:r>
              <a:rPr lang="zh-CN" altLang="en-US" sz="1600" b="0" dirty="0"/>
              <a:t>改善了线路质量评测和故障定位</a:t>
            </a:r>
            <a:r>
              <a:rPr lang="zh-CN" altLang="en-US" sz="1600" b="0" dirty="0" smtClean="0"/>
              <a:t>功能。</a:t>
            </a:r>
            <a:endParaRPr lang="zh-CN" altLang="en-US" sz="1600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第二代 </a:t>
            </a:r>
            <a:r>
              <a:rPr lang="en-US" altLang="zh-CN" dirty="0"/>
              <a:t>ADSL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58771" y="3291371"/>
            <a:ext cx="6568030" cy="8617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ADSL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不适合于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企业往往需要使用上行信道发送大量数据给许多用户。</a:t>
            </a:r>
          </a:p>
        </p:txBody>
      </p:sp>
    </p:spTree>
    <p:extLst>
      <p:ext uri="{BB962C8B-B14F-4D97-AF65-F5344CB8AC3E}">
        <p14:creationId xmlns:p14="http://schemas.microsoft.com/office/powerpoint/2010/main" val="23032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SDSL </a:t>
            </a:r>
            <a:r>
              <a:rPr lang="en-US" altLang="zh-CN" dirty="0"/>
              <a:t>(Symmetric </a:t>
            </a:r>
            <a:r>
              <a:rPr lang="en-US" altLang="zh-CN" dirty="0" smtClean="0"/>
              <a:t>DSL)</a:t>
            </a:r>
            <a:r>
              <a:rPr lang="zh-CN" altLang="en-US" dirty="0" smtClean="0"/>
              <a:t>：对称数字</a:t>
            </a:r>
            <a:r>
              <a:rPr lang="zh-CN" altLang="en-US" dirty="0"/>
              <a:t>用户线</a:t>
            </a:r>
          </a:p>
          <a:p>
            <a:r>
              <a:rPr lang="en-US" altLang="zh-CN" dirty="0" smtClean="0"/>
              <a:t>HDSL </a:t>
            </a:r>
            <a:r>
              <a:rPr lang="en-US" altLang="zh-CN" dirty="0"/>
              <a:t>(High speed DSL)</a:t>
            </a:r>
            <a:r>
              <a:rPr lang="zh-CN" altLang="en-US" dirty="0"/>
              <a:t>：高速数字用户线</a:t>
            </a:r>
          </a:p>
          <a:p>
            <a:r>
              <a:rPr lang="en-US" altLang="zh-CN" dirty="0" smtClean="0"/>
              <a:t>VDSL </a:t>
            </a:r>
            <a:r>
              <a:rPr lang="en-US" altLang="zh-CN" dirty="0"/>
              <a:t>(Very high speed DSL)</a:t>
            </a:r>
            <a:r>
              <a:rPr lang="zh-CN" altLang="en-US" dirty="0"/>
              <a:t>：甚高速数字用户</a:t>
            </a:r>
            <a:r>
              <a:rPr lang="zh-CN" altLang="en-US" dirty="0" smtClean="0"/>
              <a:t>线</a:t>
            </a:r>
            <a:endParaRPr lang="en-US" altLang="zh-CN" dirty="0" smtClean="0"/>
          </a:p>
          <a:p>
            <a:r>
              <a:rPr lang="en-US" altLang="zh-CN" dirty="0"/>
              <a:t>Giga </a:t>
            </a:r>
            <a:r>
              <a:rPr lang="en-US" altLang="zh-CN" dirty="0" smtClean="0"/>
              <a:t>DSL</a:t>
            </a:r>
            <a:r>
              <a:rPr lang="zh-CN" altLang="en-US" dirty="0" smtClean="0"/>
              <a:t>：超高速</a:t>
            </a:r>
            <a:r>
              <a:rPr lang="zh-CN" altLang="en-US" dirty="0"/>
              <a:t>数字用户</a:t>
            </a:r>
            <a:r>
              <a:rPr lang="zh-CN" altLang="en-US" dirty="0" smtClean="0"/>
              <a:t>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华</a:t>
            </a:r>
            <a:r>
              <a:rPr lang="zh-CN" altLang="en-US" dirty="0"/>
              <a:t>为公司</a:t>
            </a:r>
            <a:r>
              <a:rPr lang="zh-CN" altLang="en-US" dirty="0" smtClean="0"/>
              <a:t>于 </a:t>
            </a:r>
            <a:r>
              <a:rPr lang="en-US" altLang="zh-CN" dirty="0" smtClean="0"/>
              <a:t>2012 </a:t>
            </a:r>
            <a:r>
              <a:rPr lang="zh-CN" altLang="en-US" dirty="0" smtClean="0"/>
              <a:t>年</a:t>
            </a:r>
            <a:r>
              <a:rPr lang="zh-CN" altLang="en-US" dirty="0"/>
              <a:t>首先研制成功</a:t>
            </a:r>
            <a:r>
              <a:rPr lang="zh-CN" altLang="en-US" dirty="0" smtClean="0"/>
              <a:t>样机。</a:t>
            </a:r>
            <a:endParaRPr lang="en-US" altLang="zh-CN" dirty="0" smtClean="0"/>
          </a:p>
          <a:p>
            <a:pPr lvl="1"/>
            <a:r>
              <a:rPr lang="zh-CN" altLang="en-US" dirty="0"/>
              <a:t>使用时分</a:t>
            </a:r>
            <a:r>
              <a:rPr lang="zh-CN" altLang="en-US" dirty="0" smtClean="0"/>
              <a:t>双工 </a:t>
            </a:r>
            <a:r>
              <a:rPr lang="en-US" altLang="zh-CN" dirty="0" smtClean="0"/>
              <a:t>TDD </a:t>
            </a:r>
            <a:r>
              <a:rPr lang="en-US" altLang="zh-CN" dirty="0"/>
              <a:t>(Time Division Duplex)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OFDM </a:t>
            </a:r>
            <a:r>
              <a:rPr lang="zh-CN" altLang="en-US" dirty="0" smtClean="0"/>
              <a:t>技术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xDSL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47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2.6.2  </a:t>
            </a:r>
            <a:r>
              <a:rPr lang="zh-CN" altLang="en-US" dirty="0"/>
              <a:t>光纤同轴混合网（</a:t>
            </a:r>
            <a:r>
              <a:rPr lang="en-US" altLang="zh-CN" dirty="0" smtClean="0"/>
              <a:t>HFC </a:t>
            </a:r>
            <a:r>
              <a:rPr lang="zh-CN" altLang="en-US" dirty="0" smtClean="0"/>
              <a:t>网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HFC (Hybrid Fiber Coax) </a:t>
            </a:r>
            <a:r>
              <a:rPr lang="zh-CN" altLang="en-US" dirty="0" smtClean="0"/>
              <a:t>网基于有线电视</a:t>
            </a:r>
            <a:r>
              <a:rPr lang="zh-CN" altLang="en-US" dirty="0"/>
              <a:t>网 </a:t>
            </a:r>
            <a:r>
              <a:rPr lang="en-US" altLang="zh-CN" dirty="0"/>
              <a:t>CATV </a:t>
            </a:r>
            <a:r>
              <a:rPr lang="zh-CN" altLang="en-US" dirty="0" smtClean="0"/>
              <a:t>网。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改造：</a:t>
            </a:r>
            <a:r>
              <a:rPr lang="zh-CN" altLang="en-US" dirty="0" smtClean="0"/>
              <a:t>把</a:t>
            </a:r>
            <a:r>
              <a:rPr lang="zh-CN" altLang="en-US" dirty="0"/>
              <a:t>原有线电视网中的同轴电缆主干部分改换为光纤</a:t>
            </a:r>
          </a:p>
          <a:p>
            <a:endParaRPr lang="zh-CN" altLang="en-US" dirty="0"/>
          </a:p>
        </p:txBody>
      </p:sp>
      <p:grpSp>
        <p:nvGrpSpPr>
          <p:cNvPr id="111" name="组合 110"/>
          <p:cNvGrpSpPr/>
          <p:nvPr/>
        </p:nvGrpSpPr>
        <p:grpSpPr>
          <a:xfrm>
            <a:off x="1311837" y="2002971"/>
            <a:ext cx="6073031" cy="2238103"/>
            <a:chOff x="523151" y="1057072"/>
            <a:chExt cx="8266442" cy="3434749"/>
          </a:xfrm>
        </p:grpSpPr>
        <p:sp>
          <p:nvSpPr>
            <p:cNvPr id="6" name="圆角矩形 5"/>
            <p:cNvSpPr/>
            <p:nvPr/>
          </p:nvSpPr>
          <p:spPr>
            <a:xfrm>
              <a:off x="894917" y="1057072"/>
              <a:ext cx="7894676" cy="3434749"/>
            </a:xfrm>
            <a:prstGeom prst="roundRect">
              <a:avLst/>
            </a:prstGeom>
            <a:solidFill>
              <a:srgbClr val="C5E5FB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Freeform 173"/>
            <p:cNvSpPr>
              <a:spLocks/>
            </p:cNvSpPr>
            <p:nvPr/>
          </p:nvSpPr>
          <p:spPr bwMode="auto">
            <a:xfrm>
              <a:off x="5186220" y="3134821"/>
              <a:ext cx="64731" cy="272328"/>
            </a:xfrm>
            <a:custGeom>
              <a:avLst/>
              <a:gdLst>
                <a:gd name="T0" fmla="*/ 30 w 56"/>
                <a:gd name="T1" fmla="*/ 0 h 357"/>
                <a:gd name="T2" fmla="*/ 3 w 56"/>
                <a:gd name="T3" fmla="*/ 51 h 357"/>
                <a:gd name="T4" fmla="*/ 9 w 56"/>
                <a:gd name="T5" fmla="*/ 123 h 357"/>
                <a:gd name="T6" fmla="*/ 33 w 56"/>
                <a:gd name="T7" fmla="*/ 189 h 357"/>
                <a:gd name="T8" fmla="*/ 54 w 56"/>
                <a:gd name="T9" fmla="*/ 246 h 357"/>
                <a:gd name="T10" fmla="*/ 48 w 56"/>
                <a:gd name="T11" fmla="*/ 300 h 357"/>
                <a:gd name="T12" fmla="*/ 30 w 56"/>
                <a:gd name="T13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57">
                  <a:moveTo>
                    <a:pt x="30" y="0"/>
                  </a:moveTo>
                  <a:cubicBezTo>
                    <a:pt x="26" y="8"/>
                    <a:pt x="6" y="30"/>
                    <a:pt x="3" y="51"/>
                  </a:cubicBezTo>
                  <a:cubicBezTo>
                    <a:pt x="0" y="72"/>
                    <a:pt x="4" y="100"/>
                    <a:pt x="9" y="123"/>
                  </a:cubicBezTo>
                  <a:cubicBezTo>
                    <a:pt x="14" y="146"/>
                    <a:pt x="26" y="169"/>
                    <a:pt x="33" y="189"/>
                  </a:cubicBezTo>
                  <a:cubicBezTo>
                    <a:pt x="40" y="209"/>
                    <a:pt x="52" y="228"/>
                    <a:pt x="54" y="246"/>
                  </a:cubicBezTo>
                  <a:cubicBezTo>
                    <a:pt x="56" y="264"/>
                    <a:pt x="52" y="282"/>
                    <a:pt x="48" y="300"/>
                  </a:cubicBezTo>
                  <a:cubicBezTo>
                    <a:pt x="44" y="318"/>
                    <a:pt x="34" y="345"/>
                    <a:pt x="30" y="357"/>
                  </a:cubicBezTo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Freeform 175"/>
            <p:cNvSpPr>
              <a:spLocks/>
            </p:cNvSpPr>
            <p:nvPr/>
          </p:nvSpPr>
          <p:spPr bwMode="auto">
            <a:xfrm>
              <a:off x="5656167" y="3134821"/>
              <a:ext cx="63437" cy="272328"/>
            </a:xfrm>
            <a:custGeom>
              <a:avLst/>
              <a:gdLst>
                <a:gd name="T0" fmla="*/ 30 w 56"/>
                <a:gd name="T1" fmla="*/ 0 h 357"/>
                <a:gd name="T2" fmla="*/ 3 w 56"/>
                <a:gd name="T3" fmla="*/ 51 h 357"/>
                <a:gd name="T4" fmla="*/ 9 w 56"/>
                <a:gd name="T5" fmla="*/ 123 h 357"/>
                <a:gd name="T6" fmla="*/ 33 w 56"/>
                <a:gd name="T7" fmla="*/ 189 h 357"/>
                <a:gd name="T8" fmla="*/ 54 w 56"/>
                <a:gd name="T9" fmla="*/ 246 h 357"/>
                <a:gd name="T10" fmla="*/ 48 w 56"/>
                <a:gd name="T11" fmla="*/ 300 h 357"/>
                <a:gd name="T12" fmla="*/ 30 w 56"/>
                <a:gd name="T13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57">
                  <a:moveTo>
                    <a:pt x="30" y="0"/>
                  </a:moveTo>
                  <a:cubicBezTo>
                    <a:pt x="26" y="8"/>
                    <a:pt x="6" y="30"/>
                    <a:pt x="3" y="51"/>
                  </a:cubicBezTo>
                  <a:cubicBezTo>
                    <a:pt x="0" y="72"/>
                    <a:pt x="4" y="100"/>
                    <a:pt x="9" y="123"/>
                  </a:cubicBezTo>
                  <a:cubicBezTo>
                    <a:pt x="14" y="146"/>
                    <a:pt x="26" y="169"/>
                    <a:pt x="33" y="189"/>
                  </a:cubicBezTo>
                  <a:cubicBezTo>
                    <a:pt x="40" y="209"/>
                    <a:pt x="52" y="228"/>
                    <a:pt x="54" y="246"/>
                  </a:cubicBezTo>
                  <a:cubicBezTo>
                    <a:pt x="56" y="264"/>
                    <a:pt x="52" y="282"/>
                    <a:pt x="48" y="300"/>
                  </a:cubicBezTo>
                  <a:cubicBezTo>
                    <a:pt x="44" y="318"/>
                    <a:pt x="34" y="345"/>
                    <a:pt x="30" y="357"/>
                  </a:cubicBezTo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Freeform 237"/>
            <p:cNvSpPr>
              <a:spLocks/>
            </p:cNvSpPr>
            <p:nvPr/>
          </p:nvSpPr>
          <p:spPr bwMode="auto">
            <a:xfrm>
              <a:off x="5186220" y="1644841"/>
              <a:ext cx="64731" cy="272328"/>
            </a:xfrm>
            <a:custGeom>
              <a:avLst/>
              <a:gdLst>
                <a:gd name="T0" fmla="*/ 30 w 56"/>
                <a:gd name="T1" fmla="*/ 0 h 357"/>
                <a:gd name="T2" fmla="*/ 3 w 56"/>
                <a:gd name="T3" fmla="*/ 51 h 357"/>
                <a:gd name="T4" fmla="*/ 9 w 56"/>
                <a:gd name="T5" fmla="*/ 123 h 357"/>
                <a:gd name="T6" fmla="*/ 33 w 56"/>
                <a:gd name="T7" fmla="*/ 189 h 357"/>
                <a:gd name="T8" fmla="*/ 54 w 56"/>
                <a:gd name="T9" fmla="*/ 246 h 357"/>
                <a:gd name="T10" fmla="*/ 48 w 56"/>
                <a:gd name="T11" fmla="*/ 300 h 357"/>
                <a:gd name="T12" fmla="*/ 30 w 56"/>
                <a:gd name="T13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57">
                  <a:moveTo>
                    <a:pt x="30" y="0"/>
                  </a:moveTo>
                  <a:cubicBezTo>
                    <a:pt x="26" y="8"/>
                    <a:pt x="6" y="30"/>
                    <a:pt x="3" y="51"/>
                  </a:cubicBezTo>
                  <a:cubicBezTo>
                    <a:pt x="0" y="72"/>
                    <a:pt x="4" y="100"/>
                    <a:pt x="9" y="123"/>
                  </a:cubicBezTo>
                  <a:cubicBezTo>
                    <a:pt x="14" y="146"/>
                    <a:pt x="26" y="169"/>
                    <a:pt x="33" y="189"/>
                  </a:cubicBezTo>
                  <a:cubicBezTo>
                    <a:pt x="40" y="209"/>
                    <a:pt x="52" y="228"/>
                    <a:pt x="54" y="246"/>
                  </a:cubicBezTo>
                  <a:cubicBezTo>
                    <a:pt x="56" y="264"/>
                    <a:pt x="52" y="282"/>
                    <a:pt x="48" y="300"/>
                  </a:cubicBezTo>
                  <a:cubicBezTo>
                    <a:pt x="44" y="318"/>
                    <a:pt x="34" y="345"/>
                    <a:pt x="30" y="357"/>
                  </a:cubicBezTo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Freeform 238"/>
            <p:cNvSpPr>
              <a:spLocks/>
            </p:cNvSpPr>
            <p:nvPr/>
          </p:nvSpPr>
          <p:spPr bwMode="auto">
            <a:xfrm>
              <a:off x="6126117" y="1644841"/>
              <a:ext cx="63436" cy="272328"/>
            </a:xfrm>
            <a:custGeom>
              <a:avLst/>
              <a:gdLst>
                <a:gd name="T0" fmla="*/ 30 w 56"/>
                <a:gd name="T1" fmla="*/ 0 h 357"/>
                <a:gd name="T2" fmla="*/ 3 w 56"/>
                <a:gd name="T3" fmla="*/ 51 h 357"/>
                <a:gd name="T4" fmla="*/ 9 w 56"/>
                <a:gd name="T5" fmla="*/ 123 h 357"/>
                <a:gd name="T6" fmla="*/ 33 w 56"/>
                <a:gd name="T7" fmla="*/ 189 h 357"/>
                <a:gd name="T8" fmla="*/ 54 w 56"/>
                <a:gd name="T9" fmla="*/ 246 h 357"/>
                <a:gd name="T10" fmla="*/ 48 w 56"/>
                <a:gd name="T11" fmla="*/ 300 h 357"/>
                <a:gd name="T12" fmla="*/ 30 w 56"/>
                <a:gd name="T13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57">
                  <a:moveTo>
                    <a:pt x="30" y="0"/>
                  </a:moveTo>
                  <a:cubicBezTo>
                    <a:pt x="26" y="8"/>
                    <a:pt x="6" y="30"/>
                    <a:pt x="3" y="51"/>
                  </a:cubicBezTo>
                  <a:cubicBezTo>
                    <a:pt x="0" y="72"/>
                    <a:pt x="4" y="100"/>
                    <a:pt x="9" y="123"/>
                  </a:cubicBezTo>
                  <a:cubicBezTo>
                    <a:pt x="14" y="146"/>
                    <a:pt x="26" y="169"/>
                    <a:pt x="33" y="189"/>
                  </a:cubicBezTo>
                  <a:cubicBezTo>
                    <a:pt x="40" y="209"/>
                    <a:pt x="52" y="228"/>
                    <a:pt x="54" y="246"/>
                  </a:cubicBezTo>
                  <a:cubicBezTo>
                    <a:pt x="56" y="264"/>
                    <a:pt x="52" y="282"/>
                    <a:pt x="48" y="300"/>
                  </a:cubicBezTo>
                  <a:cubicBezTo>
                    <a:pt x="44" y="318"/>
                    <a:pt x="34" y="345"/>
                    <a:pt x="30" y="357"/>
                  </a:cubicBezTo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Freeform 239"/>
            <p:cNvSpPr>
              <a:spLocks/>
            </p:cNvSpPr>
            <p:nvPr/>
          </p:nvSpPr>
          <p:spPr bwMode="auto">
            <a:xfrm>
              <a:off x="5656167" y="1644841"/>
              <a:ext cx="63437" cy="272328"/>
            </a:xfrm>
            <a:custGeom>
              <a:avLst/>
              <a:gdLst>
                <a:gd name="T0" fmla="*/ 30 w 56"/>
                <a:gd name="T1" fmla="*/ 0 h 357"/>
                <a:gd name="T2" fmla="*/ 3 w 56"/>
                <a:gd name="T3" fmla="*/ 51 h 357"/>
                <a:gd name="T4" fmla="*/ 9 w 56"/>
                <a:gd name="T5" fmla="*/ 123 h 357"/>
                <a:gd name="T6" fmla="*/ 33 w 56"/>
                <a:gd name="T7" fmla="*/ 189 h 357"/>
                <a:gd name="T8" fmla="*/ 54 w 56"/>
                <a:gd name="T9" fmla="*/ 246 h 357"/>
                <a:gd name="T10" fmla="*/ 48 w 56"/>
                <a:gd name="T11" fmla="*/ 300 h 357"/>
                <a:gd name="T12" fmla="*/ 30 w 56"/>
                <a:gd name="T13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57">
                  <a:moveTo>
                    <a:pt x="30" y="0"/>
                  </a:moveTo>
                  <a:cubicBezTo>
                    <a:pt x="26" y="8"/>
                    <a:pt x="6" y="30"/>
                    <a:pt x="3" y="51"/>
                  </a:cubicBezTo>
                  <a:cubicBezTo>
                    <a:pt x="0" y="72"/>
                    <a:pt x="4" y="100"/>
                    <a:pt x="9" y="123"/>
                  </a:cubicBezTo>
                  <a:cubicBezTo>
                    <a:pt x="14" y="146"/>
                    <a:pt x="26" y="169"/>
                    <a:pt x="33" y="189"/>
                  </a:cubicBezTo>
                  <a:cubicBezTo>
                    <a:pt x="40" y="209"/>
                    <a:pt x="52" y="228"/>
                    <a:pt x="54" y="246"/>
                  </a:cubicBezTo>
                  <a:cubicBezTo>
                    <a:pt x="56" y="264"/>
                    <a:pt x="52" y="282"/>
                    <a:pt x="48" y="300"/>
                  </a:cubicBezTo>
                  <a:cubicBezTo>
                    <a:pt x="44" y="318"/>
                    <a:pt x="34" y="345"/>
                    <a:pt x="30" y="357"/>
                  </a:cubicBezTo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Freeform 174"/>
            <p:cNvSpPr>
              <a:spLocks/>
            </p:cNvSpPr>
            <p:nvPr/>
          </p:nvSpPr>
          <p:spPr bwMode="auto">
            <a:xfrm>
              <a:off x="6619367" y="2424263"/>
              <a:ext cx="63437" cy="272328"/>
            </a:xfrm>
            <a:custGeom>
              <a:avLst/>
              <a:gdLst>
                <a:gd name="T0" fmla="*/ 30 w 56"/>
                <a:gd name="T1" fmla="*/ 0 h 357"/>
                <a:gd name="T2" fmla="*/ 3 w 56"/>
                <a:gd name="T3" fmla="*/ 51 h 357"/>
                <a:gd name="T4" fmla="*/ 9 w 56"/>
                <a:gd name="T5" fmla="*/ 123 h 357"/>
                <a:gd name="T6" fmla="*/ 33 w 56"/>
                <a:gd name="T7" fmla="*/ 189 h 357"/>
                <a:gd name="T8" fmla="*/ 54 w 56"/>
                <a:gd name="T9" fmla="*/ 246 h 357"/>
                <a:gd name="T10" fmla="*/ 48 w 56"/>
                <a:gd name="T11" fmla="*/ 300 h 357"/>
                <a:gd name="T12" fmla="*/ 30 w 56"/>
                <a:gd name="T13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57">
                  <a:moveTo>
                    <a:pt x="30" y="0"/>
                  </a:moveTo>
                  <a:cubicBezTo>
                    <a:pt x="26" y="8"/>
                    <a:pt x="6" y="30"/>
                    <a:pt x="3" y="51"/>
                  </a:cubicBezTo>
                  <a:cubicBezTo>
                    <a:pt x="0" y="72"/>
                    <a:pt x="4" y="100"/>
                    <a:pt x="9" y="123"/>
                  </a:cubicBezTo>
                  <a:cubicBezTo>
                    <a:pt x="14" y="146"/>
                    <a:pt x="26" y="169"/>
                    <a:pt x="33" y="189"/>
                  </a:cubicBezTo>
                  <a:cubicBezTo>
                    <a:pt x="40" y="209"/>
                    <a:pt x="52" y="228"/>
                    <a:pt x="54" y="246"/>
                  </a:cubicBezTo>
                  <a:cubicBezTo>
                    <a:pt x="56" y="264"/>
                    <a:pt x="52" y="282"/>
                    <a:pt x="48" y="300"/>
                  </a:cubicBezTo>
                  <a:cubicBezTo>
                    <a:pt x="44" y="318"/>
                    <a:pt x="34" y="345"/>
                    <a:pt x="30" y="357"/>
                  </a:cubicBezTo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Freeform 244"/>
            <p:cNvSpPr>
              <a:spLocks/>
            </p:cNvSpPr>
            <p:nvPr/>
          </p:nvSpPr>
          <p:spPr bwMode="auto">
            <a:xfrm>
              <a:off x="5186220" y="2425829"/>
              <a:ext cx="64731" cy="272328"/>
            </a:xfrm>
            <a:custGeom>
              <a:avLst/>
              <a:gdLst>
                <a:gd name="T0" fmla="*/ 30 w 56"/>
                <a:gd name="T1" fmla="*/ 0 h 357"/>
                <a:gd name="T2" fmla="*/ 3 w 56"/>
                <a:gd name="T3" fmla="*/ 51 h 357"/>
                <a:gd name="T4" fmla="*/ 9 w 56"/>
                <a:gd name="T5" fmla="*/ 123 h 357"/>
                <a:gd name="T6" fmla="*/ 33 w 56"/>
                <a:gd name="T7" fmla="*/ 189 h 357"/>
                <a:gd name="T8" fmla="*/ 54 w 56"/>
                <a:gd name="T9" fmla="*/ 246 h 357"/>
                <a:gd name="T10" fmla="*/ 48 w 56"/>
                <a:gd name="T11" fmla="*/ 300 h 357"/>
                <a:gd name="T12" fmla="*/ 30 w 56"/>
                <a:gd name="T13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57">
                  <a:moveTo>
                    <a:pt x="30" y="0"/>
                  </a:moveTo>
                  <a:cubicBezTo>
                    <a:pt x="26" y="8"/>
                    <a:pt x="6" y="30"/>
                    <a:pt x="3" y="51"/>
                  </a:cubicBezTo>
                  <a:cubicBezTo>
                    <a:pt x="0" y="72"/>
                    <a:pt x="4" y="100"/>
                    <a:pt x="9" y="123"/>
                  </a:cubicBezTo>
                  <a:cubicBezTo>
                    <a:pt x="14" y="146"/>
                    <a:pt x="26" y="169"/>
                    <a:pt x="33" y="189"/>
                  </a:cubicBezTo>
                  <a:cubicBezTo>
                    <a:pt x="40" y="209"/>
                    <a:pt x="52" y="228"/>
                    <a:pt x="54" y="246"/>
                  </a:cubicBezTo>
                  <a:cubicBezTo>
                    <a:pt x="56" y="264"/>
                    <a:pt x="52" y="282"/>
                    <a:pt x="48" y="300"/>
                  </a:cubicBezTo>
                  <a:cubicBezTo>
                    <a:pt x="44" y="318"/>
                    <a:pt x="34" y="345"/>
                    <a:pt x="30" y="357"/>
                  </a:cubicBezTo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Freeform 245"/>
            <p:cNvSpPr>
              <a:spLocks/>
            </p:cNvSpPr>
            <p:nvPr/>
          </p:nvSpPr>
          <p:spPr bwMode="auto">
            <a:xfrm>
              <a:off x="6126117" y="2425829"/>
              <a:ext cx="63436" cy="272328"/>
            </a:xfrm>
            <a:custGeom>
              <a:avLst/>
              <a:gdLst>
                <a:gd name="T0" fmla="*/ 30 w 56"/>
                <a:gd name="T1" fmla="*/ 0 h 357"/>
                <a:gd name="T2" fmla="*/ 3 w 56"/>
                <a:gd name="T3" fmla="*/ 51 h 357"/>
                <a:gd name="T4" fmla="*/ 9 w 56"/>
                <a:gd name="T5" fmla="*/ 123 h 357"/>
                <a:gd name="T6" fmla="*/ 33 w 56"/>
                <a:gd name="T7" fmla="*/ 189 h 357"/>
                <a:gd name="T8" fmla="*/ 54 w 56"/>
                <a:gd name="T9" fmla="*/ 246 h 357"/>
                <a:gd name="T10" fmla="*/ 48 w 56"/>
                <a:gd name="T11" fmla="*/ 300 h 357"/>
                <a:gd name="T12" fmla="*/ 30 w 56"/>
                <a:gd name="T13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57">
                  <a:moveTo>
                    <a:pt x="30" y="0"/>
                  </a:moveTo>
                  <a:cubicBezTo>
                    <a:pt x="26" y="8"/>
                    <a:pt x="6" y="30"/>
                    <a:pt x="3" y="51"/>
                  </a:cubicBezTo>
                  <a:cubicBezTo>
                    <a:pt x="0" y="72"/>
                    <a:pt x="4" y="100"/>
                    <a:pt x="9" y="123"/>
                  </a:cubicBezTo>
                  <a:cubicBezTo>
                    <a:pt x="14" y="146"/>
                    <a:pt x="26" y="169"/>
                    <a:pt x="33" y="189"/>
                  </a:cubicBezTo>
                  <a:cubicBezTo>
                    <a:pt x="40" y="209"/>
                    <a:pt x="52" y="228"/>
                    <a:pt x="54" y="246"/>
                  </a:cubicBezTo>
                  <a:cubicBezTo>
                    <a:pt x="56" y="264"/>
                    <a:pt x="52" y="282"/>
                    <a:pt x="48" y="300"/>
                  </a:cubicBezTo>
                  <a:cubicBezTo>
                    <a:pt x="44" y="318"/>
                    <a:pt x="34" y="345"/>
                    <a:pt x="30" y="357"/>
                  </a:cubicBezTo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Freeform 246"/>
            <p:cNvSpPr>
              <a:spLocks/>
            </p:cNvSpPr>
            <p:nvPr/>
          </p:nvSpPr>
          <p:spPr bwMode="auto">
            <a:xfrm>
              <a:off x="5656167" y="2425829"/>
              <a:ext cx="63437" cy="272328"/>
            </a:xfrm>
            <a:custGeom>
              <a:avLst/>
              <a:gdLst>
                <a:gd name="T0" fmla="*/ 30 w 56"/>
                <a:gd name="T1" fmla="*/ 0 h 357"/>
                <a:gd name="T2" fmla="*/ 3 w 56"/>
                <a:gd name="T3" fmla="*/ 51 h 357"/>
                <a:gd name="T4" fmla="*/ 9 w 56"/>
                <a:gd name="T5" fmla="*/ 123 h 357"/>
                <a:gd name="T6" fmla="*/ 33 w 56"/>
                <a:gd name="T7" fmla="*/ 189 h 357"/>
                <a:gd name="T8" fmla="*/ 54 w 56"/>
                <a:gd name="T9" fmla="*/ 246 h 357"/>
                <a:gd name="T10" fmla="*/ 48 w 56"/>
                <a:gd name="T11" fmla="*/ 300 h 357"/>
                <a:gd name="T12" fmla="*/ 30 w 56"/>
                <a:gd name="T13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57">
                  <a:moveTo>
                    <a:pt x="30" y="0"/>
                  </a:moveTo>
                  <a:cubicBezTo>
                    <a:pt x="26" y="8"/>
                    <a:pt x="6" y="30"/>
                    <a:pt x="3" y="51"/>
                  </a:cubicBezTo>
                  <a:cubicBezTo>
                    <a:pt x="0" y="72"/>
                    <a:pt x="4" y="100"/>
                    <a:pt x="9" y="123"/>
                  </a:cubicBezTo>
                  <a:cubicBezTo>
                    <a:pt x="14" y="146"/>
                    <a:pt x="26" y="169"/>
                    <a:pt x="33" y="189"/>
                  </a:cubicBezTo>
                  <a:cubicBezTo>
                    <a:pt x="40" y="209"/>
                    <a:pt x="52" y="228"/>
                    <a:pt x="54" y="246"/>
                  </a:cubicBezTo>
                  <a:cubicBezTo>
                    <a:pt x="56" y="264"/>
                    <a:pt x="52" y="282"/>
                    <a:pt x="48" y="300"/>
                  </a:cubicBezTo>
                  <a:cubicBezTo>
                    <a:pt x="44" y="318"/>
                    <a:pt x="34" y="345"/>
                    <a:pt x="30" y="357"/>
                  </a:cubicBezTo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249"/>
            <p:cNvSpPr>
              <a:spLocks/>
            </p:cNvSpPr>
            <p:nvPr/>
          </p:nvSpPr>
          <p:spPr bwMode="auto">
            <a:xfrm>
              <a:off x="7089316" y="2424263"/>
              <a:ext cx="63436" cy="272328"/>
            </a:xfrm>
            <a:custGeom>
              <a:avLst/>
              <a:gdLst>
                <a:gd name="T0" fmla="*/ 30 w 56"/>
                <a:gd name="T1" fmla="*/ 0 h 357"/>
                <a:gd name="T2" fmla="*/ 3 w 56"/>
                <a:gd name="T3" fmla="*/ 51 h 357"/>
                <a:gd name="T4" fmla="*/ 9 w 56"/>
                <a:gd name="T5" fmla="*/ 123 h 357"/>
                <a:gd name="T6" fmla="*/ 33 w 56"/>
                <a:gd name="T7" fmla="*/ 189 h 357"/>
                <a:gd name="T8" fmla="*/ 54 w 56"/>
                <a:gd name="T9" fmla="*/ 246 h 357"/>
                <a:gd name="T10" fmla="*/ 48 w 56"/>
                <a:gd name="T11" fmla="*/ 300 h 357"/>
                <a:gd name="T12" fmla="*/ 30 w 56"/>
                <a:gd name="T13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57">
                  <a:moveTo>
                    <a:pt x="30" y="0"/>
                  </a:moveTo>
                  <a:cubicBezTo>
                    <a:pt x="26" y="8"/>
                    <a:pt x="6" y="30"/>
                    <a:pt x="3" y="51"/>
                  </a:cubicBezTo>
                  <a:cubicBezTo>
                    <a:pt x="0" y="72"/>
                    <a:pt x="4" y="100"/>
                    <a:pt x="9" y="123"/>
                  </a:cubicBezTo>
                  <a:cubicBezTo>
                    <a:pt x="14" y="146"/>
                    <a:pt x="26" y="169"/>
                    <a:pt x="33" y="189"/>
                  </a:cubicBezTo>
                  <a:cubicBezTo>
                    <a:pt x="40" y="209"/>
                    <a:pt x="52" y="228"/>
                    <a:pt x="54" y="246"/>
                  </a:cubicBezTo>
                  <a:cubicBezTo>
                    <a:pt x="56" y="264"/>
                    <a:pt x="52" y="282"/>
                    <a:pt x="48" y="300"/>
                  </a:cubicBezTo>
                  <a:cubicBezTo>
                    <a:pt x="44" y="318"/>
                    <a:pt x="34" y="345"/>
                    <a:pt x="30" y="357"/>
                  </a:cubicBezTo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Line 155"/>
            <p:cNvSpPr>
              <a:spLocks noChangeShapeType="1"/>
            </p:cNvSpPr>
            <p:nvPr/>
          </p:nvSpPr>
          <p:spPr bwMode="auto">
            <a:xfrm>
              <a:off x="3425532" y="2779542"/>
              <a:ext cx="1232482" cy="638563"/>
            </a:xfrm>
            <a:prstGeom prst="line">
              <a:avLst/>
            </a:prstGeom>
            <a:noFill/>
            <a:ln w="38100" cmpd="dbl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Line 156"/>
            <p:cNvSpPr>
              <a:spLocks noChangeShapeType="1"/>
            </p:cNvSpPr>
            <p:nvPr/>
          </p:nvSpPr>
          <p:spPr bwMode="auto">
            <a:xfrm>
              <a:off x="3483790" y="2709112"/>
              <a:ext cx="1174224" cy="0"/>
            </a:xfrm>
            <a:prstGeom prst="line">
              <a:avLst/>
            </a:prstGeom>
            <a:noFill/>
            <a:ln w="38100" cmpd="dbl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Line 157"/>
            <p:cNvSpPr>
              <a:spLocks noChangeShapeType="1"/>
            </p:cNvSpPr>
            <p:nvPr/>
          </p:nvSpPr>
          <p:spPr bwMode="auto">
            <a:xfrm flipV="1">
              <a:off x="3483790" y="1928125"/>
              <a:ext cx="1174224" cy="708993"/>
            </a:xfrm>
            <a:prstGeom prst="line">
              <a:avLst/>
            </a:prstGeom>
            <a:noFill/>
            <a:ln w="38100" cmpd="dbl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Line 158"/>
            <p:cNvSpPr>
              <a:spLocks noChangeShapeType="1"/>
            </p:cNvSpPr>
            <p:nvPr/>
          </p:nvSpPr>
          <p:spPr bwMode="auto">
            <a:xfrm flipH="1" flipV="1">
              <a:off x="2367824" y="2779542"/>
              <a:ext cx="528206" cy="638563"/>
            </a:xfrm>
            <a:prstGeom prst="line">
              <a:avLst/>
            </a:prstGeom>
            <a:noFill/>
            <a:ln w="76200" cmpd="tri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Line 159"/>
            <p:cNvSpPr>
              <a:spLocks noChangeShapeType="1"/>
            </p:cNvSpPr>
            <p:nvPr/>
          </p:nvSpPr>
          <p:spPr bwMode="auto">
            <a:xfrm flipV="1">
              <a:off x="2485636" y="1928124"/>
              <a:ext cx="528206" cy="568133"/>
            </a:xfrm>
            <a:prstGeom prst="line">
              <a:avLst/>
            </a:prstGeom>
            <a:noFill/>
            <a:ln w="76200" cmpd="tri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Line 160"/>
            <p:cNvSpPr>
              <a:spLocks noChangeShapeType="1"/>
            </p:cNvSpPr>
            <p:nvPr/>
          </p:nvSpPr>
          <p:spPr bwMode="auto">
            <a:xfrm flipV="1">
              <a:off x="2485636" y="2709112"/>
              <a:ext cx="880343" cy="0"/>
            </a:xfrm>
            <a:prstGeom prst="line">
              <a:avLst/>
            </a:prstGeom>
            <a:noFill/>
            <a:ln w="76200" cmpd="tri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AutoShape 161"/>
            <p:cNvSpPr>
              <a:spLocks noChangeArrowheads="1"/>
            </p:cNvSpPr>
            <p:nvPr/>
          </p:nvSpPr>
          <p:spPr bwMode="auto">
            <a:xfrm>
              <a:off x="4599755" y="2566687"/>
              <a:ext cx="218791" cy="236331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AutoShape 162"/>
            <p:cNvSpPr>
              <a:spLocks noChangeArrowheads="1"/>
            </p:cNvSpPr>
            <p:nvPr/>
          </p:nvSpPr>
          <p:spPr bwMode="auto">
            <a:xfrm>
              <a:off x="4599755" y="3277247"/>
              <a:ext cx="218791" cy="247287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 Box 163"/>
            <p:cNvSpPr txBox="1">
              <a:spLocks noChangeArrowheads="1"/>
            </p:cNvSpPr>
            <p:nvPr/>
          </p:nvSpPr>
          <p:spPr bwMode="auto">
            <a:xfrm>
              <a:off x="6971505" y="1194216"/>
              <a:ext cx="1284261" cy="42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同轴电缆</a:t>
              </a:r>
            </a:p>
          </p:txBody>
        </p:sp>
        <p:sp>
          <p:nvSpPr>
            <p:cNvPr id="26" name="AutoShape 164"/>
            <p:cNvSpPr>
              <a:spLocks noChangeArrowheads="1"/>
            </p:cNvSpPr>
            <p:nvPr/>
          </p:nvSpPr>
          <p:spPr bwMode="auto">
            <a:xfrm>
              <a:off x="4599755" y="1785699"/>
              <a:ext cx="218791" cy="237896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Line 165"/>
            <p:cNvSpPr>
              <a:spLocks noChangeShapeType="1"/>
            </p:cNvSpPr>
            <p:nvPr/>
          </p:nvSpPr>
          <p:spPr bwMode="auto">
            <a:xfrm>
              <a:off x="4834083" y="3418105"/>
              <a:ext cx="264232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8" name="Picture 166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704" y="2921967"/>
              <a:ext cx="328834" cy="23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29" name="Picture 167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1557" y="2211409"/>
              <a:ext cx="328834" cy="23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30" name="Line 168"/>
            <p:cNvSpPr>
              <a:spLocks noChangeShapeType="1"/>
            </p:cNvSpPr>
            <p:nvPr/>
          </p:nvSpPr>
          <p:spPr bwMode="auto">
            <a:xfrm flipH="1">
              <a:off x="7066012" y="1572846"/>
              <a:ext cx="234327" cy="355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Line 169"/>
            <p:cNvSpPr>
              <a:spLocks noChangeShapeType="1"/>
            </p:cNvSpPr>
            <p:nvPr/>
          </p:nvSpPr>
          <p:spPr bwMode="auto">
            <a:xfrm>
              <a:off x="2485636" y="1713705"/>
              <a:ext cx="234327" cy="4977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 Box 170"/>
            <p:cNvSpPr txBox="1">
              <a:spLocks noChangeArrowheads="1"/>
            </p:cNvSpPr>
            <p:nvPr/>
          </p:nvSpPr>
          <p:spPr bwMode="auto">
            <a:xfrm>
              <a:off x="3402857" y="1598493"/>
              <a:ext cx="783285" cy="42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光纤</a:t>
              </a:r>
            </a:p>
          </p:txBody>
        </p:sp>
        <p:sp>
          <p:nvSpPr>
            <p:cNvPr id="33" name="Line 171"/>
            <p:cNvSpPr>
              <a:spLocks noChangeShapeType="1"/>
            </p:cNvSpPr>
            <p:nvPr/>
          </p:nvSpPr>
          <p:spPr bwMode="auto">
            <a:xfrm>
              <a:off x="4305876" y="1572845"/>
              <a:ext cx="352137" cy="2128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 Box 172"/>
            <p:cNvSpPr txBox="1">
              <a:spLocks noChangeArrowheads="1"/>
            </p:cNvSpPr>
            <p:nvPr/>
          </p:nvSpPr>
          <p:spPr bwMode="auto">
            <a:xfrm>
              <a:off x="3627013" y="1183262"/>
              <a:ext cx="1348856" cy="42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光纤结点</a:t>
              </a:r>
            </a:p>
          </p:txBody>
        </p:sp>
        <p:pic>
          <p:nvPicPr>
            <p:cNvPr id="35" name="Picture 176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357" y="2921967"/>
              <a:ext cx="328834" cy="23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36" name="AutoShape 178"/>
            <p:cNvSpPr>
              <a:spLocks noChangeArrowheads="1"/>
            </p:cNvSpPr>
            <p:nvPr/>
          </p:nvSpPr>
          <p:spPr bwMode="auto">
            <a:xfrm>
              <a:off x="2024751" y="2411742"/>
              <a:ext cx="547625" cy="475792"/>
            </a:xfrm>
            <a:prstGeom prst="cube">
              <a:avLst>
                <a:gd name="adj" fmla="val 25000"/>
              </a:avLst>
            </a:prstGeom>
            <a:solidFill>
              <a:srgbClr val="00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 Box 179"/>
            <p:cNvSpPr txBox="1">
              <a:spLocks noChangeArrowheads="1"/>
            </p:cNvSpPr>
            <p:nvPr/>
          </p:nvSpPr>
          <p:spPr bwMode="auto">
            <a:xfrm>
              <a:off x="1917780" y="2499984"/>
              <a:ext cx="804837" cy="42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头端</a:t>
              </a:r>
            </a:p>
          </p:txBody>
        </p:sp>
        <p:grpSp>
          <p:nvGrpSpPr>
            <p:cNvPr id="38" name="Group 180"/>
            <p:cNvGrpSpPr>
              <a:grpSpLocks noChangeAspect="1"/>
            </p:cNvGrpSpPr>
            <p:nvPr/>
          </p:nvGrpSpPr>
          <p:grpSpPr bwMode="auto">
            <a:xfrm>
              <a:off x="2067481" y="1815902"/>
              <a:ext cx="427362" cy="668876"/>
              <a:chOff x="2248" y="723"/>
              <a:chExt cx="224" cy="290"/>
            </a:xfrm>
            <a:solidFill>
              <a:srgbClr val="00FFCC"/>
            </a:solidFill>
          </p:grpSpPr>
          <p:grpSp>
            <p:nvGrpSpPr>
              <p:cNvPr id="39" name="Group 182"/>
              <p:cNvGrpSpPr>
                <a:grpSpLocks/>
              </p:cNvGrpSpPr>
              <p:nvPr/>
            </p:nvGrpSpPr>
            <p:grpSpPr bwMode="auto">
              <a:xfrm>
                <a:off x="2248" y="734"/>
                <a:ext cx="224" cy="279"/>
                <a:chOff x="2248" y="734"/>
                <a:chExt cx="224" cy="279"/>
              </a:xfrm>
              <a:grpFill/>
            </p:grpSpPr>
            <p:grpSp>
              <p:nvGrpSpPr>
                <p:cNvPr id="55" name="Group 183"/>
                <p:cNvGrpSpPr>
                  <a:grpSpLocks/>
                </p:cNvGrpSpPr>
                <p:nvPr/>
              </p:nvGrpSpPr>
              <p:grpSpPr bwMode="auto">
                <a:xfrm>
                  <a:off x="2328" y="898"/>
                  <a:ext cx="9" cy="37"/>
                  <a:chOff x="2328" y="898"/>
                  <a:chExt cx="9" cy="37"/>
                </a:xfrm>
                <a:grpFill/>
              </p:grpSpPr>
              <p:sp>
                <p:nvSpPr>
                  <p:cNvPr id="89" name="Rectangle 184"/>
                  <p:cNvSpPr>
                    <a:spLocks noChangeArrowheads="1"/>
                  </p:cNvSpPr>
                  <p:nvPr/>
                </p:nvSpPr>
                <p:spPr bwMode="auto">
                  <a:xfrm>
                    <a:off x="2328" y="898"/>
                    <a:ext cx="9" cy="37"/>
                  </a:xfrm>
                  <a:prstGeom prst="rect">
                    <a:avLst/>
                  </a:prstGeom>
                  <a:grpFill/>
                  <a:ln w="1588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400" b="1">
                      <a:solidFill>
                        <a:srgbClr val="0000FF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90" name="Line 185"/>
                  <p:cNvSpPr>
                    <a:spLocks noChangeShapeType="1"/>
                  </p:cNvSpPr>
                  <p:nvPr/>
                </p:nvSpPr>
                <p:spPr bwMode="auto">
                  <a:xfrm>
                    <a:off x="2332" y="898"/>
                    <a:ext cx="1" cy="33"/>
                  </a:xfrm>
                  <a:prstGeom prst="line">
                    <a:avLst/>
                  </a:prstGeom>
                  <a:grpFill/>
                  <a:ln w="1588">
                    <a:solidFill>
                      <a:srgbClr val="000000"/>
                    </a:solidFill>
                    <a:round/>
                    <a:headEnd/>
                    <a:tailEnd/>
                  </a:ln>
                  <a:extLst/>
                </p:spPr>
                <p:txBody>
                  <a:bodyPr/>
                  <a:lstStyle/>
                  <a:p>
                    <a:endParaRPr lang="zh-CN" altLang="en-US" sz="1400" b="1">
                      <a:solidFill>
                        <a:srgbClr val="0000FF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56" name="Rectangle 186"/>
                <p:cNvSpPr>
                  <a:spLocks noChangeArrowheads="1"/>
                </p:cNvSpPr>
                <p:nvPr/>
              </p:nvSpPr>
              <p:spPr bwMode="auto">
                <a:xfrm>
                  <a:off x="2295" y="876"/>
                  <a:ext cx="25" cy="57"/>
                </a:xfrm>
                <a:prstGeom prst="rect">
                  <a:avLst/>
                </a:prstGeom>
                <a:grpFill/>
                <a:ln w="158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7" name="Freeform 187"/>
                <p:cNvSpPr>
                  <a:spLocks/>
                </p:cNvSpPr>
                <p:nvPr/>
              </p:nvSpPr>
              <p:spPr bwMode="auto">
                <a:xfrm>
                  <a:off x="2385" y="888"/>
                  <a:ext cx="16" cy="12"/>
                </a:xfrm>
                <a:custGeom>
                  <a:avLst/>
                  <a:gdLst>
                    <a:gd name="T0" fmla="*/ 0 w 112"/>
                    <a:gd name="T1" fmla="*/ 0 h 84"/>
                    <a:gd name="T2" fmla="*/ 0 w 112"/>
                    <a:gd name="T3" fmla="*/ 84 h 84"/>
                    <a:gd name="T4" fmla="*/ 112 w 112"/>
                    <a:gd name="T5" fmla="*/ 84 h 84"/>
                    <a:gd name="T6" fmla="*/ 112 w 112"/>
                    <a:gd name="T7" fmla="*/ 17 h 84"/>
                    <a:gd name="T8" fmla="*/ 0 w 112"/>
                    <a:gd name="T9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84">
                      <a:moveTo>
                        <a:pt x="0" y="0"/>
                      </a:moveTo>
                      <a:lnTo>
                        <a:pt x="0" y="84"/>
                      </a:lnTo>
                      <a:lnTo>
                        <a:pt x="112" y="84"/>
                      </a:lnTo>
                      <a:lnTo>
                        <a:pt x="112" y="17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8" name="Freeform 188"/>
                <p:cNvSpPr>
                  <a:spLocks/>
                </p:cNvSpPr>
                <p:nvPr/>
              </p:nvSpPr>
              <p:spPr bwMode="auto">
                <a:xfrm>
                  <a:off x="2352" y="866"/>
                  <a:ext cx="11" cy="11"/>
                </a:xfrm>
                <a:custGeom>
                  <a:avLst/>
                  <a:gdLst>
                    <a:gd name="T0" fmla="*/ 42 w 77"/>
                    <a:gd name="T1" fmla="*/ 0 h 76"/>
                    <a:gd name="T2" fmla="*/ 0 w 77"/>
                    <a:gd name="T3" fmla="*/ 76 h 76"/>
                    <a:gd name="T4" fmla="*/ 56 w 77"/>
                    <a:gd name="T5" fmla="*/ 70 h 76"/>
                    <a:gd name="T6" fmla="*/ 77 w 77"/>
                    <a:gd name="T7" fmla="*/ 19 h 76"/>
                    <a:gd name="T8" fmla="*/ 42 w 77"/>
                    <a:gd name="T9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76">
                      <a:moveTo>
                        <a:pt x="42" y="0"/>
                      </a:moveTo>
                      <a:lnTo>
                        <a:pt x="0" y="76"/>
                      </a:lnTo>
                      <a:lnTo>
                        <a:pt x="56" y="70"/>
                      </a:lnTo>
                      <a:lnTo>
                        <a:pt x="77" y="19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9" name="Freeform 189"/>
                <p:cNvSpPr>
                  <a:spLocks/>
                </p:cNvSpPr>
                <p:nvPr/>
              </p:nvSpPr>
              <p:spPr bwMode="auto">
                <a:xfrm>
                  <a:off x="2333" y="938"/>
                  <a:ext cx="51" cy="4"/>
                </a:xfrm>
                <a:custGeom>
                  <a:avLst/>
                  <a:gdLst>
                    <a:gd name="T0" fmla="*/ 0 w 356"/>
                    <a:gd name="T1" fmla="*/ 0 h 26"/>
                    <a:gd name="T2" fmla="*/ 356 w 356"/>
                    <a:gd name="T3" fmla="*/ 0 h 26"/>
                    <a:gd name="T4" fmla="*/ 356 w 356"/>
                    <a:gd name="T5" fmla="*/ 26 h 26"/>
                    <a:gd name="T6" fmla="*/ 5 w 356"/>
                    <a:gd name="T7" fmla="*/ 26 h 26"/>
                    <a:gd name="T8" fmla="*/ 0 w 356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6" h="26">
                      <a:moveTo>
                        <a:pt x="0" y="0"/>
                      </a:moveTo>
                      <a:lnTo>
                        <a:pt x="356" y="0"/>
                      </a:lnTo>
                      <a:lnTo>
                        <a:pt x="356" y="26"/>
                      </a:lnTo>
                      <a:lnTo>
                        <a:pt x="5" y="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0" name="Freeform 190"/>
                <p:cNvSpPr>
                  <a:spLocks/>
                </p:cNvSpPr>
                <p:nvPr/>
              </p:nvSpPr>
              <p:spPr bwMode="auto">
                <a:xfrm>
                  <a:off x="2294" y="795"/>
                  <a:ext cx="22" cy="24"/>
                </a:xfrm>
                <a:custGeom>
                  <a:avLst/>
                  <a:gdLst>
                    <a:gd name="T0" fmla="*/ 140 w 149"/>
                    <a:gd name="T1" fmla="*/ 0 h 163"/>
                    <a:gd name="T2" fmla="*/ 2 w 149"/>
                    <a:gd name="T3" fmla="*/ 117 h 163"/>
                    <a:gd name="T4" fmla="*/ 0 w 149"/>
                    <a:gd name="T5" fmla="*/ 163 h 163"/>
                    <a:gd name="T6" fmla="*/ 149 w 149"/>
                    <a:gd name="T7" fmla="*/ 54 h 163"/>
                    <a:gd name="T8" fmla="*/ 140 w 149"/>
                    <a:gd name="T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63">
                      <a:moveTo>
                        <a:pt x="140" y="0"/>
                      </a:moveTo>
                      <a:lnTo>
                        <a:pt x="2" y="117"/>
                      </a:lnTo>
                      <a:lnTo>
                        <a:pt x="0" y="163"/>
                      </a:lnTo>
                      <a:lnTo>
                        <a:pt x="149" y="54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1" name="Freeform 191"/>
                <p:cNvSpPr>
                  <a:spLocks/>
                </p:cNvSpPr>
                <p:nvPr/>
              </p:nvSpPr>
              <p:spPr bwMode="auto">
                <a:xfrm>
                  <a:off x="2289" y="734"/>
                  <a:ext cx="32" cy="199"/>
                </a:xfrm>
                <a:custGeom>
                  <a:avLst/>
                  <a:gdLst>
                    <a:gd name="T0" fmla="*/ 225 w 225"/>
                    <a:gd name="T1" fmla="*/ 0 h 1395"/>
                    <a:gd name="T2" fmla="*/ 0 w 225"/>
                    <a:gd name="T3" fmla="*/ 82 h 1395"/>
                    <a:gd name="T4" fmla="*/ 0 w 225"/>
                    <a:gd name="T5" fmla="*/ 1395 h 1395"/>
                    <a:gd name="T6" fmla="*/ 42 w 225"/>
                    <a:gd name="T7" fmla="*/ 1395 h 1395"/>
                    <a:gd name="T8" fmla="*/ 42 w 225"/>
                    <a:gd name="T9" fmla="*/ 202 h 1395"/>
                    <a:gd name="T10" fmla="*/ 225 w 225"/>
                    <a:gd name="T11" fmla="*/ 133 h 1395"/>
                    <a:gd name="T12" fmla="*/ 225 w 225"/>
                    <a:gd name="T13" fmla="*/ 0 h 1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5" h="1395">
                      <a:moveTo>
                        <a:pt x="225" y="0"/>
                      </a:moveTo>
                      <a:lnTo>
                        <a:pt x="0" y="82"/>
                      </a:lnTo>
                      <a:lnTo>
                        <a:pt x="0" y="1395"/>
                      </a:lnTo>
                      <a:lnTo>
                        <a:pt x="42" y="1395"/>
                      </a:lnTo>
                      <a:lnTo>
                        <a:pt x="42" y="202"/>
                      </a:lnTo>
                      <a:lnTo>
                        <a:pt x="225" y="133"/>
                      </a:lnTo>
                      <a:lnTo>
                        <a:pt x="225" y="0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2" name="Freeform 192"/>
                <p:cNvSpPr>
                  <a:spLocks/>
                </p:cNvSpPr>
                <p:nvPr/>
              </p:nvSpPr>
              <p:spPr bwMode="auto">
                <a:xfrm>
                  <a:off x="2288" y="933"/>
                  <a:ext cx="184" cy="44"/>
                </a:xfrm>
                <a:custGeom>
                  <a:avLst/>
                  <a:gdLst>
                    <a:gd name="T0" fmla="*/ 0 w 1290"/>
                    <a:gd name="T1" fmla="*/ 304 h 304"/>
                    <a:gd name="T2" fmla="*/ 0 w 1290"/>
                    <a:gd name="T3" fmla="*/ 0 h 304"/>
                    <a:gd name="T4" fmla="*/ 281 w 1290"/>
                    <a:gd name="T5" fmla="*/ 0 h 304"/>
                    <a:gd name="T6" fmla="*/ 337 w 1290"/>
                    <a:gd name="T7" fmla="*/ 51 h 304"/>
                    <a:gd name="T8" fmla="*/ 505 w 1290"/>
                    <a:gd name="T9" fmla="*/ 51 h 304"/>
                    <a:gd name="T10" fmla="*/ 561 w 1290"/>
                    <a:gd name="T11" fmla="*/ 102 h 304"/>
                    <a:gd name="T12" fmla="*/ 1122 w 1290"/>
                    <a:gd name="T13" fmla="*/ 102 h 304"/>
                    <a:gd name="T14" fmla="*/ 1122 w 1290"/>
                    <a:gd name="T15" fmla="*/ 203 h 304"/>
                    <a:gd name="T16" fmla="*/ 1290 w 1290"/>
                    <a:gd name="T17" fmla="*/ 203 h 304"/>
                    <a:gd name="T18" fmla="*/ 1290 w 1290"/>
                    <a:gd name="T19" fmla="*/ 304 h 304"/>
                    <a:gd name="T20" fmla="*/ 0 w 1290"/>
                    <a:gd name="T21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90" h="304">
                      <a:moveTo>
                        <a:pt x="0" y="304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337" y="51"/>
                      </a:lnTo>
                      <a:lnTo>
                        <a:pt x="505" y="51"/>
                      </a:lnTo>
                      <a:lnTo>
                        <a:pt x="561" y="102"/>
                      </a:lnTo>
                      <a:lnTo>
                        <a:pt x="1122" y="102"/>
                      </a:lnTo>
                      <a:lnTo>
                        <a:pt x="1122" y="203"/>
                      </a:lnTo>
                      <a:lnTo>
                        <a:pt x="1290" y="203"/>
                      </a:lnTo>
                      <a:lnTo>
                        <a:pt x="1290" y="304"/>
                      </a:lnTo>
                      <a:lnTo>
                        <a:pt x="0" y="304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3" name="Rectangle 193"/>
                <p:cNvSpPr>
                  <a:spLocks noChangeArrowheads="1"/>
                </p:cNvSpPr>
                <p:nvPr/>
              </p:nvSpPr>
              <p:spPr bwMode="auto">
                <a:xfrm>
                  <a:off x="2288" y="962"/>
                  <a:ext cx="136" cy="15"/>
                </a:xfrm>
                <a:prstGeom prst="rect">
                  <a:avLst/>
                </a:prstGeom>
                <a:grpFill/>
                <a:ln w="158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4" name="Line 194"/>
                <p:cNvSpPr>
                  <a:spLocks noChangeShapeType="1"/>
                </p:cNvSpPr>
                <p:nvPr/>
              </p:nvSpPr>
              <p:spPr bwMode="auto">
                <a:xfrm>
                  <a:off x="2282" y="873"/>
                  <a:ext cx="1" cy="25"/>
                </a:xfrm>
                <a:prstGeom prst="line">
                  <a:avLst/>
                </a:prstGeom>
                <a:grpFill/>
                <a:ln w="1588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5" name="Freeform 195"/>
                <p:cNvSpPr>
                  <a:spLocks/>
                </p:cNvSpPr>
                <p:nvPr/>
              </p:nvSpPr>
              <p:spPr bwMode="auto">
                <a:xfrm>
                  <a:off x="2277" y="898"/>
                  <a:ext cx="12" cy="13"/>
                </a:xfrm>
                <a:custGeom>
                  <a:avLst/>
                  <a:gdLst>
                    <a:gd name="T0" fmla="*/ 0 w 84"/>
                    <a:gd name="T1" fmla="*/ 89 h 89"/>
                    <a:gd name="T2" fmla="*/ 0 w 84"/>
                    <a:gd name="T3" fmla="*/ 0 h 89"/>
                    <a:gd name="T4" fmla="*/ 84 w 84"/>
                    <a:gd name="T5" fmla="*/ 0 h 89"/>
                    <a:gd name="T6" fmla="*/ 84 w 84"/>
                    <a:gd name="T7" fmla="*/ 32 h 89"/>
                    <a:gd name="T8" fmla="*/ 28 w 84"/>
                    <a:gd name="T9" fmla="*/ 32 h 89"/>
                    <a:gd name="T10" fmla="*/ 28 w 84"/>
                    <a:gd name="T11" fmla="*/ 89 h 89"/>
                    <a:gd name="T12" fmla="*/ 0 w 84"/>
                    <a:gd name="T13" fmla="*/ 8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" h="89">
                      <a:moveTo>
                        <a:pt x="0" y="89"/>
                      </a:move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84" y="32"/>
                      </a:lnTo>
                      <a:lnTo>
                        <a:pt x="28" y="32"/>
                      </a:lnTo>
                      <a:lnTo>
                        <a:pt x="28" y="89"/>
                      </a:lnTo>
                      <a:lnTo>
                        <a:pt x="0" y="89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6" name="Freeform 196"/>
                <p:cNvSpPr>
                  <a:spLocks/>
                </p:cNvSpPr>
                <p:nvPr/>
              </p:nvSpPr>
              <p:spPr bwMode="auto">
                <a:xfrm>
                  <a:off x="2344" y="889"/>
                  <a:ext cx="41" cy="53"/>
                </a:xfrm>
                <a:custGeom>
                  <a:avLst/>
                  <a:gdLst>
                    <a:gd name="T0" fmla="*/ 0 w 287"/>
                    <a:gd name="T1" fmla="*/ 0 h 367"/>
                    <a:gd name="T2" fmla="*/ 287 w 287"/>
                    <a:gd name="T3" fmla="*/ 367 h 367"/>
                    <a:gd name="T4" fmla="*/ 245 w 287"/>
                    <a:gd name="T5" fmla="*/ 360 h 367"/>
                    <a:gd name="T6" fmla="*/ 0 w 287"/>
                    <a:gd name="T7" fmla="*/ 51 h 367"/>
                    <a:gd name="T8" fmla="*/ 0 w 287"/>
                    <a:gd name="T9" fmla="*/ 0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7" h="367">
                      <a:moveTo>
                        <a:pt x="0" y="0"/>
                      </a:moveTo>
                      <a:lnTo>
                        <a:pt x="287" y="367"/>
                      </a:lnTo>
                      <a:lnTo>
                        <a:pt x="245" y="360"/>
                      </a:lnTo>
                      <a:lnTo>
                        <a:pt x="0" y="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" name="Freeform 197"/>
                <p:cNvSpPr>
                  <a:spLocks/>
                </p:cNvSpPr>
                <p:nvPr/>
              </p:nvSpPr>
              <p:spPr bwMode="auto">
                <a:xfrm>
                  <a:off x="2256" y="919"/>
                  <a:ext cx="32" cy="58"/>
                </a:xfrm>
                <a:custGeom>
                  <a:avLst/>
                  <a:gdLst>
                    <a:gd name="T0" fmla="*/ 168 w 224"/>
                    <a:gd name="T1" fmla="*/ 0 h 405"/>
                    <a:gd name="T2" fmla="*/ 0 w 224"/>
                    <a:gd name="T3" fmla="*/ 152 h 405"/>
                    <a:gd name="T4" fmla="*/ 0 w 224"/>
                    <a:gd name="T5" fmla="*/ 405 h 405"/>
                    <a:gd name="T6" fmla="*/ 224 w 224"/>
                    <a:gd name="T7" fmla="*/ 405 h 405"/>
                    <a:gd name="T8" fmla="*/ 224 w 224"/>
                    <a:gd name="T9" fmla="*/ 101 h 405"/>
                    <a:gd name="T10" fmla="*/ 168 w 224"/>
                    <a:gd name="T11" fmla="*/ 0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4" h="405">
                      <a:moveTo>
                        <a:pt x="168" y="0"/>
                      </a:moveTo>
                      <a:lnTo>
                        <a:pt x="0" y="152"/>
                      </a:lnTo>
                      <a:lnTo>
                        <a:pt x="0" y="405"/>
                      </a:lnTo>
                      <a:lnTo>
                        <a:pt x="224" y="405"/>
                      </a:lnTo>
                      <a:lnTo>
                        <a:pt x="224" y="101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8" name="Rectangle 198"/>
                <p:cNvSpPr>
                  <a:spLocks noChangeArrowheads="1"/>
                </p:cNvSpPr>
                <p:nvPr/>
              </p:nvSpPr>
              <p:spPr bwMode="auto">
                <a:xfrm>
                  <a:off x="2248" y="1004"/>
                  <a:ext cx="224" cy="9"/>
                </a:xfrm>
                <a:prstGeom prst="rect">
                  <a:avLst/>
                </a:prstGeom>
                <a:grpFill/>
                <a:ln w="158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9" name="Rectangle 199"/>
                <p:cNvSpPr>
                  <a:spLocks noChangeArrowheads="1"/>
                </p:cNvSpPr>
                <p:nvPr/>
              </p:nvSpPr>
              <p:spPr bwMode="auto">
                <a:xfrm>
                  <a:off x="2248" y="991"/>
                  <a:ext cx="224" cy="13"/>
                </a:xfrm>
                <a:prstGeom prst="rect">
                  <a:avLst/>
                </a:prstGeom>
                <a:grpFill/>
                <a:ln w="158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0" name="Rectangle 200"/>
                <p:cNvSpPr>
                  <a:spLocks noChangeArrowheads="1"/>
                </p:cNvSpPr>
                <p:nvPr/>
              </p:nvSpPr>
              <p:spPr bwMode="auto">
                <a:xfrm>
                  <a:off x="2248" y="977"/>
                  <a:ext cx="224" cy="14"/>
                </a:xfrm>
                <a:prstGeom prst="rect">
                  <a:avLst/>
                </a:prstGeom>
                <a:grpFill/>
                <a:ln w="158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1" name="Rectangle 201"/>
                <p:cNvSpPr>
                  <a:spLocks noChangeArrowheads="1"/>
                </p:cNvSpPr>
                <p:nvPr/>
              </p:nvSpPr>
              <p:spPr bwMode="auto">
                <a:xfrm>
                  <a:off x="2442" y="966"/>
                  <a:ext cx="24" cy="7"/>
                </a:xfrm>
                <a:prstGeom prst="rect">
                  <a:avLst/>
                </a:prstGeom>
                <a:grpFill/>
                <a:ln w="158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2" name="Oval 202"/>
                <p:cNvSpPr>
                  <a:spLocks noChangeArrowheads="1"/>
                </p:cNvSpPr>
                <p:nvPr/>
              </p:nvSpPr>
              <p:spPr bwMode="auto">
                <a:xfrm>
                  <a:off x="2271" y="911"/>
                  <a:ext cx="18" cy="16"/>
                </a:xfrm>
                <a:prstGeom prst="ellipse">
                  <a:avLst/>
                </a:prstGeom>
                <a:grp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" name="Rectangle 203"/>
                <p:cNvSpPr>
                  <a:spLocks noChangeArrowheads="1"/>
                </p:cNvSpPr>
                <p:nvPr/>
              </p:nvSpPr>
              <p:spPr bwMode="auto">
                <a:xfrm>
                  <a:off x="2328" y="883"/>
                  <a:ext cx="16" cy="14"/>
                </a:xfrm>
                <a:prstGeom prst="rect">
                  <a:avLst/>
                </a:prstGeom>
                <a:grpFill/>
                <a:ln w="158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4" name="Freeform 204"/>
                <p:cNvSpPr>
                  <a:spLocks/>
                </p:cNvSpPr>
                <p:nvPr/>
              </p:nvSpPr>
              <p:spPr bwMode="auto">
                <a:xfrm>
                  <a:off x="2320" y="876"/>
                  <a:ext cx="64" cy="57"/>
                </a:xfrm>
                <a:custGeom>
                  <a:avLst/>
                  <a:gdLst>
                    <a:gd name="T0" fmla="*/ 56 w 448"/>
                    <a:gd name="T1" fmla="*/ 403 h 403"/>
                    <a:gd name="T2" fmla="*/ 56 w 448"/>
                    <a:gd name="T3" fmla="*/ 50 h 403"/>
                    <a:gd name="T4" fmla="*/ 448 w 448"/>
                    <a:gd name="T5" fmla="*/ 50 h 403"/>
                    <a:gd name="T6" fmla="*/ 448 w 448"/>
                    <a:gd name="T7" fmla="*/ 0 h 403"/>
                    <a:gd name="T8" fmla="*/ 0 w 448"/>
                    <a:gd name="T9" fmla="*/ 0 h 403"/>
                    <a:gd name="T10" fmla="*/ 0 w 448"/>
                    <a:gd name="T11" fmla="*/ 403 h 403"/>
                    <a:gd name="T12" fmla="*/ 56 w 448"/>
                    <a:gd name="T13" fmla="*/ 403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8" h="403">
                      <a:moveTo>
                        <a:pt x="56" y="403"/>
                      </a:moveTo>
                      <a:lnTo>
                        <a:pt x="56" y="50"/>
                      </a:lnTo>
                      <a:lnTo>
                        <a:pt x="448" y="50"/>
                      </a:lnTo>
                      <a:lnTo>
                        <a:pt x="448" y="0"/>
                      </a:lnTo>
                      <a:lnTo>
                        <a:pt x="0" y="0"/>
                      </a:lnTo>
                      <a:lnTo>
                        <a:pt x="0" y="403"/>
                      </a:lnTo>
                      <a:lnTo>
                        <a:pt x="56" y="403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grpSp>
              <p:nvGrpSpPr>
                <p:cNvPr id="75" name="Group 205"/>
                <p:cNvGrpSpPr>
                  <a:grpSpLocks/>
                </p:cNvGrpSpPr>
                <p:nvPr/>
              </p:nvGrpSpPr>
              <p:grpSpPr bwMode="auto">
                <a:xfrm>
                  <a:off x="2267" y="821"/>
                  <a:ext cx="73" cy="59"/>
                  <a:chOff x="2267" y="821"/>
                  <a:chExt cx="73" cy="59"/>
                </a:xfrm>
                <a:grpFill/>
              </p:grpSpPr>
              <p:sp>
                <p:nvSpPr>
                  <p:cNvPr id="87" name="Oval 206"/>
                  <p:cNvSpPr>
                    <a:spLocks noChangeArrowheads="1"/>
                  </p:cNvSpPr>
                  <p:nvPr/>
                </p:nvSpPr>
                <p:spPr bwMode="auto">
                  <a:xfrm>
                    <a:off x="2273" y="821"/>
                    <a:ext cx="67" cy="59"/>
                  </a:xfrm>
                  <a:prstGeom prst="ellipse">
                    <a:avLst/>
                  </a:prstGeom>
                  <a:grpFill/>
                  <a:ln w="158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400" b="1">
                      <a:solidFill>
                        <a:srgbClr val="0000FF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88" name="Oval 207"/>
                  <p:cNvSpPr>
                    <a:spLocks noChangeArrowheads="1"/>
                  </p:cNvSpPr>
                  <p:nvPr/>
                </p:nvSpPr>
                <p:spPr bwMode="auto">
                  <a:xfrm>
                    <a:off x="2267" y="821"/>
                    <a:ext cx="66" cy="59"/>
                  </a:xfrm>
                  <a:prstGeom prst="ellipse">
                    <a:avLst/>
                  </a:prstGeom>
                  <a:grpFill/>
                  <a:ln w="158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400" b="1">
                      <a:solidFill>
                        <a:srgbClr val="0000FF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76" name="Group 208"/>
                <p:cNvGrpSpPr>
                  <a:grpSpLocks/>
                </p:cNvGrpSpPr>
                <p:nvPr/>
              </p:nvGrpSpPr>
              <p:grpSpPr bwMode="auto">
                <a:xfrm>
                  <a:off x="2296" y="933"/>
                  <a:ext cx="24" cy="58"/>
                  <a:chOff x="2296" y="933"/>
                  <a:chExt cx="24" cy="58"/>
                </a:xfrm>
                <a:grpFill/>
              </p:grpSpPr>
              <p:sp>
                <p:nvSpPr>
                  <p:cNvPr id="78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2296" y="933"/>
                    <a:ext cx="24" cy="58"/>
                  </a:xfrm>
                  <a:prstGeom prst="rect">
                    <a:avLst/>
                  </a:prstGeom>
                  <a:grpFill/>
                  <a:ln w="1588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1400" b="1">
                      <a:solidFill>
                        <a:srgbClr val="0000FF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grpSp>
                <p:nvGrpSpPr>
                  <p:cNvPr id="79" name="Group 210"/>
                  <p:cNvGrpSpPr>
                    <a:grpSpLocks/>
                  </p:cNvGrpSpPr>
                  <p:nvPr/>
                </p:nvGrpSpPr>
                <p:grpSpPr bwMode="auto">
                  <a:xfrm>
                    <a:off x="2296" y="941"/>
                    <a:ext cx="24" cy="44"/>
                    <a:chOff x="2296" y="941"/>
                    <a:chExt cx="24" cy="44"/>
                  </a:xfrm>
                  <a:grpFill/>
                </p:grpSpPr>
                <p:sp>
                  <p:nvSpPr>
                    <p:cNvPr id="80" name="Line 2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96" y="948"/>
                      <a:ext cx="24" cy="1"/>
                    </a:xfrm>
                    <a:prstGeom prst="line">
                      <a:avLst/>
                    </a:prstGeom>
                    <a:grpFill/>
                    <a:ln w="1588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/>
                  </p:spPr>
                  <p:txBody>
                    <a:bodyPr/>
                    <a:lstStyle/>
                    <a:p>
                      <a:endParaRPr lang="zh-CN" altLang="en-US" sz="1400" b="1">
                        <a:solidFill>
                          <a:srgbClr val="0000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81" name="Line 2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96" y="970"/>
                      <a:ext cx="24" cy="1"/>
                    </a:xfrm>
                    <a:prstGeom prst="line">
                      <a:avLst/>
                    </a:prstGeom>
                    <a:grpFill/>
                    <a:ln w="1588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/>
                  </p:spPr>
                  <p:txBody>
                    <a:bodyPr/>
                    <a:lstStyle/>
                    <a:p>
                      <a:endParaRPr lang="zh-CN" altLang="en-US" sz="1400" b="1">
                        <a:solidFill>
                          <a:srgbClr val="0000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82" name="Line 2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96" y="962"/>
                      <a:ext cx="24" cy="1"/>
                    </a:xfrm>
                    <a:prstGeom prst="line">
                      <a:avLst/>
                    </a:prstGeom>
                    <a:grpFill/>
                    <a:ln w="1588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/>
                  </p:spPr>
                  <p:txBody>
                    <a:bodyPr/>
                    <a:lstStyle/>
                    <a:p>
                      <a:endParaRPr lang="zh-CN" altLang="en-US" sz="1400" b="1">
                        <a:solidFill>
                          <a:srgbClr val="0000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83" name="Line 2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96" y="955"/>
                      <a:ext cx="24" cy="1"/>
                    </a:xfrm>
                    <a:prstGeom prst="line">
                      <a:avLst/>
                    </a:prstGeom>
                    <a:grpFill/>
                    <a:ln w="1588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/>
                  </p:spPr>
                  <p:txBody>
                    <a:bodyPr/>
                    <a:lstStyle/>
                    <a:p>
                      <a:endParaRPr lang="zh-CN" altLang="en-US" sz="1400" b="1">
                        <a:solidFill>
                          <a:srgbClr val="0000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84" name="Line 2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96" y="941"/>
                      <a:ext cx="24" cy="1"/>
                    </a:xfrm>
                    <a:prstGeom prst="line">
                      <a:avLst/>
                    </a:prstGeom>
                    <a:grpFill/>
                    <a:ln w="1588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/>
                  </p:spPr>
                  <p:txBody>
                    <a:bodyPr/>
                    <a:lstStyle/>
                    <a:p>
                      <a:endParaRPr lang="zh-CN" altLang="en-US" sz="1400" b="1">
                        <a:solidFill>
                          <a:srgbClr val="0000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85" name="Line 2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96" y="977"/>
                      <a:ext cx="24" cy="1"/>
                    </a:xfrm>
                    <a:prstGeom prst="line">
                      <a:avLst/>
                    </a:prstGeom>
                    <a:grpFill/>
                    <a:ln w="1588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/>
                  </p:spPr>
                  <p:txBody>
                    <a:bodyPr/>
                    <a:lstStyle/>
                    <a:p>
                      <a:endParaRPr lang="zh-CN" altLang="en-US" sz="1400" b="1">
                        <a:solidFill>
                          <a:srgbClr val="0000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86" name="Line 2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96" y="984"/>
                      <a:ext cx="24" cy="1"/>
                    </a:xfrm>
                    <a:prstGeom prst="line">
                      <a:avLst/>
                    </a:prstGeom>
                    <a:grpFill/>
                    <a:ln w="1588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/>
                  </p:spPr>
                  <p:txBody>
                    <a:bodyPr/>
                    <a:lstStyle/>
                    <a:p>
                      <a:endParaRPr lang="zh-CN" altLang="en-US" sz="1400" b="1">
                        <a:solidFill>
                          <a:srgbClr val="0000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</p:grpSp>
            <p:sp>
              <p:nvSpPr>
                <p:cNvPr id="77" name="Rectangle 218"/>
                <p:cNvSpPr>
                  <a:spLocks noChangeArrowheads="1"/>
                </p:cNvSpPr>
                <p:nvPr/>
              </p:nvSpPr>
              <p:spPr bwMode="auto">
                <a:xfrm>
                  <a:off x="2448" y="948"/>
                  <a:ext cx="8" cy="14"/>
                </a:xfrm>
                <a:prstGeom prst="rect">
                  <a:avLst/>
                </a:prstGeom>
                <a:grpFill/>
                <a:ln w="158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0" name="Group 219"/>
              <p:cNvGrpSpPr>
                <a:grpSpLocks/>
              </p:cNvGrpSpPr>
              <p:nvPr/>
            </p:nvGrpSpPr>
            <p:grpSpPr bwMode="auto">
              <a:xfrm>
                <a:off x="2382" y="788"/>
                <a:ext cx="40" cy="40"/>
                <a:chOff x="2382" y="788"/>
                <a:chExt cx="40" cy="40"/>
              </a:xfrm>
              <a:grpFill/>
            </p:grpSpPr>
            <p:sp>
              <p:nvSpPr>
                <p:cNvPr id="53" name="Freeform 220"/>
                <p:cNvSpPr>
                  <a:spLocks/>
                </p:cNvSpPr>
                <p:nvPr/>
              </p:nvSpPr>
              <p:spPr bwMode="auto">
                <a:xfrm>
                  <a:off x="2404" y="800"/>
                  <a:ext cx="18" cy="28"/>
                </a:xfrm>
                <a:custGeom>
                  <a:avLst/>
                  <a:gdLst>
                    <a:gd name="T0" fmla="*/ 106 w 127"/>
                    <a:gd name="T1" fmla="*/ 0 h 195"/>
                    <a:gd name="T2" fmla="*/ 0 w 127"/>
                    <a:gd name="T3" fmla="*/ 164 h 195"/>
                    <a:gd name="T4" fmla="*/ 21 w 127"/>
                    <a:gd name="T5" fmla="*/ 195 h 195"/>
                    <a:gd name="T6" fmla="*/ 127 w 127"/>
                    <a:gd name="T7" fmla="*/ 6 h 195"/>
                    <a:gd name="T8" fmla="*/ 106 w 127"/>
                    <a:gd name="T9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95">
                      <a:moveTo>
                        <a:pt x="106" y="0"/>
                      </a:moveTo>
                      <a:lnTo>
                        <a:pt x="0" y="164"/>
                      </a:lnTo>
                      <a:lnTo>
                        <a:pt x="21" y="195"/>
                      </a:lnTo>
                      <a:lnTo>
                        <a:pt x="127" y="6"/>
                      </a:lnTo>
                      <a:lnTo>
                        <a:pt x="106" y="0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4" name="Freeform 221"/>
                <p:cNvSpPr>
                  <a:spLocks/>
                </p:cNvSpPr>
                <p:nvPr/>
              </p:nvSpPr>
              <p:spPr bwMode="auto">
                <a:xfrm>
                  <a:off x="2382" y="788"/>
                  <a:ext cx="35" cy="8"/>
                </a:xfrm>
                <a:custGeom>
                  <a:avLst/>
                  <a:gdLst>
                    <a:gd name="T0" fmla="*/ 238 w 246"/>
                    <a:gd name="T1" fmla="*/ 0 h 57"/>
                    <a:gd name="T2" fmla="*/ 0 w 246"/>
                    <a:gd name="T3" fmla="*/ 31 h 57"/>
                    <a:gd name="T4" fmla="*/ 35 w 246"/>
                    <a:gd name="T5" fmla="*/ 57 h 57"/>
                    <a:gd name="T6" fmla="*/ 246 w 246"/>
                    <a:gd name="T7" fmla="*/ 19 h 57"/>
                    <a:gd name="T8" fmla="*/ 238 w 246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57">
                      <a:moveTo>
                        <a:pt x="238" y="0"/>
                      </a:moveTo>
                      <a:lnTo>
                        <a:pt x="0" y="31"/>
                      </a:lnTo>
                      <a:lnTo>
                        <a:pt x="35" y="57"/>
                      </a:lnTo>
                      <a:lnTo>
                        <a:pt x="246" y="19"/>
                      </a:lnTo>
                      <a:lnTo>
                        <a:pt x="238" y="0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1" name="Group 222"/>
              <p:cNvGrpSpPr>
                <a:grpSpLocks/>
              </p:cNvGrpSpPr>
              <p:nvPr/>
            </p:nvGrpSpPr>
            <p:grpSpPr bwMode="auto">
              <a:xfrm>
                <a:off x="2302" y="723"/>
                <a:ext cx="132" cy="186"/>
                <a:chOff x="2302" y="723"/>
                <a:chExt cx="132" cy="186"/>
              </a:xfrm>
              <a:grpFill/>
            </p:grpSpPr>
            <p:sp>
              <p:nvSpPr>
                <p:cNvPr id="51" name="Freeform 223"/>
                <p:cNvSpPr>
                  <a:spLocks/>
                </p:cNvSpPr>
                <p:nvPr/>
              </p:nvSpPr>
              <p:spPr bwMode="auto">
                <a:xfrm>
                  <a:off x="2302" y="724"/>
                  <a:ext cx="132" cy="185"/>
                </a:xfrm>
                <a:custGeom>
                  <a:avLst/>
                  <a:gdLst>
                    <a:gd name="T0" fmla="*/ 30 w 920"/>
                    <a:gd name="T1" fmla="*/ 47 h 1300"/>
                    <a:gd name="T2" fmla="*/ 16 w 920"/>
                    <a:gd name="T3" fmla="*/ 85 h 1300"/>
                    <a:gd name="T4" fmla="*/ 4 w 920"/>
                    <a:gd name="T5" fmla="*/ 132 h 1300"/>
                    <a:gd name="T6" fmla="*/ 0 w 920"/>
                    <a:gd name="T7" fmla="*/ 183 h 1300"/>
                    <a:gd name="T8" fmla="*/ 0 w 920"/>
                    <a:gd name="T9" fmla="*/ 233 h 1300"/>
                    <a:gd name="T10" fmla="*/ 12 w 920"/>
                    <a:gd name="T11" fmla="*/ 299 h 1300"/>
                    <a:gd name="T12" fmla="*/ 23 w 920"/>
                    <a:gd name="T13" fmla="*/ 381 h 1300"/>
                    <a:gd name="T14" fmla="*/ 44 w 920"/>
                    <a:gd name="T15" fmla="*/ 473 h 1300"/>
                    <a:gd name="T16" fmla="*/ 79 w 920"/>
                    <a:gd name="T17" fmla="*/ 578 h 1300"/>
                    <a:gd name="T18" fmla="*/ 131 w 920"/>
                    <a:gd name="T19" fmla="*/ 679 h 1300"/>
                    <a:gd name="T20" fmla="*/ 215 w 920"/>
                    <a:gd name="T21" fmla="*/ 799 h 1300"/>
                    <a:gd name="T22" fmla="*/ 299 w 920"/>
                    <a:gd name="T23" fmla="*/ 912 h 1300"/>
                    <a:gd name="T24" fmla="*/ 369 w 920"/>
                    <a:gd name="T25" fmla="*/ 988 h 1300"/>
                    <a:gd name="T26" fmla="*/ 467 w 920"/>
                    <a:gd name="T27" fmla="*/ 1079 h 1300"/>
                    <a:gd name="T28" fmla="*/ 569 w 920"/>
                    <a:gd name="T29" fmla="*/ 1155 h 1300"/>
                    <a:gd name="T30" fmla="*/ 660 w 920"/>
                    <a:gd name="T31" fmla="*/ 1215 h 1300"/>
                    <a:gd name="T32" fmla="*/ 726 w 920"/>
                    <a:gd name="T33" fmla="*/ 1253 h 1300"/>
                    <a:gd name="T34" fmla="*/ 793 w 920"/>
                    <a:gd name="T35" fmla="*/ 1281 h 1300"/>
                    <a:gd name="T36" fmla="*/ 846 w 920"/>
                    <a:gd name="T37" fmla="*/ 1300 h 1300"/>
                    <a:gd name="T38" fmla="*/ 888 w 920"/>
                    <a:gd name="T39" fmla="*/ 1300 h 1300"/>
                    <a:gd name="T40" fmla="*/ 920 w 920"/>
                    <a:gd name="T41" fmla="*/ 1284 h 1300"/>
                    <a:gd name="T42" fmla="*/ 61 w 920"/>
                    <a:gd name="T43" fmla="*/ 0 h 1300"/>
                    <a:gd name="T44" fmla="*/ 30 w 920"/>
                    <a:gd name="T45" fmla="*/ 47 h 1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20" h="1300">
                      <a:moveTo>
                        <a:pt x="30" y="47"/>
                      </a:moveTo>
                      <a:lnTo>
                        <a:pt x="16" y="85"/>
                      </a:lnTo>
                      <a:lnTo>
                        <a:pt x="4" y="132"/>
                      </a:lnTo>
                      <a:lnTo>
                        <a:pt x="0" y="183"/>
                      </a:lnTo>
                      <a:lnTo>
                        <a:pt x="0" y="233"/>
                      </a:lnTo>
                      <a:lnTo>
                        <a:pt x="12" y="299"/>
                      </a:lnTo>
                      <a:lnTo>
                        <a:pt x="23" y="381"/>
                      </a:lnTo>
                      <a:lnTo>
                        <a:pt x="44" y="473"/>
                      </a:lnTo>
                      <a:lnTo>
                        <a:pt x="79" y="578"/>
                      </a:lnTo>
                      <a:lnTo>
                        <a:pt x="131" y="679"/>
                      </a:lnTo>
                      <a:lnTo>
                        <a:pt x="215" y="799"/>
                      </a:lnTo>
                      <a:lnTo>
                        <a:pt x="299" y="912"/>
                      </a:lnTo>
                      <a:lnTo>
                        <a:pt x="369" y="988"/>
                      </a:lnTo>
                      <a:lnTo>
                        <a:pt x="467" y="1079"/>
                      </a:lnTo>
                      <a:lnTo>
                        <a:pt x="569" y="1155"/>
                      </a:lnTo>
                      <a:lnTo>
                        <a:pt x="660" y="1215"/>
                      </a:lnTo>
                      <a:lnTo>
                        <a:pt x="726" y="1253"/>
                      </a:lnTo>
                      <a:lnTo>
                        <a:pt x="793" y="1281"/>
                      </a:lnTo>
                      <a:lnTo>
                        <a:pt x="846" y="1300"/>
                      </a:lnTo>
                      <a:lnTo>
                        <a:pt x="888" y="1300"/>
                      </a:lnTo>
                      <a:lnTo>
                        <a:pt x="920" y="1284"/>
                      </a:lnTo>
                      <a:lnTo>
                        <a:pt x="61" y="0"/>
                      </a:lnTo>
                      <a:lnTo>
                        <a:pt x="30" y="47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2" name="Freeform 224"/>
                <p:cNvSpPr>
                  <a:spLocks/>
                </p:cNvSpPr>
                <p:nvPr/>
              </p:nvSpPr>
              <p:spPr bwMode="auto">
                <a:xfrm>
                  <a:off x="2310" y="723"/>
                  <a:ext cx="124" cy="184"/>
                </a:xfrm>
                <a:custGeom>
                  <a:avLst/>
                  <a:gdLst>
                    <a:gd name="T0" fmla="*/ 7 w 866"/>
                    <a:gd name="T1" fmla="*/ 0 h 1288"/>
                    <a:gd name="T2" fmla="*/ 0 w 866"/>
                    <a:gd name="T3" fmla="*/ 26 h 1288"/>
                    <a:gd name="T4" fmla="*/ 0 w 866"/>
                    <a:gd name="T5" fmla="*/ 82 h 1288"/>
                    <a:gd name="T6" fmla="*/ 4 w 866"/>
                    <a:gd name="T7" fmla="*/ 149 h 1288"/>
                    <a:gd name="T8" fmla="*/ 11 w 866"/>
                    <a:gd name="T9" fmla="*/ 202 h 1288"/>
                    <a:gd name="T10" fmla="*/ 21 w 866"/>
                    <a:gd name="T11" fmla="*/ 272 h 1288"/>
                    <a:gd name="T12" fmla="*/ 35 w 866"/>
                    <a:gd name="T13" fmla="*/ 354 h 1288"/>
                    <a:gd name="T14" fmla="*/ 56 w 866"/>
                    <a:gd name="T15" fmla="*/ 439 h 1288"/>
                    <a:gd name="T16" fmla="*/ 98 w 866"/>
                    <a:gd name="T17" fmla="*/ 547 h 1288"/>
                    <a:gd name="T18" fmla="*/ 161 w 866"/>
                    <a:gd name="T19" fmla="*/ 670 h 1288"/>
                    <a:gd name="T20" fmla="*/ 231 w 866"/>
                    <a:gd name="T21" fmla="*/ 771 h 1288"/>
                    <a:gd name="T22" fmla="*/ 315 w 866"/>
                    <a:gd name="T23" fmla="*/ 878 h 1288"/>
                    <a:gd name="T24" fmla="*/ 392 w 866"/>
                    <a:gd name="T25" fmla="*/ 960 h 1288"/>
                    <a:gd name="T26" fmla="*/ 452 w 866"/>
                    <a:gd name="T27" fmla="*/ 1016 h 1288"/>
                    <a:gd name="T28" fmla="*/ 508 w 866"/>
                    <a:gd name="T29" fmla="*/ 1068 h 1288"/>
                    <a:gd name="T30" fmla="*/ 567 w 866"/>
                    <a:gd name="T31" fmla="*/ 1118 h 1288"/>
                    <a:gd name="T32" fmla="*/ 634 w 866"/>
                    <a:gd name="T33" fmla="*/ 1168 h 1288"/>
                    <a:gd name="T34" fmla="*/ 679 w 866"/>
                    <a:gd name="T35" fmla="*/ 1200 h 1288"/>
                    <a:gd name="T36" fmla="*/ 728 w 866"/>
                    <a:gd name="T37" fmla="*/ 1228 h 1288"/>
                    <a:gd name="T38" fmla="*/ 782 w 866"/>
                    <a:gd name="T39" fmla="*/ 1256 h 1288"/>
                    <a:gd name="T40" fmla="*/ 827 w 866"/>
                    <a:gd name="T41" fmla="*/ 1282 h 1288"/>
                    <a:gd name="T42" fmla="*/ 855 w 866"/>
                    <a:gd name="T43" fmla="*/ 1288 h 1288"/>
                    <a:gd name="T44" fmla="*/ 866 w 866"/>
                    <a:gd name="T45" fmla="*/ 1270 h 1288"/>
                    <a:gd name="T46" fmla="*/ 863 w 866"/>
                    <a:gd name="T47" fmla="*/ 1243 h 1288"/>
                    <a:gd name="T48" fmla="*/ 856 w 866"/>
                    <a:gd name="T49" fmla="*/ 1213 h 1288"/>
                    <a:gd name="T50" fmla="*/ 845 w 866"/>
                    <a:gd name="T51" fmla="*/ 1159 h 1288"/>
                    <a:gd name="T52" fmla="*/ 831 w 866"/>
                    <a:gd name="T53" fmla="*/ 1089 h 1288"/>
                    <a:gd name="T54" fmla="*/ 813 w 866"/>
                    <a:gd name="T55" fmla="*/ 1023 h 1288"/>
                    <a:gd name="T56" fmla="*/ 792 w 866"/>
                    <a:gd name="T57" fmla="*/ 947 h 1288"/>
                    <a:gd name="T58" fmla="*/ 764 w 866"/>
                    <a:gd name="T59" fmla="*/ 866 h 1288"/>
                    <a:gd name="T60" fmla="*/ 733 w 866"/>
                    <a:gd name="T61" fmla="*/ 802 h 1288"/>
                    <a:gd name="T62" fmla="*/ 707 w 866"/>
                    <a:gd name="T63" fmla="*/ 746 h 1288"/>
                    <a:gd name="T64" fmla="*/ 666 w 866"/>
                    <a:gd name="T65" fmla="*/ 672 h 1288"/>
                    <a:gd name="T66" fmla="*/ 627 w 866"/>
                    <a:gd name="T67" fmla="*/ 607 h 1288"/>
                    <a:gd name="T68" fmla="*/ 579 w 866"/>
                    <a:gd name="T69" fmla="*/ 537 h 1288"/>
                    <a:gd name="T70" fmla="*/ 504 w 866"/>
                    <a:gd name="T71" fmla="*/ 448 h 1288"/>
                    <a:gd name="T72" fmla="*/ 452 w 866"/>
                    <a:gd name="T73" fmla="*/ 385 h 1288"/>
                    <a:gd name="T74" fmla="*/ 376 w 866"/>
                    <a:gd name="T75" fmla="*/ 299 h 1288"/>
                    <a:gd name="T76" fmla="*/ 305 w 866"/>
                    <a:gd name="T77" fmla="*/ 237 h 1288"/>
                    <a:gd name="T78" fmla="*/ 235 w 866"/>
                    <a:gd name="T79" fmla="*/ 173 h 1288"/>
                    <a:gd name="T80" fmla="*/ 182 w 866"/>
                    <a:gd name="T81" fmla="*/ 127 h 1288"/>
                    <a:gd name="T82" fmla="*/ 126 w 866"/>
                    <a:gd name="T83" fmla="*/ 78 h 1288"/>
                    <a:gd name="T84" fmla="*/ 84 w 866"/>
                    <a:gd name="T85" fmla="*/ 45 h 1288"/>
                    <a:gd name="T86" fmla="*/ 42 w 866"/>
                    <a:gd name="T87" fmla="*/ 13 h 1288"/>
                    <a:gd name="T88" fmla="*/ 7 w 866"/>
                    <a:gd name="T89" fmla="*/ 0 h 1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866" h="1288">
                      <a:moveTo>
                        <a:pt x="7" y="0"/>
                      </a:moveTo>
                      <a:lnTo>
                        <a:pt x="0" y="26"/>
                      </a:lnTo>
                      <a:lnTo>
                        <a:pt x="0" y="82"/>
                      </a:lnTo>
                      <a:lnTo>
                        <a:pt x="4" y="149"/>
                      </a:lnTo>
                      <a:lnTo>
                        <a:pt x="11" y="202"/>
                      </a:lnTo>
                      <a:lnTo>
                        <a:pt x="21" y="272"/>
                      </a:lnTo>
                      <a:lnTo>
                        <a:pt x="35" y="354"/>
                      </a:lnTo>
                      <a:lnTo>
                        <a:pt x="56" y="439"/>
                      </a:lnTo>
                      <a:lnTo>
                        <a:pt x="98" y="547"/>
                      </a:lnTo>
                      <a:lnTo>
                        <a:pt x="161" y="670"/>
                      </a:lnTo>
                      <a:lnTo>
                        <a:pt x="231" y="771"/>
                      </a:lnTo>
                      <a:lnTo>
                        <a:pt x="315" y="878"/>
                      </a:lnTo>
                      <a:lnTo>
                        <a:pt x="392" y="960"/>
                      </a:lnTo>
                      <a:lnTo>
                        <a:pt x="452" y="1016"/>
                      </a:lnTo>
                      <a:lnTo>
                        <a:pt x="508" y="1068"/>
                      </a:lnTo>
                      <a:lnTo>
                        <a:pt x="567" y="1118"/>
                      </a:lnTo>
                      <a:lnTo>
                        <a:pt x="634" y="1168"/>
                      </a:lnTo>
                      <a:lnTo>
                        <a:pt x="679" y="1200"/>
                      </a:lnTo>
                      <a:lnTo>
                        <a:pt x="728" y="1228"/>
                      </a:lnTo>
                      <a:lnTo>
                        <a:pt x="782" y="1256"/>
                      </a:lnTo>
                      <a:lnTo>
                        <a:pt x="827" y="1282"/>
                      </a:lnTo>
                      <a:lnTo>
                        <a:pt x="855" y="1288"/>
                      </a:lnTo>
                      <a:lnTo>
                        <a:pt x="866" y="1270"/>
                      </a:lnTo>
                      <a:lnTo>
                        <a:pt x="863" y="1243"/>
                      </a:lnTo>
                      <a:lnTo>
                        <a:pt x="856" y="1213"/>
                      </a:lnTo>
                      <a:lnTo>
                        <a:pt x="845" y="1159"/>
                      </a:lnTo>
                      <a:lnTo>
                        <a:pt x="831" y="1089"/>
                      </a:lnTo>
                      <a:lnTo>
                        <a:pt x="813" y="1023"/>
                      </a:lnTo>
                      <a:lnTo>
                        <a:pt x="792" y="947"/>
                      </a:lnTo>
                      <a:lnTo>
                        <a:pt x="764" y="866"/>
                      </a:lnTo>
                      <a:lnTo>
                        <a:pt x="733" y="802"/>
                      </a:lnTo>
                      <a:lnTo>
                        <a:pt x="707" y="746"/>
                      </a:lnTo>
                      <a:lnTo>
                        <a:pt x="666" y="672"/>
                      </a:lnTo>
                      <a:lnTo>
                        <a:pt x="627" y="607"/>
                      </a:lnTo>
                      <a:lnTo>
                        <a:pt x="579" y="537"/>
                      </a:lnTo>
                      <a:lnTo>
                        <a:pt x="504" y="448"/>
                      </a:lnTo>
                      <a:lnTo>
                        <a:pt x="452" y="385"/>
                      </a:lnTo>
                      <a:lnTo>
                        <a:pt x="376" y="299"/>
                      </a:lnTo>
                      <a:lnTo>
                        <a:pt x="305" y="237"/>
                      </a:lnTo>
                      <a:lnTo>
                        <a:pt x="235" y="173"/>
                      </a:lnTo>
                      <a:lnTo>
                        <a:pt x="182" y="127"/>
                      </a:lnTo>
                      <a:lnTo>
                        <a:pt x="126" y="78"/>
                      </a:lnTo>
                      <a:lnTo>
                        <a:pt x="84" y="45"/>
                      </a:lnTo>
                      <a:lnTo>
                        <a:pt x="42" y="13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2" name="Group 225"/>
              <p:cNvGrpSpPr>
                <a:grpSpLocks/>
              </p:cNvGrpSpPr>
              <p:nvPr/>
            </p:nvGrpSpPr>
            <p:grpSpPr bwMode="auto">
              <a:xfrm>
                <a:off x="2315" y="770"/>
                <a:ext cx="126" cy="121"/>
                <a:chOff x="2315" y="770"/>
                <a:chExt cx="126" cy="121"/>
              </a:xfrm>
              <a:grpFill/>
            </p:grpSpPr>
            <p:sp>
              <p:nvSpPr>
                <p:cNvPr id="49" name="Freeform 226"/>
                <p:cNvSpPr>
                  <a:spLocks/>
                </p:cNvSpPr>
                <p:nvPr/>
              </p:nvSpPr>
              <p:spPr bwMode="auto">
                <a:xfrm>
                  <a:off x="2315" y="770"/>
                  <a:ext cx="121" cy="8"/>
                </a:xfrm>
                <a:custGeom>
                  <a:avLst/>
                  <a:gdLst>
                    <a:gd name="T0" fmla="*/ 0 w 851"/>
                    <a:gd name="T1" fmla="*/ 0 h 57"/>
                    <a:gd name="T2" fmla="*/ 851 w 851"/>
                    <a:gd name="T3" fmla="*/ 32 h 57"/>
                    <a:gd name="T4" fmla="*/ 844 w 851"/>
                    <a:gd name="T5" fmla="*/ 57 h 57"/>
                    <a:gd name="T6" fmla="*/ 3 w 851"/>
                    <a:gd name="T7" fmla="*/ 26 h 57"/>
                    <a:gd name="T8" fmla="*/ 0 w 851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1" h="57">
                      <a:moveTo>
                        <a:pt x="0" y="0"/>
                      </a:moveTo>
                      <a:lnTo>
                        <a:pt x="851" y="32"/>
                      </a:lnTo>
                      <a:lnTo>
                        <a:pt x="844" y="57"/>
                      </a:lnTo>
                      <a:lnTo>
                        <a:pt x="3" y="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0" name="Freeform 227"/>
                <p:cNvSpPr>
                  <a:spLocks/>
                </p:cNvSpPr>
                <p:nvPr/>
              </p:nvSpPr>
              <p:spPr bwMode="auto">
                <a:xfrm>
                  <a:off x="2398" y="794"/>
                  <a:ext cx="43" cy="97"/>
                </a:xfrm>
                <a:custGeom>
                  <a:avLst/>
                  <a:gdLst>
                    <a:gd name="T0" fmla="*/ 267 w 302"/>
                    <a:gd name="T1" fmla="*/ 13 h 673"/>
                    <a:gd name="T2" fmla="*/ 0 w 302"/>
                    <a:gd name="T3" fmla="*/ 657 h 673"/>
                    <a:gd name="T4" fmla="*/ 25 w 302"/>
                    <a:gd name="T5" fmla="*/ 673 h 673"/>
                    <a:gd name="T6" fmla="*/ 302 w 302"/>
                    <a:gd name="T7" fmla="*/ 0 h 673"/>
                    <a:gd name="T8" fmla="*/ 267 w 302"/>
                    <a:gd name="T9" fmla="*/ 13 h 6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2" h="673">
                      <a:moveTo>
                        <a:pt x="267" y="13"/>
                      </a:moveTo>
                      <a:lnTo>
                        <a:pt x="0" y="657"/>
                      </a:lnTo>
                      <a:lnTo>
                        <a:pt x="25" y="673"/>
                      </a:lnTo>
                      <a:lnTo>
                        <a:pt x="302" y="0"/>
                      </a:lnTo>
                      <a:lnTo>
                        <a:pt x="267" y="13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3" name="Group 228"/>
              <p:cNvGrpSpPr>
                <a:grpSpLocks/>
              </p:cNvGrpSpPr>
              <p:nvPr/>
            </p:nvGrpSpPr>
            <p:grpSpPr bwMode="auto">
              <a:xfrm>
                <a:off x="2413" y="772"/>
                <a:ext cx="51" cy="30"/>
                <a:chOff x="2413" y="772"/>
                <a:chExt cx="51" cy="30"/>
              </a:xfrm>
              <a:grpFill/>
            </p:grpSpPr>
            <p:sp>
              <p:nvSpPr>
                <p:cNvPr id="44" name="Freeform 229"/>
                <p:cNvSpPr>
                  <a:spLocks/>
                </p:cNvSpPr>
                <p:nvPr/>
              </p:nvSpPr>
              <p:spPr bwMode="auto">
                <a:xfrm>
                  <a:off x="2413" y="776"/>
                  <a:ext cx="36" cy="26"/>
                </a:xfrm>
                <a:custGeom>
                  <a:avLst/>
                  <a:gdLst>
                    <a:gd name="T0" fmla="*/ 187 w 250"/>
                    <a:gd name="T1" fmla="*/ 0 h 184"/>
                    <a:gd name="T2" fmla="*/ 11 w 250"/>
                    <a:gd name="T3" fmla="*/ 57 h 184"/>
                    <a:gd name="T4" fmla="*/ 4 w 250"/>
                    <a:gd name="T5" fmla="*/ 67 h 184"/>
                    <a:gd name="T6" fmla="*/ 0 w 250"/>
                    <a:gd name="T7" fmla="*/ 86 h 184"/>
                    <a:gd name="T8" fmla="*/ 2 w 250"/>
                    <a:gd name="T9" fmla="*/ 112 h 184"/>
                    <a:gd name="T10" fmla="*/ 5 w 250"/>
                    <a:gd name="T11" fmla="*/ 128 h 184"/>
                    <a:gd name="T12" fmla="*/ 15 w 250"/>
                    <a:gd name="T13" fmla="*/ 151 h 184"/>
                    <a:gd name="T14" fmla="*/ 33 w 250"/>
                    <a:gd name="T15" fmla="*/ 169 h 184"/>
                    <a:gd name="T16" fmla="*/ 57 w 250"/>
                    <a:gd name="T17" fmla="*/ 181 h 184"/>
                    <a:gd name="T18" fmla="*/ 71 w 250"/>
                    <a:gd name="T19" fmla="*/ 184 h 184"/>
                    <a:gd name="T20" fmla="*/ 85 w 250"/>
                    <a:gd name="T21" fmla="*/ 184 h 184"/>
                    <a:gd name="T22" fmla="*/ 250 w 250"/>
                    <a:gd name="T23" fmla="*/ 114 h 184"/>
                    <a:gd name="T24" fmla="*/ 218 w 250"/>
                    <a:gd name="T25" fmla="*/ 92 h 184"/>
                    <a:gd name="T26" fmla="*/ 201 w 250"/>
                    <a:gd name="T27" fmla="*/ 70 h 184"/>
                    <a:gd name="T28" fmla="*/ 187 w 250"/>
                    <a:gd name="T2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0" h="184">
                      <a:moveTo>
                        <a:pt x="187" y="0"/>
                      </a:moveTo>
                      <a:lnTo>
                        <a:pt x="11" y="57"/>
                      </a:lnTo>
                      <a:lnTo>
                        <a:pt x="4" y="67"/>
                      </a:lnTo>
                      <a:lnTo>
                        <a:pt x="0" y="86"/>
                      </a:lnTo>
                      <a:lnTo>
                        <a:pt x="2" y="112"/>
                      </a:lnTo>
                      <a:lnTo>
                        <a:pt x="5" y="128"/>
                      </a:lnTo>
                      <a:lnTo>
                        <a:pt x="15" y="151"/>
                      </a:lnTo>
                      <a:lnTo>
                        <a:pt x="33" y="169"/>
                      </a:lnTo>
                      <a:lnTo>
                        <a:pt x="57" y="181"/>
                      </a:lnTo>
                      <a:lnTo>
                        <a:pt x="71" y="184"/>
                      </a:lnTo>
                      <a:lnTo>
                        <a:pt x="85" y="184"/>
                      </a:lnTo>
                      <a:lnTo>
                        <a:pt x="250" y="114"/>
                      </a:lnTo>
                      <a:lnTo>
                        <a:pt x="218" y="92"/>
                      </a:lnTo>
                      <a:lnTo>
                        <a:pt x="201" y="70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5" name="Freeform 230"/>
                <p:cNvSpPr>
                  <a:spLocks/>
                </p:cNvSpPr>
                <p:nvPr/>
              </p:nvSpPr>
              <p:spPr bwMode="auto">
                <a:xfrm>
                  <a:off x="2434" y="772"/>
                  <a:ext cx="20" cy="25"/>
                </a:xfrm>
                <a:custGeom>
                  <a:avLst/>
                  <a:gdLst>
                    <a:gd name="T0" fmla="*/ 81 w 139"/>
                    <a:gd name="T1" fmla="*/ 25 h 173"/>
                    <a:gd name="T2" fmla="*/ 74 w 139"/>
                    <a:gd name="T3" fmla="*/ 15 h 173"/>
                    <a:gd name="T4" fmla="*/ 60 w 139"/>
                    <a:gd name="T5" fmla="*/ 5 h 173"/>
                    <a:gd name="T6" fmla="*/ 36 w 139"/>
                    <a:gd name="T7" fmla="*/ 0 h 173"/>
                    <a:gd name="T8" fmla="*/ 22 w 139"/>
                    <a:gd name="T9" fmla="*/ 2 h 173"/>
                    <a:gd name="T10" fmla="*/ 13 w 139"/>
                    <a:gd name="T11" fmla="*/ 12 h 173"/>
                    <a:gd name="T12" fmla="*/ 4 w 139"/>
                    <a:gd name="T13" fmla="*/ 25 h 173"/>
                    <a:gd name="T14" fmla="*/ 0 w 139"/>
                    <a:gd name="T15" fmla="*/ 46 h 173"/>
                    <a:gd name="T16" fmla="*/ 1 w 139"/>
                    <a:gd name="T17" fmla="*/ 58 h 173"/>
                    <a:gd name="T18" fmla="*/ 3 w 139"/>
                    <a:gd name="T19" fmla="*/ 74 h 173"/>
                    <a:gd name="T20" fmla="*/ 9 w 139"/>
                    <a:gd name="T21" fmla="*/ 97 h 173"/>
                    <a:gd name="T22" fmla="*/ 20 w 139"/>
                    <a:gd name="T23" fmla="*/ 116 h 173"/>
                    <a:gd name="T24" fmla="*/ 31 w 139"/>
                    <a:gd name="T25" fmla="*/ 133 h 173"/>
                    <a:gd name="T26" fmla="*/ 44 w 139"/>
                    <a:gd name="T27" fmla="*/ 147 h 173"/>
                    <a:gd name="T28" fmla="*/ 58 w 139"/>
                    <a:gd name="T29" fmla="*/ 160 h 173"/>
                    <a:gd name="T30" fmla="*/ 76 w 139"/>
                    <a:gd name="T31" fmla="*/ 167 h 173"/>
                    <a:gd name="T32" fmla="*/ 97 w 139"/>
                    <a:gd name="T33" fmla="*/ 173 h 173"/>
                    <a:gd name="T34" fmla="*/ 114 w 139"/>
                    <a:gd name="T35" fmla="*/ 173 h 173"/>
                    <a:gd name="T36" fmla="*/ 130 w 139"/>
                    <a:gd name="T37" fmla="*/ 164 h 173"/>
                    <a:gd name="T38" fmla="*/ 137 w 139"/>
                    <a:gd name="T39" fmla="*/ 151 h 173"/>
                    <a:gd name="T40" fmla="*/ 139 w 139"/>
                    <a:gd name="T41" fmla="*/ 132 h 173"/>
                    <a:gd name="T42" fmla="*/ 134 w 139"/>
                    <a:gd name="T43" fmla="*/ 111 h 173"/>
                    <a:gd name="T44" fmla="*/ 123 w 139"/>
                    <a:gd name="T45" fmla="*/ 82 h 173"/>
                    <a:gd name="T46" fmla="*/ 99 w 139"/>
                    <a:gd name="T47" fmla="*/ 46 h 173"/>
                    <a:gd name="T48" fmla="*/ 81 w 139"/>
                    <a:gd name="T49" fmla="*/ 25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9" h="173">
                      <a:moveTo>
                        <a:pt x="81" y="25"/>
                      </a:moveTo>
                      <a:lnTo>
                        <a:pt x="74" y="15"/>
                      </a:lnTo>
                      <a:lnTo>
                        <a:pt x="60" y="5"/>
                      </a:lnTo>
                      <a:lnTo>
                        <a:pt x="36" y="0"/>
                      </a:lnTo>
                      <a:lnTo>
                        <a:pt x="22" y="2"/>
                      </a:lnTo>
                      <a:lnTo>
                        <a:pt x="13" y="12"/>
                      </a:lnTo>
                      <a:lnTo>
                        <a:pt x="4" y="25"/>
                      </a:lnTo>
                      <a:lnTo>
                        <a:pt x="0" y="46"/>
                      </a:lnTo>
                      <a:lnTo>
                        <a:pt x="1" y="58"/>
                      </a:lnTo>
                      <a:lnTo>
                        <a:pt x="3" y="74"/>
                      </a:lnTo>
                      <a:lnTo>
                        <a:pt x="9" y="97"/>
                      </a:lnTo>
                      <a:lnTo>
                        <a:pt x="20" y="116"/>
                      </a:lnTo>
                      <a:lnTo>
                        <a:pt x="31" y="133"/>
                      </a:lnTo>
                      <a:lnTo>
                        <a:pt x="44" y="147"/>
                      </a:lnTo>
                      <a:lnTo>
                        <a:pt x="58" y="160"/>
                      </a:lnTo>
                      <a:lnTo>
                        <a:pt x="76" y="167"/>
                      </a:lnTo>
                      <a:lnTo>
                        <a:pt x="97" y="173"/>
                      </a:lnTo>
                      <a:lnTo>
                        <a:pt x="114" y="173"/>
                      </a:lnTo>
                      <a:lnTo>
                        <a:pt x="130" y="164"/>
                      </a:lnTo>
                      <a:lnTo>
                        <a:pt x="137" y="151"/>
                      </a:lnTo>
                      <a:lnTo>
                        <a:pt x="139" y="132"/>
                      </a:lnTo>
                      <a:lnTo>
                        <a:pt x="134" y="111"/>
                      </a:lnTo>
                      <a:lnTo>
                        <a:pt x="123" y="82"/>
                      </a:lnTo>
                      <a:lnTo>
                        <a:pt x="99" y="46"/>
                      </a:lnTo>
                      <a:lnTo>
                        <a:pt x="81" y="25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6" name="Freeform 231"/>
                <p:cNvSpPr>
                  <a:spLocks/>
                </p:cNvSpPr>
                <p:nvPr/>
              </p:nvSpPr>
              <p:spPr bwMode="auto">
                <a:xfrm>
                  <a:off x="2439" y="774"/>
                  <a:ext cx="25" cy="17"/>
                </a:xfrm>
                <a:custGeom>
                  <a:avLst/>
                  <a:gdLst>
                    <a:gd name="T0" fmla="*/ 13 w 171"/>
                    <a:gd name="T1" fmla="*/ 27 h 123"/>
                    <a:gd name="T2" fmla="*/ 120 w 171"/>
                    <a:gd name="T3" fmla="*/ 3 h 123"/>
                    <a:gd name="T4" fmla="*/ 146 w 171"/>
                    <a:gd name="T5" fmla="*/ 0 h 123"/>
                    <a:gd name="T6" fmla="*/ 164 w 171"/>
                    <a:gd name="T7" fmla="*/ 3 h 123"/>
                    <a:gd name="T8" fmla="*/ 169 w 171"/>
                    <a:gd name="T9" fmla="*/ 9 h 123"/>
                    <a:gd name="T10" fmla="*/ 171 w 171"/>
                    <a:gd name="T11" fmla="*/ 22 h 123"/>
                    <a:gd name="T12" fmla="*/ 164 w 171"/>
                    <a:gd name="T13" fmla="*/ 41 h 123"/>
                    <a:gd name="T14" fmla="*/ 64 w 171"/>
                    <a:gd name="T15" fmla="*/ 123 h 123"/>
                    <a:gd name="T16" fmla="*/ 50 w 171"/>
                    <a:gd name="T17" fmla="*/ 122 h 123"/>
                    <a:gd name="T18" fmla="*/ 34 w 171"/>
                    <a:gd name="T19" fmla="*/ 116 h 123"/>
                    <a:gd name="T20" fmla="*/ 22 w 171"/>
                    <a:gd name="T21" fmla="*/ 106 h 123"/>
                    <a:gd name="T22" fmla="*/ 8 w 171"/>
                    <a:gd name="T23" fmla="*/ 90 h 123"/>
                    <a:gd name="T24" fmla="*/ 1 w 171"/>
                    <a:gd name="T25" fmla="*/ 74 h 123"/>
                    <a:gd name="T26" fmla="*/ 0 w 171"/>
                    <a:gd name="T27" fmla="*/ 56 h 123"/>
                    <a:gd name="T28" fmla="*/ 5 w 171"/>
                    <a:gd name="T29" fmla="*/ 40 h 123"/>
                    <a:gd name="T30" fmla="*/ 13 w 171"/>
                    <a:gd name="T31" fmla="*/ 27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1" h="123">
                      <a:moveTo>
                        <a:pt x="13" y="27"/>
                      </a:moveTo>
                      <a:lnTo>
                        <a:pt x="120" y="3"/>
                      </a:lnTo>
                      <a:lnTo>
                        <a:pt x="146" y="0"/>
                      </a:lnTo>
                      <a:lnTo>
                        <a:pt x="164" y="3"/>
                      </a:lnTo>
                      <a:lnTo>
                        <a:pt x="169" y="9"/>
                      </a:lnTo>
                      <a:lnTo>
                        <a:pt x="171" y="22"/>
                      </a:lnTo>
                      <a:lnTo>
                        <a:pt x="164" y="41"/>
                      </a:lnTo>
                      <a:lnTo>
                        <a:pt x="64" y="123"/>
                      </a:lnTo>
                      <a:lnTo>
                        <a:pt x="50" y="122"/>
                      </a:lnTo>
                      <a:lnTo>
                        <a:pt x="34" y="116"/>
                      </a:lnTo>
                      <a:lnTo>
                        <a:pt x="22" y="106"/>
                      </a:lnTo>
                      <a:lnTo>
                        <a:pt x="8" y="90"/>
                      </a:lnTo>
                      <a:lnTo>
                        <a:pt x="1" y="74"/>
                      </a:lnTo>
                      <a:lnTo>
                        <a:pt x="0" y="56"/>
                      </a:lnTo>
                      <a:lnTo>
                        <a:pt x="5" y="40"/>
                      </a:ln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7" name="Freeform 232"/>
                <p:cNvSpPr>
                  <a:spLocks/>
                </p:cNvSpPr>
                <p:nvPr/>
              </p:nvSpPr>
              <p:spPr bwMode="auto">
                <a:xfrm>
                  <a:off x="2421" y="782"/>
                  <a:ext cx="10" cy="18"/>
                </a:xfrm>
                <a:custGeom>
                  <a:avLst/>
                  <a:gdLst>
                    <a:gd name="T0" fmla="*/ 4 w 73"/>
                    <a:gd name="T1" fmla="*/ 0 h 124"/>
                    <a:gd name="T2" fmla="*/ 0 w 73"/>
                    <a:gd name="T3" fmla="*/ 20 h 124"/>
                    <a:gd name="T4" fmla="*/ 0 w 73"/>
                    <a:gd name="T5" fmla="*/ 37 h 124"/>
                    <a:gd name="T6" fmla="*/ 5 w 73"/>
                    <a:gd name="T7" fmla="*/ 60 h 124"/>
                    <a:gd name="T8" fmla="*/ 11 w 73"/>
                    <a:gd name="T9" fmla="*/ 78 h 124"/>
                    <a:gd name="T10" fmla="*/ 26 w 73"/>
                    <a:gd name="T11" fmla="*/ 96 h 124"/>
                    <a:gd name="T12" fmla="*/ 40 w 73"/>
                    <a:gd name="T13" fmla="*/ 108 h 124"/>
                    <a:gd name="T14" fmla="*/ 51 w 73"/>
                    <a:gd name="T15" fmla="*/ 114 h 124"/>
                    <a:gd name="T16" fmla="*/ 61 w 73"/>
                    <a:gd name="T17" fmla="*/ 118 h 124"/>
                    <a:gd name="T18" fmla="*/ 73 w 73"/>
                    <a:gd name="T19" fmla="*/ 124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3" h="124">
                      <a:moveTo>
                        <a:pt x="4" y="0"/>
                      </a:moveTo>
                      <a:lnTo>
                        <a:pt x="0" y="20"/>
                      </a:lnTo>
                      <a:lnTo>
                        <a:pt x="0" y="37"/>
                      </a:lnTo>
                      <a:lnTo>
                        <a:pt x="5" y="60"/>
                      </a:lnTo>
                      <a:lnTo>
                        <a:pt x="11" y="78"/>
                      </a:lnTo>
                      <a:lnTo>
                        <a:pt x="26" y="96"/>
                      </a:lnTo>
                      <a:lnTo>
                        <a:pt x="40" y="108"/>
                      </a:lnTo>
                      <a:lnTo>
                        <a:pt x="51" y="114"/>
                      </a:lnTo>
                      <a:lnTo>
                        <a:pt x="61" y="118"/>
                      </a:lnTo>
                      <a:lnTo>
                        <a:pt x="73" y="12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8" name="Freeform 233"/>
                <p:cNvSpPr>
                  <a:spLocks/>
                </p:cNvSpPr>
                <p:nvPr/>
              </p:nvSpPr>
              <p:spPr bwMode="auto">
                <a:xfrm>
                  <a:off x="2427" y="780"/>
                  <a:ext cx="11" cy="18"/>
                </a:xfrm>
                <a:custGeom>
                  <a:avLst/>
                  <a:gdLst>
                    <a:gd name="T0" fmla="*/ 5 w 74"/>
                    <a:gd name="T1" fmla="*/ 0 h 124"/>
                    <a:gd name="T2" fmla="*/ 0 w 74"/>
                    <a:gd name="T3" fmla="*/ 20 h 124"/>
                    <a:gd name="T4" fmla="*/ 0 w 74"/>
                    <a:gd name="T5" fmla="*/ 38 h 124"/>
                    <a:gd name="T6" fmla="*/ 6 w 74"/>
                    <a:gd name="T7" fmla="*/ 60 h 124"/>
                    <a:gd name="T8" fmla="*/ 12 w 74"/>
                    <a:gd name="T9" fmla="*/ 79 h 124"/>
                    <a:gd name="T10" fmla="*/ 27 w 74"/>
                    <a:gd name="T11" fmla="*/ 95 h 124"/>
                    <a:gd name="T12" fmla="*/ 41 w 74"/>
                    <a:gd name="T13" fmla="*/ 108 h 124"/>
                    <a:gd name="T14" fmla="*/ 51 w 74"/>
                    <a:gd name="T15" fmla="*/ 114 h 124"/>
                    <a:gd name="T16" fmla="*/ 62 w 74"/>
                    <a:gd name="T17" fmla="*/ 119 h 124"/>
                    <a:gd name="T18" fmla="*/ 74 w 74"/>
                    <a:gd name="T19" fmla="*/ 124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4" h="124">
                      <a:moveTo>
                        <a:pt x="5" y="0"/>
                      </a:moveTo>
                      <a:lnTo>
                        <a:pt x="0" y="20"/>
                      </a:lnTo>
                      <a:lnTo>
                        <a:pt x="0" y="38"/>
                      </a:lnTo>
                      <a:lnTo>
                        <a:pt x="6" y="60"/>
                      </a:lnTo>
                      <a:lnTo>
                        <a:pt x="12" y="79"/>
                      </a:lnTo>
                      <a:lnTo>
                        <a:pt x="27" y="95"/>
                      </a:lnTo>
                      <a:lnTo>
                        <a:pt x="41" y="108"/>
                      </a:lnTo>
                      <a:lnTo>
                        <a:pt x="51" y="114"/>
                      </a:lnTo>
                      <a:lnTo>
                        <a:pt x="62" y="119"/>
                      </a:lnTo>
                      <a:lnTo>
                        <a:pt x="74" y="124"/>
                      </a:lnTo>
                    </a:path>
                  </a:pathLst>
                </a:custGeom>
                <a:grp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zh-CN" altLang="en-US" sz="1400" b="1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91" name="Line 234"/>
            <p:cNvSpPr>
              <a:spLocks noChangeShapeType="1"/>
            </p:cNvSpPr>
            <p:nvPr/>
          </p:nvSpPr>
          <p:spPr bwMode="auto">
            <a:xfrm>
              <a:off x="4834083" y="1928124"/>
              <a:ext cx="264232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2" name="Picture 235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704" y="1431986"/>
              <a:ext cx="328834" cy="23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93" name="Picture 236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305" y="1431986"/>
              <a:ext cx="328834" cy="23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94" name="Picture 240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357" y="1431986"/>
              <a:ext cx="328834" cy="23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95" name="Line 241"/>
            <p:cNvSpPr>
              <a:spLocks noChangeShapeType="1"/>
            </p:cNvSpPr>
            <p:nvPr/>
          </p:nvSpPr>
          <p:spPr bwMode="auto">
            <a:xfrm>
              <a:off x="4834083" y="2709112"/>
              <a:ext cx="264232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6" name="Picture 242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704" y="2212974"/>
              <a:ext cx="328834" cy="23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97" name="Picture 24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305" y="2212974"/>
              <a:ext cx="328834" cy="23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98" name="Picture 247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357" y="2212974"/>
              <a:ext cx="328834" cy="23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99" name="Picture 248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1505" y="2211409"/>
              <a:ext cx="328834" cy="23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100" name="AutoShape 250"/>
            <p:cNvSpPr>
              <a:spLocks noChangeArrowheads="1"/>
            </p:cNvSpPr>
            <p:nvPr/>
          </p:nvSpPr>
          <p:spPr bwMode="auto">
            <a:xfrm>
              <a:off x="3248169" y="2496257"/>
              <a:ext cx="335308" cy="383451"/>
            </a:xfrm>
            <a:prstGeom prst="cube">
              <a:avLst>
                <a:gd name="adj" fmla="val 25000"/>
              </a:avLst>
            </a:prstGeom>
            <a:solidFill>
              <a:srgbClr val="00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AutoShape 251"/>
            <p:cNvSpPr>
              <a:spLocks noChangeArrowheads="1"/>
            </p:cNvSpPr>
            <p:nvPr/>
          </p:nvSpPr>
          <p:spPr bwMode="auto">
            <a:xfrm>
              <a:off x="2837773" y="3205252"/>
              <a:ext cx="335307" cy="383450"/>
            </a:xfrm>
            <a:prstGeom prst="cube">
              <a:avLst>
                <a:gd name="adj" fmla="val 25000"/>
              </a:avLst>
            </a:prstGeom>
            <a:solidFill>
              <a:srgbClr val="00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AutoShape 252"/>
            <p:cNvSpPr>
              <a:spLocks noChangeArrowheads="1"/>
            </p:cNvSpPr>
            <p:nvPr/>
          </p:nvSpPr>
          <p:spPr bwMode="auto">
            <a:xfrm>
              <a:off x="2896031" y="1643276"/>
              <a:ext cx="335308" cy="383450"/>
            </a:xfrm>
            <a:prstGeom prst="cube">
              <a:avLst>
                <a:gd name="adj" fmla="val 25000"/>
              </a:avLst>
            </a:prstGeom>
            <a:solidFill>
              <a:srgbClr val="00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kumimoji="1" lang="en-US" altLang="zh-CN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" name="Text Box 253"/>
            <p:cNvSpPr txBox="1">
              <a:spLocks noChangeArrowheads="1"/>
            </p:cNvSpPr>
            <p:nvPr/>
          </p:nvSpPr>
          <p:spPr bwMode="auto">
            <a:xfrm>
              <a:off x="1639006" y="1228634"/>
              <a:ext cx="1397861" cy="42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高带宽光纤</a:t>
              </a:r>
            </a:p>
          </p:txBody>
        </p:sp>
        <p:sp>
          <p:nvSpPr>
            <p:cNvPr id="104" name="Line 254"/>
            <p:cNvSpPr>
              <a:spLocks noChangeShapeType="1"/>
            </p:cNvSpPr>
            <p:nvPr/>
          </p:nvSpPr>
          <p:spPr bwMode="auto">
            <a:xfrm>
              <a:off x="3835927" y="1928124"/>
              <a:ext cx="264104" cy="338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" name="Line 255"/>
            <p:cNvSpPr>
              <a:spLocks noChangeShapeType="1"/>
            </p:cNvSpPr>
            <p:nvPr/>
          </p:nvSpPr>
          <p:spPr bwMode="auto">
            <a:xfrm>
              <a:off x="2322513" y="3993381"/>
              <a:ext cx="2335501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Line 256"/>
            <p:cNvSpPr>
              <a:spLocks noChangeShapeType="1"/>
            </p:cNvSpPr>
            <p:nvPr/>
          </p:nvSpPr>
          <p:spPr bwMode="auto">
            <a:xfrm>
              <a:off x="4658013" y="3993381"/>
              <a:ext cx="311227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" name="Text Box 257"/>
            <p:cNvSpPr txBox="1">
              <a:spLocks noChangeArrowheads="1"/>
            </p:cNvSpPr>
            <p:nvPr/>
          </p:nvSpPr>
          <p:spPr bwMode="auto">
            <a:xfrm>
              <a:off x="5719605" y="3936601"/>
              <a:ext cx="1251900" cy="42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同轴电缆</a:t>
              </a:r>
            </a:p>
          </p:txBody>
        </p:sp>
        <p:sp>
          <p:nvSpPr>
            <p:cNvPr id="108" name="Text Box 258"/>
            <p:cNvSpPr txBox="1">
              <a:spLocks noChangeArrowheads="1"/>
            </p:cNvSpPr>
            <p:nvPr/>
          </p:nvSpPr>
          <p:spPr bwMode="auto">
            <a:xfrm>
              <a:off x="3154067" y="3946909"/>
              <a:ext cx="724383" cy="42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1200" b="1" dirty="0">
                  <a:solidFill>
                    <a:srgbClr val="CC00CC"/>
                  </a:solidFill>
                  <a:latin typeface="微软雅黑" pitchFamily="34" charset="-122"/>
                  <a:ea typeface="微软雅黑" pitchFamily="34" charset="-122"/>
                </a:rPr>
                <a:t>光纤</a:t>
              </a:r>
            </a:p>
          </p:txBody>
        </p:sp>
        <p:sp>
          <p:nvSpPr>
            <p:cNvPr id="109" name="Line 259"/>
            <p:cNvSpPr>
              <a:spLocks noChangeShapeType="1"/>
            </p:cNvSpPr>
            <p:nvPr/>
          </p:nvSpPr>
          <p:spPr bwMode="auto">
            <a:xfrm>
              <a:off x="4658013" y="3850959"/>
              <a:ext cx="0" cy="2848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523151" y="1431986"/>
              <a:ext cx="586511" cy="256139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ctr"/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2" name="矩形 111"/>
          <p:cNvSpPr/>
          <p:nvPr/>
        </p:nvSpPr>
        <p:spPr>
          <a:xfrm>
            <a:off x="3562221" y="4268894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HFC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网的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结构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93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HFC </a:t>
            </a:r>
            <a:r>
              <a:rPr lang="zh-CN" altLang="en-US" dirty="0"/>
              <a:t>网具有双向传输功能，扩展了传输频带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56963" y="1041663"/>
            <a:ext cx="8048776" cy="2255520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Line 16"/>
          <p:cNvSpPr>
            <a:spLocks noChangeShapeType="1"/>
          </p:cNvSpPr>
          <p:nvPr/>
        </p:nvSpPr>
        <p:spPr bwMode="auto">
          <a:xfrm>
            <a:off x="2321954" y="1564432"/>
            <a:ext cx="4454728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3852066" y="1192296"/>
            <a:ext cx="1107997" cy="36874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b="1" dirty="0">
                <a:solidFill>
                  <a:srgbClr val="CC00CC"/>
                </a:solidFill>
              </a:rPr>
              <a:t>下行信道</a:t>
            </a: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218318" y="1775070"/>
            <a:ext cx="727624" cy="997544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6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1291193" y="1961860"/>
            <a:ext cx="690297" cy="53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上行</a:t>
            </a:r>
          </a:p>
          <a:p>
            <a:pPr algn="l">
              <a:lnSpc>
                <a:spcPct val="90000"/>
              </a:lnSpc>
            </a:pPr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信道</a:t>
            </a: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1074010" y="2791515"/>
            <a:ext cx="6205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</a:rPr>
              <a:t>5      </a:t>
            </a:r>
            <a:r>
              <a:rPr kumimoji="1" lang="en-US" altLang="zh-CN" sz="1400" b="1" dirty="0" smtClean="0">
                <a:latin typeface="微软雅黑" pitchFamily="34" charset="-122"/>
                <a:ea typeface="微软雅黑" pitchFamily="34" charset="-122"/>
              </a:rPr>
              <a:t>    65    87                                                                                 1000</a:t>
            </a:r>
            <a:endParaRPr kumimoji="1" lang="en-US" altLang="zh-CN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2310473" y="1775070"/>
            <a:ext cx="4411674" cy="997544"/>
          </a:xfrm>
          <a:prstGeom prst="rect">
            <a:avLst/>
          </a:prstGeom>
          <a:solidFill>
            <a:srgbClr val="00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16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2696821" y="2135405"/>
            <a:ext cx="36727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1600" b="1" dirty="0">
                <a:latin typeface="微软雅黑" pitchFamily="34" charset="-122"/>
                <a:ea typeface="微软雅黑" pitchFamily="34" charset="-122"/>
              </a:rPr>
              <a:t>调频广播、模拟和数字电视、数据业务</a:t>
            </a: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7377145" y="2792066"/>
            <a:ext cx="11095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1400" b="1" dirty="0">
                <a:latin typeface="微软雅黑" pitchFamily="34" charset="-122"/>
                <a:ea typeface="微软雅黑" pitchFamily="34" charset="-122"/>
              </a:rPr>
              <a:t>频率</a:t>
            </a:r>
            <a:r>
              <a:rPr kumimoji="1" lang="en-US" altLang="zh-CN" sz="1400" b="1" dirty="0">
                <a:latin typeface="微软雅黑" pitchFamily="34" charset="-122"/>
                <a:ea typeface="微软雅黑" pitchFamily="34" charset="-122"/>
              </a:rPr>
              <a:t>(MHz)</a:t>
            </a:r>
          </a:p>
        </p:txBody>
      </p:sp>
      <p:sp>
        <p:nvSpPr>
          <p:cNvPr id="15" name="Line 24"/>
          <p:cNvSpPr>
            <a:spLocks noChangeShapeType="1"/>
          </p:cNvSpPr>
          <p:nvPr/>
        </p:nvSpPr>
        <p:spPr bwMode="auto">
          <a:xfrm>
            <a:off x="855223" y="2772613"/>
            <a:ext cx="672945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00" b="1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26080" y="3344500"/>
            <a:ext cx="305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我国的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HFC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网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的频带划分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机顶</a:t>
            </a:r>
            <a:r>
              <a:rPr lang="zh-CN" altLang="en-US" dirty="0" smtClean="0">
                <a:solidFill>
                  <a:srgbClr val="C00000"/>
                </a:solidFill>
              </a:rPr>
              <a:t>盒</a:t>
            </a:r>
            <a:r>
              <a:rPr lang="zh-CN" altLang="en-US" dirty="0" smtClean="0"/>
              <a:t>（</a:t>
            </a:r>
            <a:r>
              <a:rPr lang="en-US" altLang="zh-CN" dirty="0"/>
              <a:t>set-top box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pPr lvl="1"/>
            <a:r>
              <a:rPr lang="zh-CN" altLang="en-US" dirty="0"/>
              <a:t>连接在同轴电缆和用户的电视机</a:t>
            </a:r>
            <a:r>
              <a:rPr lang="zh-CN" altLang="en-US" dirty="0" smtClean="0"/>
              <a:t>之间。</a:t>
            </a:r>
            <a:endParaRPr lang="en-US" altLang="zh-CN" dirty="0" smtClean="0"/>
          </a:p>
          <a:p>
            <a:pPr lvl="1"/>
            <a:r>
              <a:rPr lang="zh-CN" altLang="en-US" dirty="0"/>
              <a:t>使现有的模拟电视机能够接收数字电视</a:t>
            </a:r>
            <a:r>
              <a:rPr lang="zh-CN" altLang="en-US" dirty="0" smtClean="0"/>
              <a:t>信号。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C00000"/>
                </a:solidFill>
              </a:rPr>
              <a:t>电缆调制解调器</a:t>
            </a:r>
            <a:r>
              <a:rPr lang="zh-CN" altLang="en-US" dirty="0"/>
              <a:t>（</a:t>
            </a:r>
            <a:r>
              <a:rPr lang="en-US" altLang="zh-CN" dirty="0"/>
              <a:t>cable modem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将用户计算机</a:t>
            </a:r>
            <a:r>
              <a:rPr lang="zh-CN" altLang="en-US" dirty="0"/>
              <a:t>接入</a:t>
            </a:r>
            <a:r>
              <a:rPr lang="zh-CN" altLang="en-US" dirty="0" smtClean="0"/>
              <a:t>互联网。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上行信道中传送交互数字电视所需的一些</a:t>
            </a:r>
            <a:r>
              <a:rPr lang="zh-CN" altLang="en-US" dirty="0" smtClean="0"/>
              <a:t>信息。</a:t>
            </a:r>
            <a:endParaRPr lang="en-US" altLang="zh-CN" dirty="0" smtClean="0"/>
          </a:p>
          <a:p>
            <a:pPr lvl="1"/>
            <a:r>
              <a:rPr lang="zh-CN" altLang="en-US" dirty="0"/>
              <a:t>不需要成对使用，而只需安装在用户端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复杂，必须</a:t>
            </a:r>
            <a:r>
              <a:rPr lang="zh-CN" altLang="en-US" dirty="0"/>
              <a:t>解决共享信道中可能出现的冲突问题。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机顶盒与电缆调制解调器（</a:t>
            </a:r>
            <a:r>
              <a:rPr lang="en-US" altLang="zh-CN" dirty="0"/>
              <a:t>set-top box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6501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2.6.3  </a:t>
            </a:r>
            <a:r>
              <a:rPr lang="en-US" altLang="zh-CN" dirty="0" err="1" smtClean="0"/>
              <a:t>FTTx</a:t>
            </a:r>
            <a:r>
              <a:rPr lang="en-US" altLang="zh-CN" dirty="0" smtClean="0"/>
              <a:t> </a:t>
            </a:r>
            <a:r>
              <a:rPr lang="zh-CN" altLang="en-US" dirty="0" smtClean="0"/>
              <a:t>技术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代表多种宽带光纤接入方式。</a:t>
            </a:r>
          </a:p>
          <a:p>
            <a:r>
              <a:rPr lang="en-US" altLang="zh-CN" dirty="0" err="1">
                <a:solidFill>
                  <a:srgbClr val="C00000"/>
                </a:solidFill>
              </a:rPr>
              <a:t>FTTx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表示 </a:t>
            </a:r>
            <a:r>
              <a:rPr lang="en-US" altLang="zh-CN" dirty="0"/>
              <a:t>Fiber To The…</a:t>
            </a:r>
            <a:r>
              <a:rPr lang="zh-CN" altLang="en-US" dirty="0"/>
              <a:t>（光纤到</a:t>
            </a:r>
            <a:r>
              <a:rPr lang="en-US" altLang="zh-CN" dirty="0"/>
              <a:t>…</a:t>
            </a:r>
            <a:r>
              <a:rPr lang="zh-CN" altLang="en-US" dirty="0"/>
              <a:t>），例如：</a:t>
            </a:r>
          </a:p>
          <a:p>
            <a:pPr lvl="1"/>
            <a:r>
              <a:rPr lang="zh-CN" altLang="en-US" dirty="0"/>
              <a:t>光纤到户 </a:t>
            </a:r>
            <a:r>
              <a:rPr lang="en-US" altLang="zh-CN" dirty="0"/>
              <a:t>FTTH (Fiber To The Home)</a:t>
            </a:r>
            <a:r>
              <a:rPr lang="zh-CN" altLang="en-US" dirty="0" smtClean="0"/>
              <a:t>：在</a:t>
            </a:r>
            <a:r>
              <a:rPr lang="zh-CN" altLang="en-US" dirty="0"/>
              <a:t>光纤进入用户的家门后，才把光信号转换为电信号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光纤</a:t>
            </a:r>
            <a:r>
              <a:rPr lang="zh-CN" altLang="en-US" dirty="0"/>
              <a:t>到大楼 </a:t>
            </a:r>
            <a:r>
              <a:rPr lang="en-US" altLang="zh-CN" dirty="0"/>
              <a:t>FTTB (Fiber To The Building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pPr lvl="1"/>
            <a:r>
              <a:rPr lang="zh-CN" altLang="en-US" dirty="0" smtClean="0"/>
              <a:t>光纤到路边 </a:t>
            </a:r>
            <a:r>
              <a:rPr lang="en-US" altLang="zh-CN" dirty="0" smtClean="0"/>
              <a:t>FTTC (Fiber To The Curb)</a:t>
            </a:r>
          </a:p>
          <a:p>
            <a:pPr lvl="1"/>
            <a:r>
              <a:rPr lang="zh-CN" altLang="en-US" dirty="0"/>
              <a:t>光纤到</a:t>
            </a:r>
            <a:r>
              <a:rPr lang="zh-CN" altLang="en-US" dirty="0" smtClean="0"/>
              <a:t>小区 </a:t>
            </a:r>
            <a:r>
              <a:rPr lang="en-US" altLang="zh-CN" dirty="0" smtClean="0"/>
              <a:t>FTTZ </a:t>
            </a:r>
            <a:r>
              <a:rPr lang="en-US" altLang="zh-CN" dirty="0"/>
              <a:t>(Fiber To The </a:t>
            </a:r>
            <a:r>
              <a:rPr lang="en-US" altLang="zh-CN" dirty="0" smtClean="0"/>
              <a:t>Zone)</a:t>
            </a:r>
          </a:p>
          <a:p>
            <a:pPr lvl="1"/>
            <a:r>
              <a:rPr lang="zh-CN" altLang="en-US" dirty="0" smtClean="0"/>
              <a:t>光纤</a:t>
            </a:r>
            <a:r>
              <a:rPr lang="zh-CN" altLang="en-US" dirty="0"/>
              <a:t>到</a:t>
            </a:r>
            <a:r>
              <a:rPr lang="zh-CN" altLang="en-US" dirty="0" smtClean="0"/>
              <a:t>办公室 </a:t>
            </a:r>
            <a:r>
              <a:rPr lang="en-US" altLang="zh-CN" dirty="0" smtClean="0"/>
              <a:t>FTTO</a:t>
            </a:r>
            <a:r>
              <a:rPr lang="en-US" altLang="zh-CN" dirty="0"/>
              <a:t> (Fiber To The </a:t>
            </a:r>
            <a:r>
              <a:rPr lang="en-US" altLang="zh-CN" dirty="0" smtClean="0"/>
              <a:t>Office)</a:t>
            </a:r>
          </a:p>
          <a:p>
            <a:pPr lvl="1"/>
            <a:r>
              <a:rPr lang="zh-CN" altLang="en-US" dirty="0" smtClean="0"/>
              <a:t>光纤</a:t>
            </a:r>
            <a:r>
              <a:rPr lang="zh-CN" altLang="en-US" dirty="0"/>
              <a:t>到</a:t>
            </a:r>
            <a:r>
              <a:rPr lang="zh-CN" altLang="en-US" dirty="0" smtClean="0"/>
              <a:t>桌面 </a:t>
            </a:r>
            <a:r>
              <a:rPr lang="en-US" altLang="zh-CN" dirty="0" smtClean="0"/>
              <a:t>FTTD </a:t>
            </a:r>
            <a:r>
              <a:rPr lang="en-US" altLang="zh-CN" dirty="0"/>
              <a:t>(Fiber To The </a:t>
            </a:r>
            <a:r>
              <a:rPr lang="en-US" altLang="zh-CN" dirty="0" smtClean="0"/>
              <a:t>Desk) </a:t>
            </a:r>
            <a:r>
              <a:rPr lang="zh-CN" altLang="en-US" dirty="0" smtClean="0"/>
              <a:t>等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774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主题2">
  <a:themeElements>
    <a:clrScheme name="1_主题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主题2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主题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主题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主题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主题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主题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主题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主题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3436</TotalTime>
  <Words>8155</Words>
  <Application>Microsoft Office PowerPoint</Application>
  <PresentationFormat>全屏显示(16:9)</PresentationFormat>
  <Paragraphs>1707</Paragraphs>
  <Slides>101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101</vt:i4>
      </vt:variant>
    </vt:vector>
  </HeadingPairs>
  <TitlesOfParts>
    <vt:vector size="127" baseType="lpstr">
      <vt:lpstr>Comic Sans MS</vt:lpstr>
      <vt:lpstr>黑体</vt:lpstr>
      <vt:lpstr>ZapfDingbats</vt:lpstr>
      <vt:lpstr>Times New Roman</vt:lpstr>
      <vt:lpstr>仿宋</vt:lpstr>
      <vt:lpstr>Wingdings</vt:lpstr>
      <vt:lpstr>微软雅黑</vt:lpstr>
      <vt:lpstr>Tahoma</vt:lpstr>
      <vt:lpstr>Calibri</vt:lpstr>
      <vt:lpstr>Symbol</vt:lpstr>
      <vt:lpstr>微软雅黑</vt:lpstr>
      <vt:lpstr>Arial</vt:lpstr>
      <vt:lpstr>Arial Rounded MT Bold</vt:lpstr>
      <vt:lpstr>Wingdings 2</vt:lpstr>
      <vt:lpstr>宋体</vt:lpstr>
      <vt:lpstr>方正姚体</vt:lpstr>
      <vt:lpstr>Angsana New</vt:lpstr>
      <vt:lpstr>Arial Narrow</vt:lpstr>
      <vt:lpstr>Arial</vt:lpstr>
      <vt:lpstr>1_Office 主题​​</vt:lpstr>
      <vt:lpstr>Office 主题​​</vt:lpstr>
      <vt:lpstr>1_主题2</vt:lpstr>
      <vt:lpstr>绘图</vt:lpstr>
      <vt:lpstr>公式</vt:lpstr>
      <vt:lpstr>Microsoft 公式 3.0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物理层接口特性</vt:lpstr>
      <vt:lpstr>物理层机械特性</vt:lpstr>
      <vt:lpstr>物理层电气特性</vt:lpstr>
      <vt:lpstr>物理层功能特性</vt:lpstr>
      <vt:lpstr>物理层过程特性 </vt:lpstr>
      <vt:lpstr>物理层常用标准</vt:lpstr>
      <vt:lpstr>物理层常用标准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562</cp:revision>
  <dcterms:created xsi:type="dcterms:W3CDTF">2018-07-18T08:51:30Z</dcterms:created>
  <dcterms:modified xsi:type="dcterms:W3CDTF">2022-09-12T12:04:00Z</dcterms:modified>
</cp:coreProperties>
</file>